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s/slide6.xml" ContentType="application/vnd.openxmlformats-officedocument.presentationml.slide+xml"/>
  <Override PartName="/ppt/charts/chart2.xml" ContentType="application/vnd.openxmlformats-officedocument.drawingml.chart+xml"/>
  <Override PartName="/ppt/slides/slide7.xml" ContentType="application/vnd.openxmlformats-officedocument.presentationml.slide+xml"/>
  <Override PartName="/ppt/charts/chart3.xml" ContentType="application/vnd.openxmlformats-officedocument.drawingml.chart+xml"/>
  <Override PartName="/ppt/slides/slide8.xml" ContentType="application/vnd.openxmlformats-officedocument.presentationml.slide+xml"/>
  <Override PartName="/ppt/charts/chart4.xml" ContentType="application/vnd.openxmlformats-officedocument.drawingml.chart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60" r:id="rId1"/>
  </p:sldMasterIdLst>
  <p:notesMasterIdLst>
    <p:notesMasterId r:id="rId2"/>
  </p:notesMasterIdLst>
  <p:sldIdLst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1" r:id="rId11"/>
    <p:sldId id="282" r:id="rId12"/>
    <p:sldId id="283" r:id="rId13"/>
    <p:sldId id="284" r:id="rId14"/>
    <p:sldId id="285" r:id="rId15"/>
  </p:sldIdLst>
  <p:sldSz type="screen16x9" cy="6858000" cx="12192000"/>
  <p:notesSz cx="6858000" cy="9144000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7352"/>
    <p:restoredTop sz="94699"/>
  </p:normalViewPr>
  <p:slideViewPr>
    <p:cSldViewPr snapToGrid="0" snapToObjects="1">
      <p:cViewPr varScale="1">
        <p:scale>
          <a:sx n="75" d="100"/>
          <a:sy n="75" d="100"/>
        </p:scale>
        <p:origin x="44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tableStyles" Target="tableStyles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/Relationships>
</file>

<file path=ppt/charts/_rels/chart1.xml.rels><?xml version="1.0" encoding="UTF-8" standalone="yes"?>
<Relationships xmlns="http://schemas.openxmlformats.org/package/2006/relationships"><Relationship Id="rId1" Type="http://schemas.openxmlformats.org/officeDocument/2006/relationships/package" Target="../embeddings/Microsoft_Office_Excel_2007_Workbook1.xlsx"/></Relationships>
</file>

<file path=ppt/charts/_rels/chart2.xml.rels><?xml version="1.0" encoding="UTF-8" standalone="yes"?>
<Relationships xmlns="http://schemas.openxmlformats.org/package/2006/relationships"><Relationship Id="rId1" Type="http://schemas.openxmlformats.org/officeDocument/2006/relationships/package" Target="../embeddings/Microsoft_Office_Excel_2007_Workbook2.xlsx"/></Relationships>
</file>

<file path=ppt/charts/_rels/chart3.xml.rels><?xml version="1.0" encoding="UTF-8" standalone="yes"?>
<Relationships xmlns="http://schemas.openxmlformats.org/package/2006/relationships"><Relationship Id="rId1" Type="http://schemas.openxmlformats.org/officeDocument/2006/relationships/package" Target="../embeddings/Microsoft_Office_Excel_2007_Workbook3.xlsx"/></Relationships>
</file>

<file path=ppt/charts/_rels/chart4.xml.rels><?xml version="1.0" encoding="UTF-8" standalone="yes"?>
<Relationships xmlns="http://schemas.openxmlformats.org/package/2006/relationships"><Relationship Id="rId1" Type="http://schemas.openxmlformats.org/officeDocument/2006/relationships/package" Target="../embeddings/Microsoft_Office_Excel_2007_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c:style val="10"/>
  <c:chart>
    <c:title>
      <c:tx>
        <c:rich>
          <a:bodyPr/>
          <a:lstStyle/>
          <a:p>
            <a:pPr>
              <a:defRPr sz="1600" b="1">
                <a:solidFill>
                  <a:srgbClr val="035043"/>
                </a:solidFill>
                <a:latin typeface="Aptos"/>
              </a:defRPr>
            </a:pPr>
            <a:r>
              <a:rPr lang="en-US"/>
              <a:t>Participants (%)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Participants (%)</c:v>
                </c:pt>
              </c:strCache>
            </c:strRef>
          </c:tx>
          <c:spPr>
            <a:solidFill>
              <a:srgbClr val="056050"/>
            </a:solidFill>
            <a:ln>
              <a:noFill/>
            </a:ln>
          </c:spPr>
          <c:invertIfNegative val="1"/>
          <c:dLbls>
            <c:numFmt formatCode="0&quot;%&quot;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500" b="1">
                    <a:solidFill>
                      <a:srgbClr val="035043"/>
                    </a:solidFill>
                    <a:latin typeface="Apto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Formal MH training
after qualification</c:v>
                </c:pt>
                <c:pt idx="1">
                  <c:v>Support routine
PHC screening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25.0</c:v>
                </c:pt>
                <c:pt idx="1">
                  <c:v>100.0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815769376"/>
        <c:axId val="815770464"/>
      </c:barChart>
      <c:catAx>
        <c:axId val="81576937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9525">
            <a:solidFill>
              <a:srgbClr val="DCE1DE"/>
            </a:solidFill>
          </a:ln>
        </c:spPr>
        <c:txPr>
          <a:bodyPr/>
          <a:lstStyle/>
          <a:p>
            <a:pPr>
              <a:defRPr sz="1400" b="0">
                <a:solidFill>
                  <a:srgbClr val="035043"/>
                </a:solidFill>
                <a:latin typeface="Aptos"/>
              </a:defRPr>
            </a:pPr>
            <a:endParaRPr lang="en-US"/>
          </a:p>
        </c:txPr>
        <c:crossAx val="815770464"/>
        <c:crosses val="autoZero"/>
        <c:auto val="1"/>
        <c:lblAlgn val="ctr"/>
        <c:lblOffset val="100"/>
        <c:noMultiLvlLbl val="0"/>
      </c:catAx>
      <c:valAx>
        <c:axId val="815770464"/>
        <c:scaling>
          <c:orientation val="minMax"/>
          <c:max val="115.0"/>
          <c:min val="0.0"/>
        </c:scaling>
        <c:delete val="1"/>
        <c:axPos val="t"/>
        <c:numFmt formatCode="General" sourceLinked="1"/>
        <c:majorTickMark val="out"/>
        <c:minorTickMark val="none"/>
        <c:tickLblPos val="nextTo"/>
        <c:crossAx val="815769376"/>
        <c:crosses val="autoZero"/>
        <c:crossBetween val="between"/>
        <c:majorUnit val="20.0"/>
      </c:valAx>
    </c:plotArea>
    <c:plotVisOnly val="1"/>
    <c:dispBlanksAs val="gap"/>
    <c:showDLblsOverMax val="1"/>
  </c:chart>
  <c:txPr>
    <a:bodyPr/>
    <a:lstStyle/>
    <a:p>
      <a:pPr>
        <a:defRPr sz="1400" b="0">
          <a:solidFill>
            <a:srgbClr val="545F5A"/>
          </a:solidFill>
          <a:latin typeface="Aptos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c:style val="10"/>
  <c:chart>
    <c:title>
      <c:tx>
        <c:rich>
          <a:bodyPr/>
          <a:lstStyle/>
          <a:p>
            <a:pPr>
              <a:defRPr sz="1600" b="1">
                <a:solidFill>
                  <a:srgbClr val="035043"/>
                </a:solidFill>
                <a:latin typeface="Aptos"/>
              </a:defRPr>
            </a:pPr>
            <a:r>
              <a:rPr lang="en-US"/>
              <a:t>Screening frequency (%)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Participants (%)</c:v>
                </c:pt>
              </c:strCache>
            </c:strRef>
          </c:tx>
          <c:dPt>
            <c:idx val="0"/>
            <c:bubble3D val="0"/>
            <c:spPr>
              <a:solidFill>
                <a:srgbClr val="035043"/>
              </a:solidFill>
              <a:ln w="19050">
                <a:solidFill>
                  <a:srgbClr val="FFFFFF"/>
                </a:solidFill>
              </a:ln>
            </c:spPr>
          </c:dPt>
          <c:dPt>
            <c:idx val="1"/>
            <c:bubble3D val="0"/>
            <c:spPr>
              <a:solidFill>
                <a:srgbClr val="4C9A7F"/>
              </a:solidFill>
              <a:ln w="19050">
                <a:solidFill>
                  <a:srgbClr val="FFFFFF"/>
                </a:solidFill>
              </a:ln>
            </c:spPr>
          </c:dPt>
          <c:dPt>
            <c:idx val="2"/>
            <c:bubble3D val="0"/>
            <c:spPr>
              <a:solidFill>
                <a:srgbClr val="C79532"/>
              </a:solidFill>
              <a:ln w="19050">
                <a:solidFill>
                  <a:srgbClr val="FFFFFF"/>
                </a:solidFill>
              </a:ln>
            </c:spPr>
          </c:dPt>
          <c:dLbls>
            <c:numFmt formatCode="0&quot;%&quot;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500" b="1">
                    <a:solidFill>
                      <a:srgbClr val="035043"/>
                    </a:solidFill>
                    <a:latin typeface="Apto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Sheet1!$A$2:$A$4</c:f>
              <c:strCache>
                <c:ptCount val="3"/>
                <c:pt idx="0">
                  <c:v>Screen all patients</c:v>
                </c:pt>
                <c:pt idx="1">
                  <c:v>Screen selected patients</c:v>
                </c:pt>
                <c:pt idx="2">
                  <c:v>Rarely screen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15.0</c:v>
                </c:pt>
                <c:pt idx="1">
                  <c:v>55.0</c:v>
                </c:pt>
                <c:pt idx="2">
                  <c:v>30.0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/>
      <c:overlay val="0"/>
      <c:txPr>
        <a:bodyPr/>
        <a:lstStyle/>
        <a:p>
          <a:pPr>
            <a:defRPr sz="1300" b="0">
              <a:solidFill>
                <a:srgbClr val="035043"/>
              </a:solidFill>
              <a:latin typeface="Aptos"/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400" b="0">
          <a:solidFill>
            <a:srgbClr val="545F5A"/>
          </a:solidFill>
          <a:latin typeface="Aptos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c:style val="10"/>
  <c:chart>
    <c:title>
      <c:tx>
        <c:rich>
          <a:bodyPr/>
          <a:lstStyle/>
          <a:p>
            <a:pPr>
              <a:defRPr sz="1600" b="1">
                <a:solidFill>
                  <a:srgbClr val="035043"/>
                </a:solidFill>
                <a:latin typeface="Aptos"/>
              </a:defRPr>
            </a:pPr>
            <a:r>
              <a:rPr lang="en-US"/>
              <a:t>Participants reporting each barrier (%)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Participants (%)</c:v>
                </c:pt>
              </c:strCache>
            </c:strRef>
          </c:tx>
          <c:spPr>
            <a:solidFill>
              <a:srgbClr val="056050"/>
            </a:solidFill>
            <a:ln>
              <a:noFill/>
            </a:ln>
          </c:spPr>
          <c:invertIfNegative val="1"/>
          <c:dLbls>
            <c:numFmt formatCode="0&quot;%&quot;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500" b="1">
                    <a:solidFill>
                      <a:srgbClr val="035043"/>
                    </a:solidFill>
                    <a:latin typeface="Apto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Inadequate screening tools</c:v>
                </c:pt>
                <c:pt idx="1">
                  <c:v>Limited knowledge / skills</c:v>
                </c:pt>
                <c:pt idx="2">
                  <c:v>Low prioritization</c:v>
                </c:pt>
                <c:pt idx="3">
                  <c:v>Other system factors</c:v>
                </c:pt>
                <c:pt idx="4">
                  <c:v>perception 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90.0</c:v>
                </c:pt>
                <c:pt idx="1">
                  <c:v>85.0</c:v>
                </c:pt>
                <c:pt idx="2">
                  <c:v>75.0</c:v>
                </c:pt>
                <c:pt idx="3">
                  <c:v>70.0</c:v>
                </c:pt>
                <c:pt idx="4">
                  <c:v>60.0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chemeClr val="accent2"/>
            </a:solidFill>
            <a:ln w="9525" cap="flat" cmpd="sng" algn="ctr">
              <a:solidFill>
                <a:schemeClr val="lt1">
                  <a:shade val="95000"/>
                  <a:satMod val="105000"/>
                </a:schemeClr>
              </a:solidFill>
              <a:prstDash val="solid"/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Sheet1!$A$2:$A$6</c:f>
              <c:strCache>
                <c:ptCount val="5"/>
                <c:pt idx="0">
                  <c:v>Inadequate screening tools</c:v>
                </c:pt>
                <c:pt idx="1">
                  <c:v>Limited knowledge / skills</c:v>
                </c:pt>
                <c:pt idx="2">
                  <c:v>Low prioritization</c:v>
                </c:pt>
                <c:pt idx="3">
                  <c:v>Other system factors</c:v>
                </c:pt>
                <c:pt idx="4">
                  <c:v>perception 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841899248"/>
        <c:axId val="841892720"/>
      </c:barChart>
      <c:catAx>
        <c:axId val="84189924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9525">
            <a:solidFill>
              <a:srgbClr val="DCE1DE"/>
            </a:solidFill>
          </a:ln>
        </c:spPr>
        <c:txPr>
          <a:bodyPr/>
          <a:lstStyle/>
          <a:p>
            <a:pPr>
              <a:defRPr sz="1400" b="0">
                <a:solidFill>
                  <a:srgbClr val="035043"/>
                </a:solidFill>
                <a:latin typeface="Aptos"/>
              </a:defRPr>
            </a:pPr>
            <a:endParaRPr lang="en-US"/>
          </a:p>
        </c:txPr>
        <c:crossAx val="841892720"/>
        <c:crosses val="autoZero"/>
        <c:auto val="1"/>
        <c:lblAlgn val="ctr"/>
        <c:lblOffset val="100"/>
        <c:noMultiLvlLbl val="0"/>
      </c:catAx>
      <c:valAx>
        <c:axId val="841892720"/>
        <c:scaling>
          <c:orientation val="minMax"/>
          <c:max val="115.0"/>
          <c:min val="0.0"/>
        </c:scaling>
        <c:delete val="1"/>
        <c:axPos val="t"/>
        <c:numFmt formatCode="General" sourceLinked="1"/>
        <c:majorTickMark val="out"/>
        <c:minorTickMark val="none"/>
        <c:tickLblPos val="nextTo"/>
        <c:crossAx val="841899248"/>
        <c:crosses val="autoZero"/>
        <c:crossBetween val="between"/>
        <c:majorUnit val="20.0"/>
      </c:valAx>
    </c:plotArea>
    <c:plotVisOnly val="1"/>
    <c:dispBlanksAs val="gap"/>
    <c:showDLblsOverMax val="1"/>
  </c:chart>
  <c:txPr>
    <a:bodyPr/>
    <a:lstStyle/>
    <a:p>
      <a:pPr>
        <a:defRPr sz="1400" b="0">
          <a:solidFill>
            <a:srgbClr val="545F5A"/>
          </a:solidFill>
          <a:latin typeface="Aptos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c:style val="10"/>
  <c:chart>
    <c:title>
      <c:tx>
        <c:rich>
          <a:bodyPr/>
          <a:lstStyle/>
          <a:p>
            <a:pPr>
              <a:defRPr sz="1600" b="1">
                <a:solidFill>
                  <a:srgbClr val="035043"/>
                </a:solidFill>
                <a:latin typeface="Aptos"/>
              </a:defRPr>
            </a:pPr>
            <a:r>
              <a:rPr lang="en-US"/>
              <a:t>Preferred approach to patient care (%)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Participants (%)</c:v>
                </c:pt>
              </c:strCache>
            </c:strRef>
          </c:tx>
          <c:dPt>
            <c:idx val="0"/>
            <c:bubble3D val="0"/>
            <c:spPr>
              <a:solidFill>
                <a:srgbClr val="056050"/>
              </a:solidFill>
              <a:ln w="19050">
                <a:solidFill>
                  <a:srgbClr val="FFFFFF"/>
                </a:solidFill>
              </a:ln>
            </c:spPr>
          </c:dPt>
          <c:dPt>
            <c:idx val="1"/>
            <c:bubble3D val="0"/>
            <c:spPr>
              <a:solidFill>
                <a:srgbClr val="C79532"/>
              </a:solidFill>
              <a:ln w="19050">
                <a:solidFill>
                  <a:srgbClr val="FFFFFF"/>
                </a:solidFill>
              </a:ln>
            </c:spPr>
          </c:dPt>
          <c:dLbls>
            <c:numFmt formatCode="0&quot;%&quot;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500" b="1">
                    <a:solidFill>
                      <a:srgbClr val="035043"/>
                    </a:solidFill>
                    <a:latin typeface="Apto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Prefer referral</c:v>
                </c:pt>
                <c:pt idx="1">
                  <c:v>Manage at PHC level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85.0</c:v>
                </c:pt>
                <c:pt idx="1">
                  <c:v>15.0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/>
      <c:overlay val="0"/>
      <c:txPr>
        <a:bodyPr/>
        <a:lstStyle/>
        <a:p>
          <a:pPr>
            <a:defRPr sz="1300" b="0">
              <a:solidFill>
                <a:srgbClr val="035043"/>
              </a:solidFill>
              <a:latin typeface="Aptos"/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400" b="0">
          <a:solidFill>
            <a:srgbClr val="545F5A"/>
          </a:solidFill>
          <a:latin typeface="Aptos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3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24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25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26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827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2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775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indent="0" mar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4877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104877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7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78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9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104879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9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805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indent="0" mar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80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104880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0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58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83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8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104858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810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 fontScale="91667" lnSpcReduction="10000"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811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1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 fontScale="91667" lnSpcReduction="10000"/>
          </a:bodyPr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813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1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104881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1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780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104878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8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104859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7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818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19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82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104882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2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3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794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795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9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104879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9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800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0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104880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0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3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lang="en-US"/>
              <a:t>Click to edit Master title style</a:t>
            </a:r>
          </a:p>
        </p:txBody>
      </p:sp>
      <p:sp>
        <p:nvSpPr>
          <p:cNvPr id="104878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8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104878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8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7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chart" Target="../charts/char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chart" Target="../charts/chart3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chart" Target="../charts/chart4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Picture 1" descr="wide_clean_vector_graphics_style_abstract_backgro_3_batch_3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/>
        </p:spPr>
      </p:pic>
      <p:sp>
        <p:nvSpPr>
          <p:cNvPr id="1048689" name="TextBox 8"/>
          <p:cNvSpPr txBox="1"/>
          <p:nvPr/>
        </p:nvSpPr>
        <p:spPr>
          <a:xfrm>
            <a:off x="731520" y="6380000"/>
            <a:ext cx="6400000" cy="228600"/>
          </a:xfrm>
          <a:prstGeom prst="rect"/>
          <a:noFill/>
        </p:spPr>
        <p:txBody>
          <a:bodyPr anchor="ctr" wrap="square">
            <a:spAutoFit/>
          </a:bodyPr>
          <a:p>
            <a:pPr algn="l"/>
            <a:r>
              <a:rPr b="0" sz="1000">
                <a:solidFill>
                  <a:srgbClr val="FFFFFF"/>
                </a:solidFill>
                <a:latin typeface="Aptos"/>
              </a:rPr>
              <a:t>KCOA2026  •  Submission #107  |  www.kecoa.org</a:t>
            </a:r>
          </a:p>
        </p:txBody>
      </p:sp>
      <p:sp>
        <p:nvSpPr>
          <p:cNvPr id="1048690" name="Rounded Rectangle 9"/>
          <p:cNvSpPr/>
          <p:nvPr/>
        </p:nvSpPr>
        <p:spPr>
          <a:xfrm>
            <a:off x="612648" y="1097280"/>
            <a:ext cx="5989320" cy="51800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0320">
            <a:solidFill>
              <a:srgbClr val="C795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91" name="TextBox 10"/>
          <p:cNvSpPr txBox="1"/>
          <p:nvPr/>
        </p:nvSpPr>
        <p:spPr>
          <a:xfrm>
            <a:off x="868680" y="1371600"/>
            <a:ext cx="5486400" cy="330708"/>
          </a:xfrm>
          <a:prstGeom prst="rect"/>
          <a:noFill/>
        </p:spPr>
        <p:txBody>
          <a:bodyPr lIns="18288" tIns="18288" wrap="square">
            <a:spAutoFit/>
          </a:bodyPr>
          <a:p>
            <a:r>
              <a:rPr b="1" sz="1800">
                <a:solidFill>
                  <a:srgbClr val="056050"/>
                </a:solidFill>
                <a:latin typeface="Aptos"/>
              </a:rPr>
              <a:t>KENYA CLINICAL OFFICERS’ ASSOCIATION</a:t>
            </a:r>
          </a:p>
        </p:txBody>
      </p:sp>
      <p:sp>
        <p:nvSpPr>
          <p:cNvPr id="1048692" name="TextBox 11"/>
          <p:cNvSpPr txBox="1"/>
          <p:nvPr/>
        </p:nvSpPr>
        <p:spPr>
          <a:xfrm>
            <a:off x="868680" y="1828800"/>
            <a:ext cx="5486400" cy="800609"/>
          </a:xfrm>
          <a:prstGeom prst="rect"/>
          <a:noFill/>
        </p:spPr>
        <p:txBody>
          <a:bodyPr lIns="18288" tIns="18288" wrap="square">
            <a:spAutoFit/>
          </a:bodyPr>
          <a:p>
            <a:r>
              <a:rPr b="1" sz="2500">
                <a:solidFill>
                  <a:srgbClr val="035043"/>
                </a:solidFill>
                <a:latin typeface="Aptos"/>
              </a:rPr>
              <a:t>28th Annual Scientific
Conference 2026</a:t>
            </a:r>
          </a:p>
        </p:txBody>
      </p:sp>
      <p:sp>
        <p:nvSpPr>
          <p:cNvPr id="1048693" name="TextBox 12"/>
          <p:cNvSpPr txBox="1"/>
          <p:nvPr/>
        </p:nvSpPr>
        <p:spPr>
          <a:xfrm>
            <a:off x="868680" y="2889504"/>
            <a:ext cx="5074920" cy="228600"/>
          </a:xfrm>
          <a:prstGeom prst="rect"/>
          <a:noFill/>
        </p:spPr>
        <p:txBody>
          <a:bodyPr lIns="18288" tIns="18288" wrap="square">
            <a:spAutoFit/>
          </a:bodyPr>
          <a:p>
            <a:r>
              <a:rPr b="1" sz="1100">
                <a:solidFill>
                  <a:srgbClr val="C79532"/>
                </a:solidFill>
                <a:latin typeface="Aptos"/>
              </a:rPr>
              <a:t>CONFERENCE THEME</a:t>
            </a:r>
          </a:p>
        </p:txBody>
      </p:sp>
      <p:sp>
        <p:nvSpPr>
          <p:cNvPr id="1048694" name="TextBox 13"/>
          <p:cNvSpPr txBox="1"/>
          <p:nvPr/>
        </p:nvSpPr>
        <p:spPr>
          <a:xfrm>
            <a:off x="868680" y="3200400"/>
            <a:ext cx="5376672" cy="597409"/>
          </a:xfrm>
          <a:prstGeom prst="rect"/>
          <a:noFill/>
        </p:spPr>
        <p:txBody>
          <a:bodyPr lIns="18288" tIns="18288" wrap="square">
            <a:spAutoFit/>
          </a:bodyPr>
          <a:p>
            <a:r>
              <a:rPr b="1" sz="1800">
                <a:solidFill>
                  <a:srgbClr val="035043"/>
                </a:solidFill>
                <a:latin typeface="Aptos"/>
              </a:rPr>
              <a:t>Building Resilient Health Systems
for Universal Health Coverage</a:t>
            </a:r>
          </a:p>
        </p:txBody>
      </p:sp>
      <p:sp>
        <p:nvSpPr>
          <p:cNvPr id="1048695" name="TextBox 196"/>
          <p:cNvSpPr txBox="1"/>
          <p:nvPr/>
        </p:nvSpPr>
        <p:spPr>
          <a:xfrm>
            <a:off x="868680" y="4130000"/>
            <a:ext cx="5303520" cy="640000"/>
          </a:xfrm>
          <a:prstGeom prst="rect"/>
          <a:noFill/>
          <a:ln>
            <a:noFill/>
          </a:ln>
        </p:spPr>
        <p:txBody>
          <a:bodyPr anchor="t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1" dirty="0" sz="1700" i="0" lang="en-US">
                <a:solidFill>
                  <a:srgbClr val="C79532"/>
                </a:solidFill>
                <a:latin typeface="Aptos"/>
              </a:rPr>
              <a:t>Integrating Mental Health Screening into Primary Health Care</a:t>
            </a:r>
          </a:p>
        </p:txBody>
      </p:sp>
      <p:sp>
        <p:nvSpPr>
          <p:cNvPr id="1048696" name="TextBox 197"/>
          <p:cNvSpPr txBox="1"/>
          <p:nvPr/>
        </p:nvSpPr>
        <p:spPr>
          <a:xfrm>
            <a:off x="868680" y="4790000"/>
            <a:ext cx="5303520" cy="520000"/>
          </a:xfrm>
          <a:prstGeom prst="rect"/>
          <a:noFill/>
          <a:ln>
            <a:noFill/>
          </a:ln>
        </p:spPr>
        <p:txBody>
          <a:bodyPr anchor="t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0" dirty="0" sz="1200" i="0" lang="en-US">
                <a:solidFill>
                  <a:srgbClr val="035043"/>
                </a:solidFill>
                <a:latin typeface="Aptos"/>
              </a:rPr>
              <a:t>Knowledge, Attitudes, Practices and Barriers Among Clinical Officers in Kirinyaga County</a:t>
            </a:r>
          </a:p>
        </p:txBody>
      </p:sp>
      <p:sp>
        <p:nvSpPr>
          <p:cNvPr id="1048697" name="TextBox 198"/>
          <p:cNvSpPr txBox="1"/>
          <p:nvPr/>
        </p:nvSpPr>
        <p:spPr>
          <a:xfrm>
            <a:off x="868680" y="5340000"/>
            <a:ext cx="5303520" cy="260000"/>
          </a:xfrm>
          <a:prstGeom prst="rect"/>
          <a:noFill/>
          <a:ln>
            <a:noFill/>
          </a:ln>
        </p:spPr>
        <p:txBody>
          <a:bodyPr anchor="t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1" dirty="0" sz="1200" i="0" lang="en-US">
                <a:solidFill>
                  <a:srgbClr val="545F5A"/>
                </a:solidFill>
                <a:latin typeface="Aptos"/>
              </a:rPr>
              <a:t>Wanja Ndichu</a:t>
            </a:r>
          </a:p>
        </p:txBody>
      </p:sp>
      <p:sp>
        <p:nvSpPr>
          <p:cNvPr id="1048698" name="TextBox 199"/>
          <p:cNvSpPr txBox="1"/>
          <p:nvPr/>
        </p:nvSpPr>
        <p:spPr>
          <a:xfrm>
            <a:off x="868680" y="5590000"/>
            <a:ext cx="5303520" cy="260000"/>
          </a:xfrm>
          <a:prstGeom prst="rect"/>
          <a:noFill/>
          <a:ln>
            <a:noFill/>
          </a:ln>
        </p:spPr>
        <p:txBody>
          <a:bodyPr anchor="t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0" dirty="0" sz="1100" i="0" lang="en-US">
                <a:solidFill>
                  <a:srgbClr val="545F5A"/>
                </a:solidFill>
                <a:latin typeface="Aptos"/>
              </a:rPr>
              <a:t>Kiangai Health Centre  |  Kirinyaga County Government</a:t>
            </a:r>
          </a:p>
        </p:txBody>
      </p:sp>
      <p:sp>
        <p:nvSpPr>
          <p:cNvPr id="1048699" name="TextBox 200"/>
          <p:cNvSpPr txBox="1"/>
          <p:nvPr/>
        </p:nvSpPr>
        <p:spPr>
          <a:xfrm>
            <a:off x="868680" y="5860000"/>
            <a:ext cx="5303520" cy="340000"/>
          </a:xfrm>
          <a:prstGeom prst="rect"/>
          <a:noFill/>
          <a:ln>
            <a:noFill/>
          </a:ln>
        </p:spPr>
        <p:txBody>
          <a:bodyPr anchor="t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0" dirty="0" sz="1000" i="1" lang="en-US">
                <a:solidFill>
                  <a:srgbClr val="545F5A"/>
                </a:solidFill>
                <a:latin typeface="Aptos"/>
              </a:rPr>
              <a:t>Subtheme: Clinical Officers Shaping the Future of Health Care: Focus on PHC Networks</a:t>
            </a:r>
          </a:p>
        </p:txBody>
      </p:sp>
      <p:pic>
        <p:nvPicPr>
          <p:cNvPr id="2097165" name="Picture 16" descr="kcoa_logo_full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903720" y="347472"/>
            <a:ext cx="4663440" cy="1353312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6" name="Picture 1" descr="wide_clean_infographic_background_scene_for_a_pres_2_batch_2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/>
        </p:spPr>
      </p:pic>
      <p:sp>
        <p:nvSpPr>
          <p:cNvPr id="1048700" name="TextBox 3"/>
          <p:cNvSpPr txBox="1"/>
          <p:nvPr/>
        </p:nvSpPr>
        <p:spPr>
          <a:xfrm>
            <a:off x="1188720" y="494889"/>
            <a:ext cx="8046720" cy="400110"/>
          </a:xfrm>
          <a:prstGeom prst="rect"/>
          <a:noFill/>
        </p:spPr>
        <p:txBody>
          <a:bodyPr anchor="ctr" wrap="square">
            <a:spAutoFit/>
          </a:bodyPr>
          <a:p>
            <a:pPr algn="ctr"/>
            <a:r>
              <a:rPr b="1" dirty="0" sz="2000">
                <a:solidFill>
                  <a:srgbClr val="035043"/>
                </a:solidFill>
                <a:latin typeface="Aptos"/>
              </a:rPr>
              <a:t>Background and rationale</a:t>
            </a:r>
          </a:p>
        </p:txBody>
      </p:sp>
      <p:sp>
        <p:nvSpPr>
          <p:cNvPr id="1048701" name="Rectangle 4"/>
          <p:cNvSpPr/>
          <p:nvPr/>
        </p:nvSpPr>
        <p:spPr>
          <a:xfrm>
            <a:off x="3931920" y="869238"/>
            <a:ext cx="2560320" cy="45720"/>
          </a:xfrm>
          <a:prstGeom prst="rect"/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02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/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03" name="Rectangle 6"/>
          <p:cNvSpPr/>
          <p:nvPr/>
        </p:nvSpPr>
        <p:spPr>
          <a:xfrm>
            <a:off x="640080" y="6446520"/>
            <a:ext cx="10881360" cy="18288"/>
          </a:xfrm>
          <a:prstGeom prst="rect"/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04" name="TextBox 7"/>
          <p:cNvSpPr txBox="1"/>
          <p:nvPr/>
        </p:nvSpPr>
        <p:spPr>
          <a:xfrm>
            <a:off x="731520" y="6473952"/>
            <a:ext cx="3657600" cy="219456"/>
          </a:xfrm>
          <a:prstGeom prst="rect"/>
          <a:noFill/>
        </p:spPr>
        <p:txBody>
          <a:bodyPr anchor="t" wrap="square">
            <a:spAutoFit/>
          </a:bodyPr>
          <a:p>
            <a:pPr algn="l"/>
            <a:r>
              <a:rPr b="0" sz="100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48705" name="TextBox 8"/>
          <p:cNvSpPr txBox="1"/>
          <p:nvPr/>
        </p:nvSpPr>
        <p:spPr>
          <a:xfrm>
            <a:off x="4206240" y="6473952"/>
            <a:ext cx="4206240" cy="219456"/>
          </a:xfrm>
          <a:prstGeom prst="rect"/>
          <a:noFill/>
        </p:spPr>
        <p:txBody>
          <a:bodyPr anchor="t" wrap="square">
            <a:spAutoFit/>
          </a:bodyPr>
          <a:p>
            <a:pPr algn="ctr"/>
            <a:r>
              <a:rPr b="0" sz="100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48706" name="TextBox 9"/>
          <p:cNvSpPr txBox="1"/>
          <p:nvPr/>
        </p:nvSpPr>
        <p:spPr>
          <a:xfrm>
            <a:off x="11109960" y="6419088"/>
            <a:ext cx="320040" cy="228600"/>
          </a:xfrm>
          <a:prstGeom prst="rect"/>
          <a:noFill/>
        </p:spPr>
        <p:txBody>
          <a:bodyPr anchor="t" wrap="square">
            <a:spAutoFit/>
          </a:bodyPr>
          <a:p>
            <a:pPr algn="r"/>
            <a:r>
              <a:rPr b="0" sz="1000">
                <a:solidFill>
                  <a:srgbClr val="545F5A"/>
                </a:solidFill>
                <a:latin typeface="Aptos"/>
              </a:rPr>
              <a:t>2</a:t>
            </a:r>
          </a:p>
        </p:txBody>
      </p:sp>
      <p:sp>
        <p:nvSpPr>
          <p:cNvPr id="1048707" name="Card 101"/>
          <p:cNvSpPr/>
          <p:nvPr/>
        </p:nvSpPr>
        <p:spPr>
          <a:xfrm>
            <a:off x="900000" y="1500000"/>
            <a:ext cx="5066000" cy="2130000"/>
          </a:xfrm>
          <a:prstGeom prst="roundRect">
            <a:avLst>
              <a:gd name="adj" fmla="val 10000"/>
            </a:avLst>
          </a:prstGeom>
          <a:solidFill>
            <a:srgbClr val="EAF3EF"/>
          </a:solidFill>
          <a:ln w="12700">
            <a:solidFill>
              <a:srgbClr val="DCE1DE"/>
            </a:solidFill>
          </a:ln>
        </p:spPr>
        <p:txBody>
          <a:bodyPr anchor="ctr" bIns="68580" lIns="137160" rIns="137160" rtlCol="0" tIns="68580" wrap="square">
            <a:noAutofit/>
          </a:bodyPr>
          <a:p>
            <a:endParaRPr lang="en-US"/>
          </a:p>
        </p:txBody>
      </p:sp>
      <p:sp>
        <p:nvSpPr>
          <p:cNvPr id="1048708" name="Number 102"/>
          <p:cNvSpPr/>
          <p:nvPr/>
        </p:nvSpPr>
        <p:spPr>
          <a:xfrm>
            <a:off x="1130000" y="1730000"/>
            <a:ext cx="520000" cy="520000"/>
          </a:xfrm>
          <a:prstGeom prst="ellipse"/>
          <a:solidFill>
            <a:srgbClr val="C79532"/>
          </a:solidFill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1" dirty="0" sz="2000" i="0" lang="en-US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048709" name="TextBox 103"/>
          <p:cNvSpPr txBox="1"/>
          <p:nvPr/>
        </p:nvSpPr>
        <p:spPr>
          <a:xfrm>
            <a:off x="1850000" y="1650000"/>
            <a:ext cx="3916000" cy="1830000"/>
          </a:xfrm>
          <a:prstGeom prst="rect"/>
          <a:noFill/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0" dirty="0" sz="2000" i="0" lang="en-US">
                <a:solidFill>
                  <a:srgbClr val="035043"/>
                </a:solidFill>
                <a:latin typeface="Aptos"/>
              </a:rPr>
              <a:t>Mental health conditions are often under-recognized and under-managed in primary care.</a:t>
            </a:r>
          </a:p>
        </p:txBody>
      </p:sp>
      <p:sp>
        <p:nvSpPr>
          <p:cNvPr id="1048710" name="Card 104"/>
          <p:cNvSpPr/>
          <p:nvPr/>
        </p:nvSpPr>
        <p:spPr>
          <a:xfrm>
            <a:off x="6196000" y="1500000"/>
            <a:ext cx="5066000" cy="2130000"/>
          </a:xfrm>
          <a:prstGeom prst="roundRect">
            <a:avLst>
              <a:gd name="adj" fmla="val 10000"/>
            </a:avLst>
          </a:prstGeom>
          <a:solidFill>
            <a:srgbClr val="EAF3EF"/>
          </a:solidFill>
          <a:ln w="12700">
            <a:solidFill>
              <a:srgbClr val="DCE1DE"/>
            </a:solidFill>
          </a:ln>
        </p:spPr>
        <p:txBody>
          <a:bodyPr anchor="ctr" bIns="68580" lIns="137160" rIns="137160" rtlCol="0" tIns="68580" wrap="square">
            <a:noAutofit/>
          </a:bodyPr>
          <a:p>
            <a:endParaRPr lang="en-US"/>
          </a:p>
        </p:txBody>
      </p:sp>
      <p:sp>
        <p:nvSpPr>
          <p:cNvPr id="1048711" name="Number 105"/>
          <p:cNvSpPr/>
          <p:nvPr/>
        </p:nvSpPr>
        <p:spPr>
          <a:xfrm>
            <a:off x="6426000" y="1730000"/>
            <a:ext cx="520000" cy="520000"/>
          </a:xfrm>
          <a:prstGeom prst="ellipse"/>
          <a:solidFill>
            <a:srgbClr val="C79532"/>
          </a:solidFill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1" dirty="0" sz="2000" i="0" lang="en-US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048712" name="TextBox 106"/>
          <p:cNvSpPr txBox="1"/>
          <p:nvPr/>
        </p:nvSpPr>
        <p:spPr>
          <a:xfrm>
            <a:off x="7146000" y="1650000"/>
            <a:ext cx="3916000" cy="1830000"/>
          </a:xfrm>
          <a:prstGeom prst="rect"/>
          <a:noFill/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0" dirty="0" sz="2000" i="0" lang="en-US">
                <a:solidFill>
                  <a:srgbClr val="035043"/>
                </a:solidFill>
                <a:latin typeface="Aptos"/>
              </a:rPr>
              <a:t>Clinical officers are often the first point of contact for patients.</a:t>
            </a:r>
          </a:p>
        </p:txBody>
      </p:sp>
      <p:sp>
        <p:nvSpPr>
          <p:cNvPr id="1048713" name="Card 107"/>
          <p:cNvSpPr/>
          <p:nvPr/>
        </p:nvSpPr>
        <p:spPr>
          <a:xfrm>
            <a:off x="900000" y="3860000"/>
            <a:ext cx="5066000" cy="2130000"/>
          </a:xfrm>
          <a:prstGeom prst="roundRect">
            <a:avLst>
              <a:gd name="adj" fmla="val 10000"/>
            </a:avLst>
          </a:prstGeom>
          <a:solidFill>
            <a:srgbClr val="EAF3EF"/>
          </a:solidFill>
          <a:ln w="12700">
            <a:solidFill>
              <a:srgbClr val="DCE1DE"/>
            </a:solidFill>
          </a:ln>
        </p:spPr>
        <p:txBody>
          <a:bodyPr anchor="ctr" bIns="68580" lIns="137160" rIns="137160" rtlCol="0" tIns="68580" wrap="square">
            <a:noAutofit/>
          </a:bodyPr>
          <a:p>
            <a:endParaRPr lang="en-US"/>
          </a:p>
        </p:txBody>
      </p:sp>
      <p:sp>
        <p:nvSpPr>
          <p:cNvPr id="1048714" name="Number 108"/>
          <p:cNvSpPr/>
          <p:nvPr/>
        </p:nvSpPr>
        <p:spPr>
          <a:xfrm>
            <a:off x="1130000" y="4090000"/>
            <a:ext cx="520000" cy="520000"/>
          </a:xfrm>
          <a:prstGeom prst="ellipse"/>
          <a:solidFill>
            <a:srgbClr val="C79532"/>
          </a:solidFill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1" dirty="0" sz="2000" i="0" lang="en-US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048715" name="TextBox 109"/>
          <p:cNvSpPr txBox="1"/>
          <p:nvPr/>
        </p:nvSpPr>
        <p:spPr>
          <a:xfrm>
            <a:off x="1850000" y="4010000"/>
            <a:ext cx="3916000" cy="1830000"/>
          </a:xfrm>
          <a:prstGeom prst="rect"/>
          <a:noFill/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0" dirty="0" sz="2000" i="0" lang="en-US">
                <a:solidFill>
                  <a:srgbClr val="035043"/>
                </a:solidFill>
                <a:latin typeface="Aptos"/>
              </a:rPr>
              <a:t>Routine screening can support earlier identification and appropriate care.</a:t>
            </a:r>
          </a:p>
        </p:txBody>
      </p:sp>
      <p:sp>
        <p:nvSpPr>
          <p:cNvPr id="1048716" name="Card 110"/>
          <p:cNvSpPr/>
          <p:nvPr/>
        </p:nvSpPr>
        <p:spPr>
          <a:xfrm>
            <a:off x="6196000" y="3860000"/>
            <a:ext cx="5066000" cy="2130000"/>
          </a:xfrm>
          <a:prstGeom prst="roundRect">
            <a:avLst>
              <a:gd name="adj" fmla="val 10000"/>
            </a:avLst>
          </a:prstGeom>
          <a:solidFill>
            <a:srgbClr val="035043"/>
          </a:solidFill>
          <a:ln w="12700">
            <a:solidFill>
              <a:srgbClr val="C79532"/>
            </a:solidFill>
          </a:ln>
        </p:spPr>
        <p:txBody>
          <a:bodyPr anchor="ctr" bIns="68580" lIns="137160" rIns="137160" rtlCol="0" tIns="68580" wrap="square">
            <a:noAutofit/>
          </a:bodyPr>
          <a:p>
            <a:endParaRPr lang="en-US"/>
          </a:p>
        </p:txBody>
      </p:sp>
      <p:sp>
        <p:nvSpPr>
          <p:cNvPr id="1048717" name="Number 111"/>
          <p:cNvSpPr/>
          <p:nvPr/>
        </p:nvSpPr>
        <p:spPr>
          <a:xfrm>
            <a:off x="6426000" y="4090000"/>
            <a:ext cx="520000" cy="520000"/>
          </a:xfrm>
          <a:prstGeom prst="ellipse"/>
          <a:solidFill>
            <a:srgbClr val="C79532"/>
          </a:solidFill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1" dirty="0" sz="2000" i="0" lang="en-US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048718" name="TextBox 112"/>
          <p:cNvSpPr txBox="1"/>
          <p:nvPr/>
        </p:nvSpPr>
        <p:spPr>
          <a:xfrm>
            <a:off x="7146000" y="4010000"/>
            <a:ext cx="3916000" cy="1830000"/>
          </a:xfrm>
          <a:prstGeom prst="rect"/>
          <a:noFill/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1" dirty="0" sz="2000" i="0" lang="en-US">
                <a:solidFill>
                  <a:srgbClr val="FFFFFF"/>
                </a:solidFill>
                <a:latin typeface="Aptos"/>
              </a:rPr>
              <a:t>But recognizing its importance does not always mean screening happens in practice.</a:t>
            </a:r>
          </a:p>
        </p:txBody>
      </p:sp>
      <p:pic>
        <p:nvPicPr>
          <p:cNvPr id="2097167" name="Picture 10" descr="kcoa_logo_crest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0378440" y="182880"/>
            <a:ext cx="796925" cy="685800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8" name="Picture 1" descr="wide_clean_infographic_background_scene_for_a_pres_2_batch_2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/>
        </p:spPr>
      </p:pic>
      <p:sp>
        <p:nvSpPr>
          <p:cNvPr id="1048719" name="TextBox 3"/>
          <p:cNvSpPr txBox="1"/>
          <p:nvPr/>
        </p:nvSpPr>
        <p:spPr>
          <a:xfrm>
            <a:off x="1188720" y="494889"/>
            <a:ext cx="8046720" cy="400110"/>
          </a:xfrm>
          <a:prstGeom prst="rect"/>
          <a:noFill/>
        </p:spPr>
        <p:txBody>
          <a:bodyPr anchor="ctr" wrap="square">
            <a:spAutoFit/>
          </a:bodyPr>
          <a:p>
            <a:pPr algn="ctr"/>
            <a:r>
              <a:rPr b="1" sz="2000">
                <a:solidFill>
                  <a:srgbClr val="035043"/>
                </a:solidFill>
                <a:latin typeface="Aptos"/>
              </a:rPr>
              <a:t>Study aim</a:t>
            </a:r>
          </a:p>
        </p:txBody>
      </p:sp>
      <p:sp>
        <p:nvSpPr>
          <p:cNvPr id="1048720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/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21" name="Rectangle 6"/>
          <p:cNvSpPr/>
          <p:nvPr/>
        </p:nvSpPr>
        <p:spPr>
          <a:xfrm>
            <a:off x="640080" y="6446520"/>
            <a:ext cx="10881360" cy="18288"/>
          </a:xfrm>
          <a:prstGeom prst="rect"/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22" name="TextBox 7"/>
          <p:cNvSpPr txBox="1"/>
          <p:nvPr/>
        </p:nvSpPr>
        <p:spPr>
          <a:xfrm>
            <a:off x="731520" y="6473952"/>
            <a:ext cx="3657600" cy="219456"/>
          </a:xfrm>
          <a:prstGeom prst="rect"/>
          <a:noFill/>
        </p:spPr>
        <p:txBody>
          <a:bodyPr anchor="t" wrap="square">
            <a:spAutoFit/>
          </a:bodyPr>
          <a:p>
            <a:pPr algn="l"/>
            <a:r>
              <a:rPr b="0" sz="100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48723" name="TextBox 8"/>
          <p:cNvSpPr txBox="1"/>
          <p:nvPr/>
        </p:nvSpPr>
        <p:spPr>
          <a:xfrm>
            <a:off x="4206240" y="6473952"/>
            <a:ext cx="4206240" cy="219456"/>
          </a:xfrm>
          <a:prstGeom prst="rect"/>
          <a:noFill/>
        </p:spPr>
        <p:txBody>
          <a:bodyPr anchor="t" wrap="square">
            <a:spAutoFit/>
          </a:bodyPr>
          <a:p>
            <a:pPr algn="ctr"/>
            <a:r>
              <a:rPr b="0" sz="100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48724" name="TextBox 9"/>
          <p:cNvSpPr txBox="1"/>
          <p:nvPr/>
        </p:nvSpPr>
        <p:spPr>
          <a:xfrm>
            <a:off x="11109960" y="6419088"/>
            <a:ext cx="320040" cy="228600"/>
          </a:xfrm>
          <a:prstGeom prst="rect"/>
          <a:noFill/>
        </p:spPr>
        <p:txBody>
          <a:bodyPr anchor="t" wrap="square">
            <a:spAutoFit/>
          </a:bodyPr>
          <a:p>
            <a:pPr algn="r"/>
            <a:r>
              <a:rPr b="0" sz="1000">
                <a:solidFill>
                  <a:srgbClr val="545F5A"/>
                </a:solidFill>
                <a:latin typeface="Aptos"/>
              </a:rPr>
              <a:t>3</a:t>
            </a:r>
          </a:p>
        </p:txBody>
      </p:sp>
      <p:sp>
        <p:nvSpPr>
          <p:cNvPr id="1048725" name="Card 113"/>
          <p:cNvSpPr/>
          <p:nvPr/>
        </p:nvSpPr>
        <p:spPr>
          <a:xfrm>
            <a:off x="900000" y="1500000"/>
            <a:ext cx="10362000" cy="2350000"/>
          </a:xfrm>
          <a:prstGeom prst="roundRect">
            <a:avLst>
              <a:gd name="adj" fmla="val 10000"/>
            </a:avLst>
          </a:prstGeom>
          <a:solidFill>
            <a:srgbClr val="EAF3EF"/>
          </a:solidFill>
          <a:ln w="12700">
            <a:solidFill>
              <a:srgbClr val="C79532"/>
            </a:solidFill>
          </a:ln>
        </p:spPr>
        <p:txBody>
          <a:bodyPr anchor="ctr" bIns="68580" lIns="137160" rIns="137160" rtlCol="0" tIns="68580" wrap="square">
            <a:noAutofit/>
          </a:bodyPr>
          <a:p>
            <a:endParaRPr lang="en-US"/>
          </a:p>
        </p:txBody>
      </p:sp>
      <p:sp>
        <p:nvSpPr>
          <p:cNvPr id="1048726" name="TextBox 114"/>
          <p:cNvSpPr txBox="1"/>
          <p:nvPr/>
        </p:nvSpPr>
        <p:spPr>
          <a:xfrm>
            <a:off x="1200000" y="1650000"/>
            <a:ext cx="9762000" cy="300000"/>
          </a:xfrm>
          <a:prstGeom prst="rect"/>
          <a:noFill/>
          <a:ln>
            <a:noFill/>
          </a:ln>
        </p:spPr>
        <p:txBody>
          <a:bodyPr anchor="t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1" dirty="0" sz="1400" i="0" lang="en-US">
                <a:solidFill>
                  <a:srgbClr val="C79532"/>
                </a:solidFill>
                <a:latin typeface="Aptos"/>
              </a:rPr>
              <a:t>AIM</a:t>
            </a:r>
          </a:p>
        </p:txBody>
      </p:sp>
      <p:sp>
        <p:nvSpPr>
          <p:cNvPr id="1048727" name="TextBox 115"/>
          <p:cNvSpPr txBox="1"/>
          <p:nvPr/>
        </p:nvSpPr>
        <p:spPr>
          <a:xfrm>
            <a:off x="1200000" y="2000000"/>
            <a:ext cx="9762000" cy="1750000"/>
          </a:xfrm>
          <a:prstGeom prst="rect"/>
          <a:noFill/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1" dirty="0" sz="2200" i="0" lang="en-US">
                <a:solidFill>
                  <a:srgbClr val="035043"/>
                </a:solidFill>
                <a:latin typeface="Aptos"/>
              </a:rPr>
              <a:t>To assess knowledge, attitudes, practices and perceived barriers to routine mental health screening among clinical officers in primary health care facilities in Kirinyaga County.</a:t>
            </a:r>
          </a:p>
        </p:txBody>
      </p:sp>
      <p:sp>
        <p:nvSpPr>
          <p:cNvPr id="1048728" name="TextBox 116"/>
          <p:cNvSpPr txBox="1"/>
          <p:nvPr/>
        </p:nvSpPr>
        <p:spPr>
          <a:xfrm>
            <a:off x="900000" y="4150000"/>
            <a:ext cx="10362000" cy="300000"/>
          </a:xfrm>
          <a:prstGeom prst="rect"/>
          <a:noFill/>
          <a:ln>
            <a:noFill/>
          </a:ln>
        </p:spPr>
        <p:txBody>
          <a:bodyPr anchor="t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1" dirty="0" sz="1400" i="0" lang="en-US">
                <a:solidFill>
                  <a:srgbClr val="C79532"/>
                </a:solidFill>
                <a:latin typeface="Aptos"/>
              </a:rPr>
              <a:t>FOCUS</a:t>
            </a:r>
          </a:p>
        </p:txBody>
      </p:sp>
      <p:sp>
        <p:nvSpPr>
          <p:cNvPr id="1048729" name="Card 117"/>
          <p:cNvSpPr/>
          <p:nvPr/>
        </p:nvSpPr>
        <p:spPr>
          <a:xfrm>
            <a:off x="900000" y="4550000"/>
            <a:ext cx="2440500" cy="1250000"/>
          </a:xfrm>
          <a:prstGeom prst="roundRect">
            <a:avLst>
              <a:gd name="adj" fmla="val 10000"/>
            </a:avLst>
          </a:prstGeom>
          <a:solidFill>
            <a:srgbClr val="056050"/>
          </a:solidFill>
          <a:ln>
            <a:noFill/>
          </a:ln>
        </p:spPr>
        <p:txBody>
          <a:bodyPr anchor="ctr" bIns="68580" lIns="137160" rIns="137160" rtlCol="0" tIns="68580" wrap="square">
            <a:noAutofit/>
          </a:bodyPr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1" dirty="0" sz="1800" i="0" lang="en-US">
                <a:solidFill>
                  <a:srgbClr val="FFFFFF"/>
                </a:solidFill>
                <a:latin typeface="Aptos"/>
              </a:rPr>
              <a:t>What clinicians know</a:t>
            </a:r>
          </a:p>
        </p:txBody>
      </p:sp>
      <p:sp>
        <p:nvSpPr>
          <p:cNvPr id="1048730" name="Card 118"/>
          <p:cNvSpPr/>
          <p:nvPr/>
        </p:nvSpPr>
        <p:spPr>
          <a:xfrm>
            <a:off x="3540500" y="4550000"/>
            <a:ext cx="2440500" cy="1250000"/>
          </a:xfrm>
          <a:prstGeom prst="roundRect">
            <a:avLst>
              <a:gd name="adj" fmla="val 10000"/>
            </a:avLst>
          </a:prstGeom>
          <a:solidFill>
            <a:srgbClr val="056050"/>
          </a:solidFill>
          <a:ln>
            <a:noFill/>
          </a:ln>
        </p:spPr>
        <p:txBody>
          <a:bodyPr anchor="ctr" bIns="68580" lIns="137160" rIns="137160" rtlCol="0" tIns="68580" wrap="square">
            <a:noAutofit/>
          </a:bodyPr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1" dirty="0" sz="1800" i="0" lang="en-US">
                <a:solidFill>
                  <a:srgbClr val="FFFFFF"/>
                </a:solidFill>
                <a:latin typeface="Aptos"/>
              </a:rPr>
              <a:t>What they believe</a:t>
            </a:r>
          </a:p>
        </p:txBody>
      </p:sp>
      <p:sp>
        <p:nvSpPr>
          <p:cNvPr id="1048731" name="Card 119"/>
          <p:cNvSpPr/>
          <p:nvPr/>
        </p:nvSpPr>
        <p:spPr>
          <a:xfrm>
            <a:off x="6181000" y="4550000"/>
            <a:ext cx="2440500" cy="1250000"/>
          </a:xfrm>
          <a:prstGeom prst="roundRect">
            <a:avLst>
              <a:gd name="adj" fmla="val 10000"/>
            </a:avLst>
          </a:prstGeom>
          <a:solidFill>
            <a:srgbClr val="056050"/>
          </a:solidFill>
          <a:ln>
            <a:noFill/>
          </a:ln>
        </p:spPr>
        <p:txBody>
          <a:bodyPr anchor="ctr" bIns="68580" lIns="137160" rIns="137160" rtlCol="0" tIns="68580" wrap="square">
            <a:noAutofit/>
          </a:bodyPr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1" dirty="0" sz="1800" i="0" lang="en-US">
                <a:solidFill>
                  <a:srgbClr val="FFFFFF"/>
                </a:solidFill>
                <a:latin typeface="Aptos"/>
              </a:rPr>
              <a:t>What they do</a:t>
            </a:r>
          </a:p>
        </p:txBody>
      </p:sp>
      <p:sp>
        <p:nvSpPr>
          <p:cNvPr id="1048732" name="Card 120"/>
          <p:cNvSpPr/>
          <p:nvPr/>
        </p:nvSpPr>
        <p:spPr>
          <a:xfrm>
            <a:off x="8821500" y="4550000"/>
            <a:ext cx="2440500" cy="1250000"/>
          </a:xfrm>
          <a:prstGeom prst="roundRect">
            <a:avLst>
              <a:gd name="adj" fmla="val 10000"/>
            </a:avLst>
          </a:prstGeom>
          <a:solidFill>
            <a:srgbClr val="056050"/>
          </a:solidFill>
          <a:ln>
            <a:noFill/>
          </a:ln>
        </p:spPr>
        <p:txBody>
          <a:bodyPr anchor="ctr" bIns="68580" lIns="137160" rIns="137160" rtlCol="0" tIns="68580" wrap="square">
            <a:noAutofit/>
          </a:bodyPr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1" dirty="0" sz="1800" i="0" lang="en-US">
                <a:solidFill>
                  <a:srgbClr val="FFFFFF"/>
                </a:solidFill>
                <a:latin typeface="Aptos"/>
              </a:rPr>
              <a:t>What gets in the way</a:t>
            </a:r>
          </a:p>
        </p:txBody>
      </p:sp>
      <p:pic>
        <p:nvPicPr>
          <p:cNvPr id="2097169" name="Picture 10" descr="kcoa_logo_crest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0378440" y="182880"/>
            <a:ext cx="796925" cy="685800"/>
          </a:xfrm>
          <a:prstGeom prst="rect"/>
        </p:spPr>
      </p:pic>
      <p:sp>
        <p:nvSpPr>
          <p:cNvPr id="1048733" name="Rectangle 2"/>
          <p:cNvSpPr/>
          <p:nvPr/>
        </p:nvSpPr>
        <p:spPr>
          <a:xfrm>
            <a:off x="3931920" y="869238"/>
            <a:ext cx="2560320" cy="45720"/>
          </a:xfrm>
          <a:prstGeom prst="rect"/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Picture 1" descr="wide_clean_infographic_background_scene_for_a_pres_2_batch_2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/>
        </p:spPr>
      </p:pic>
      <p:sp>
        <p:nvSpPr>
          <p:cNvPr id="1048734" name="TextBox 3"/>
          <p:cNvSpPr txBox="1"/>
          <p:nvPr/>
        </p:nvSpPr>
        <p:spPr>
          <a:xfrm>
            <a:off x="1188720" y="494889"/>
            <a:ext cx="8046720" cy="400110"/>
          </a:xfrm>
          <a:prstGeom prst="rect"/>
          <a:noFill/>
        </p:spPr>
        <p:txBody>
          <a:bodyPr anchor="ctr" wrap="square">
            <a:spAutoFit/>
          </a:bodyPr>
          <a:p>
            <a:pPr algn="ctr"/>
            <a:r>
              <a:rPr b="1" sz="2000">
                <a:solidFill>
                  <a:srgbClr val="035043"/>
                </a:solidFill>
                <a:latin typeface="Aptos"/>
              </a:rPr>
              <a:t>Methods</a:t>
            </a:r>
          </a:p>
        </p:txBody>
      </p:sp>
      <p:sp>
        <p:nvSpPr>
          <p:cNvPr id="1048735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/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36" name="Rectangle 6"/>
          <p:cNvSpPr/>
          <p:nvPr/>
        </p:nvSpPr>
        <p:spPr>
          <a:xfrm>
            <a:off x="640080" y="6446520"/>
            <a:ext cx="10881360" cy="18288"/>
          </a:xfrm>
          <a:prstGeom prst="rect"/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37" name="TextBox 7"/>
          <p:cNvSpPr txBox="1"/>
          <p:nvPr/>
        </p:nvSpPr>
        <p:spPr>
          <a:xfrm>
            <a:off x="731520" y="6473952"/>
            <a:ext cx="3657600" cy="219456"/>
          </a:xfrm>
          <a:prstGeom prst="rect"/>
          <a:noFill/>
        </p:spPr>
        <p:txBody>
          <a:bodyPr anchor="t" wrap="square">
            <a:spAutoFit/>
          </a:bodyPr>
          <a:p>
            <a:pPr algn="l"/>
            <a:r>
              <a:rPr b="0" sz="100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48738" name="TextBox 8"/>
          <p:cNvSpPr txBox="1"/>
          <p:nvPr/>
        </p:nvSpPr>
        <p:spPr>
          <a:xfrm>
            <a:off x="4206240" y="6473952"/>
            <a:ext cx="4206240" cy="219456"/>
          </a:xfrm>
          <a:prstGeom prst="rect"/>
          <a:noFill/>
        </p:spPr>
        <p:txBody>
          <a:bodyPr anchor="t" wrap="square">
            <a:spAutoFit/>
          </a:bodyPr>
          <a:p>
            <a:pPr algn="ctr"/>
            <a:r>
              <a:rPr b="0" sz="100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48739" name="TextBox 9"/>
          <p:cNvSpPr txBox="1"/>
          <p:nvPr/>
        </p:nvSpPr>
        <p:spPr>
          <a:xfrm>
            <a:off x="11109960" y="6419088"/>
            <a:ext cx="320040" cy="228600"/>
          </a:xfrm>
          <a:prstGeom prst="rect"/>
          <a:noFill/>
        </p:spPr>
        <p:txBody>
          <a:bodyPr anchor="t" wrap="square">
            <a:spAutoFit/>
          </a:bodyPr>
          <a:p>
            <a:pPr algn="r"/>
            <a:r>
              <a:rPr b="0" sz="1000">
                <a:solidFill>
                  <a:srgbClr val="545F5A"/>
                </a:solidFill>
                <a:latin typeface="Aptos"/>
              </a:rPr>
              <a:t>4</a:t>
            </a:r>
          </a:p>
        </p:txBody>
      </p:sp>
      <p:sp>
        <p:nvSpPr>
          <p:cNvPr id="1048740" name="TextBox 121"/>
          <p:cNvSpPr txBox="1"/>
          <p:nvPr/>
        </p:nvSpPr>
        <p:spPr>
          <a:xfrm>
            <a:off x="900000" y="1400000"/>
            <a:ext cx="10362000" cy="380000"/>
          </a:xfrm>
          <a:prstGeom prst="rect"/>
          <a:noFill/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0" dirty="0" sz="1600" i="1" lang="en-US">
                <a:solidFill>
                  <a:srgbClr val="056050"/>
                </a:solidFill>
                <a:latin typeface="Aptos"/>
              </a:rPr>
              <a:t>A descriptive snapshot of screening practice in rural primary care</a:t>
            </a:r>
          </a:p>
        </p:txBody>
      </p:sp>
      <p:sp>
        <p:nvSpPr>
          <p:cNvPr id="1048741" name="Card 122"/>
          <p:cNvSpPr/>
          <p:nvPr/>
        </p:nvSpPr>
        <p:spPr>
          <a:xfrm>
            <a:off x="900000" y="1950000"/>
            <a:ext cx="2440500" cy="2450000"/>
          </a:xfrm>
          <a:prstGeom prst="roundRect">
            <a:avLst>
              <a:gd name="adj" fmla="val 10000"/>
            </a:avLst>
          </a:prstGeom>
          <a:solidFill>
            <a:srgbClr val="EAF3EF"/>
          </a:solidFill>
          <a:ln w="12700">
            <a:solidFill>
              <a:srgbClr val="DCE1DE"/>
            </a:solidFill>
          </a:ln>
        </p:spPr>
        <p:txBody>
          <a:bodyPr anchor="ctr" bIns="68580" lIns="137160" rIns="137160" rtlCol="0" tIns="68580" wrap="square">
            <a:noAutofit/>
          </a:bodyPr>
          <a:p>
            <a:pPr algn="ctr">
              <a:spcBef>
                <a:spcPts val="0"/>
              </a:spcBef>
              <a:spcAft>
                <a:spcPts val="900"/>
              </a:spcAft>
            </a:pPr>
            <a:r>
              <a:rPr b="1" dirty="0" sz="1400" i="0" lang="en-US">
                <a:solidFill>
                  <a:srgbClr val="C79532"/>
                </a:solidFill>
                <a:latin typeface="Aptos"/>
              </a:rPr>
              <a:t>DESIGN</a:t>
            </a:r>
          </a:p>
          <a:p>
            <a:pPr algn="ctr">
              <a:spcBef>
                <a:spcPts val="0"/>
              </a:spcBef>
              <a:spcAft>
                <a:spcPts val="500"/>
              </a:spcAft>
            </a:pPr>
            <a:r>
              <a:rPr b="1" dirty="0" sz="1800" i="0" lang="en-US">
                <a:solidFill>
                  <a:srgbClr val="035043"/>
                </a:solidFill>
                <a:latin typeface="Aptos"/>
              </a:rPr>
              <a:t>Quantitative cross-sectional survey</a:t>
            </a:r>
          </a:p>
        </p:txBody>
      </p:sp>
      <p:sp>
        <p:nvSpPr>
          <p:cNvPr id="1048742" name="Card 123"/>
          <p:cNvSpPr/>
          <p:nvPr/>
        </p:nvSpPr>
        <p:spPr>
          <a:xfrm>
            <a:off x="3540500" y="1950000"/>
            <a:ext cx="2440500" cy="2450000"/>
          </a:xfrm>
          <a:prstGeom prst="roundRect">
            <a:avLst>
              <a:gd name="adj" fmla="val 10000"/>
            </a:avLst>
          </a:prstGeom>
          <a:solidFill>
            <a:srgbClr val="EAF3EF"/>
          </a:solidFill>
          <a:ln w="12700">
            <a:solidFill>
              <a:srgbClr val="DCE1DE"/>
            </a:solidFill>
          </a:ln>
        </p:spPr>
        <p:txBody>
          <a:bodyPr anchor="ctr" bIns="68580" lIns="137160" rIns="137160" rtlCol="0" tIns="68580" wrap="square">
            <a:noAutofit/>
          </a:bodyPr>
          <a:p>
            <a:pPr algn="ctr">
              <a:spcBef>
                <a:spcPts val="0"/>
              </a:spcBef>
              <a:spcAft>
                <a:spcPts val="900"/>
              </a:spcAft>
            </a:pPr>
            <a:r>
              <a:rPr b="1" dirty="0" sz="1400" i="0" lang="en-US">
                <a:solidFill>
                  <a:srgbClr val="C79532"/>
                </a:solidFill>
                <a:latin typeface="Aptos"/>
              </a:rPr>
              <a:t>SAMPLE</a:t>
            </a:r>
          </a:p>
          <a:p>
            <a:pPr algn="ctr">
              <a:spcBef>
                <a:spcPts val="0"/>
              </a:spcBef>
              <a:spcAft>
                <a:spcPts val="500"/>
              </a:spcAft>
            </a:pPr>
            <a:r>
              <a:rPr b="1" dirty="0" sz="1800" i="0" lang="en-US">
                <a:solidFill>
                  <a:srgbClr val="035043"/>
                </a:solidFill>
                <a:latin typeface="Aptos"/>
              </a:rPr>
              <a:t>20 clinical officers from 20 facilities</a:t>
            </a:r>
          </a:p>
        </p:txBody>
      </p:sp>
      <p:sp>
        <p:nvSpPr>
          <p:cNvPr id="1048743" name="Card 124"/>
          <p:cNvSpPr/>
          <p:nvPr/>
        </p:nvSpPr>
        <p:spPr>
          <a:xfrm>
            <a:off x="6181000" y="1950000"/>
            <a:ext cx="2440500" cy="2450000"/>
          </a:xfrm>
          <a:prstGeom prst="roundRect">
            <a:avLst>
              <a:gd name="adj" fmla="val 10000"/>
            </a:avLst>
          </a:prstGeom>
          <a:solidFill>
            <a:srgbClr val="EAF3EF"/>
          </a:solidFill>
          <a:ln w="12700">
            <a:solidFill>
              <a:srgbClr val="DCE1DE"/>
            </a:solidFill>
          </a:ln>
        </p:spPr>
        <p:txBody>
          <a:bodyPr anchor="ctr" bIns="68580" lIns="137160" rIns="137160" rtlCol="0" tIns="68580" wrap="square">
            <a:noAutofit/>
          </a:bodyPr>
          <a:p>
            <a:pPr algn="ctr">
              <a:spcBef>
                <a:spcPts val="0"/>
              </a:spcBef>
              <a:spcAft>
                <a:spcPts val="900"/>
              </a:spcAft>
            </a:pPr>
            <a:r>
              <a:rPr b="1" dirty="0" sz="1400" i="0" lang="en-US">
                <a:solidFill>
                  <a:srgbClr val="C79532"/>
                </a:solidFill>
                <a:latin typeface="Aptos"/>
              </a:rPr>
              <a:t>SETTING</a:t>
            </a:r>
          </a:p>
          <a:p>
            <a:pPr algn="ctr">
              <a:spcBef>
                <a:spcPts val="0"/>
              </a:spcBef>
              <a:spcAft>
                <a:spcPts val="500"/>
              </a:spcAft>
            </a:pPr>
            <a:r>
              <a:rPr b="1" dirty="0" sz="1800" i="0" lang="en-US">
                <a:solidFill>
                  <a:srgbClr val="035043"/>
                </a:solidFill>
                <a:latin typeface="Aptos"/>
              </a:rPr>
              <a:t>13 health centres</a:t>
            </a:r>
          </a:p>
          <a:p>
            <a:pPr algn="ctr">
              <a:spcBef>
                <a:spcPts val="0"/>
              </a:spcBef>
              <a:spcAft>
                <a:spcPts val="500"/>
              </a:spcAft>
            </a:pPr>
            <a:r>
              <a:rPr b="1" dirty="0" sz="1800" i="0" lang="en-US">
                <a:solidFill>
                  <a:srgbClr val="035043"/>
                </a:solidFill>
                <a:latin typeface="Aptos"/>
              </a:rPr>
              <a:t>7 dispensaries</a:t>
            </a:r>
          </a:p>
          <a:p>
            <a:pPr algn="ctr">
              <a:spcBef>
                <a:spcPts val="0"/>
              </a:spcBef>
              <a:spcAft>
                <a:spcPts val="500"/>
              </a:spcAft>
            </a:pPr>
            <a:r>
              <a:rPr b="1" dirty="0" sz="1800" i="0" lang="en-US">
                <a:solidFill>
                  <a:srgbClr val="035043"/>
                </a:solidFill>
                <a:latin typeface="Aptos"/>
              </a:rPr>
              <a:t>5 sub-counties</a:t>
            </a:r>
          </a:p>
        </p:txBody>
      </p:sp>
      <p:sp>
        <p:nvSpPr>
          <p:cNvPr id="1048744" name="Card 125"/>
          <p:cNvSpPr/>
          <p:nvPr/>
        </p:nvSpPr>
        <p:spPr>
          <a:xfrm>
            <a:off x="8821500" y="1950000"/>
            <a:ext cx="2440500" cy="2450000"/>
          </a:xfrm>
          <a:prstGeom prst="roundRect">
            <a:avLst>
              <a:gd name="adj" fmla="val 10000"/>
            </a:avLst>
          </a:prstGeom>
          <a:solidFill>
            <a:srgbClr val="EAF3EF"/>
          </a:solidFill>
          <a:ln w="12700">
            <a:solidFill>
              <a:srgbClr val="DCE1DE"/>
            </a:solidFill>
          </a:ln>
        </p:spPr>
        <p:txBody>
          <a:bodyPr anchor="ctr" bIns="68580" lIns="137160" rIns="137160" rtlCol="0" tIns="68580" wrap="square">
            <a:noAutofit/>
          </a:bodyPr>
          <a:p>
            <a:pPr algn="ctr">
              <a:spcBef>
                <a:spcPts val="0"/>
              </a:spcBef>
              <a:spcAft>
                <a:spcPts val="900"/>
              </a:spcAft>
            </a:pPr>
            <a:r>
              <a:rPr b="1" dirty="0" sz="1400" i="0" lang="en-US">
                <a:solidFill>
                  <a:srgbClr val="C79532"/>
                </a:solidFill>
                <a:latin typeface="Aptos"/>
              </a:rPr>
              <a:t>RESPONSE</a:t>
            </a:r>
          </a:p>
          <a:p>
            <a:pPr algn="ctr">
              <a:spcBef>
                <a:spcPts val="0"/>
              </a:spcBef>
              <a:spcAft>
                <a:spcPts val="500"/>
              </a:spcAft>
            </a:pPr>
            <a:r>
              <a:rPr b="1" dirty="0" sz="1800" i="0" lang="en-US">
                <a:solidFill>
                  <a:srgbClr val="035043"/>
                </a:solidFill>
                <a:latin typeface="Aptos"/>
              </a:rPr>
              <a:t>20 of 24 eligible responded (83.3%)</a:t>
            </a:r>
          </a:p>
        </p:txBody>
      </p:sp>
      <p:sp>
        <p:nvSpPr>
          <p:cNvPr id="1048745" name="Card 126"/>
          <p:cNvSpPr/>
          <p:nvPr/>
        </p:nvSpPr>
        <p:spPr>
          <a:xfrm>
            <a:off x="900000" y="4650000"/>
            <a:ext cx="10362000" cy="1250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79532"/>
            </a:solidFill>
          </a:ln>
        </p:spPr>
        <p:txBody>
          <a:bodyPr anchor="ctr" bIns="114300" lIns="228600" rIns="228600" rtlCol="0" tIns="11430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1" dirty="0" sz="1600" i="0" lang="en-US">
                <a:solidFill>
                  <a:srgbClr val="056050"/>
                </a:solidFill>
                <a:latin typeface="Aptos"/>
              </a:rPr>
              <a:t>Data collection: </a:t>
            </a:r>
            <a:r>
              <a:rPr b="0" dirty="0" sz="1600" i="0" lang="en-US">
                <a:solidFill>
                  <a:srgbClr val="035043"/>
                </a:solidFill>
                <a:latin typeface="Aptos"/>
              </a:rPr>
              <a:t>researcher-developed online questionnaire reviewed by mental health professionals.  </a:t>
            </a:r>
            <a:r>
              <a:rPr b="1" dirty="0" sz="1600" i="0" lang="en-US">
                <a:solidFill>
                  <a:srgbClr val="056050"/>
                </a:solidFill>
                <a:latin typeface="Aptos"/>
              </a:rPr>
              <a:t>Analysis: </a:t>
            </a:r>
            <a:r>
              <a:rPr b="0" dirty="0" sz="1600" i="0" lang="en-US">
                <a:solidFill>
                  <a:srgbClr val="035043"/>
                </a:solidFill>
                <a:latin typeface="Aptos"/>
              </a:rPr>
              <a:t>descriptive statistics.</a:t>
            </a:r>
          </a:p>
        </p:txBody>
      </p:sp>
      <p:pic>
        <p:nvPicPr>
          <p:cNvPr id="2097171" name="Picture 10" descr="kcoa_logo_crest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0378440" y="182880"/>
            <a:ext cx="796925" cy="685800"/>
          </a:xfrm>
          <a:prstGeom prst="rect"/>
        </p:spPr>
      </p:pic>
      <p:sp>
        <p:nvSpPr>
          <p:cNvPr id="1048746" name="Rectangle 2"/>
          <p:cNvSpPr/>
          <p:nvPr/>
        </p:nvSpPr>
        <p:spPr>
          <a:xfrm>
            <a:off x="3931920" y="869238"/>
            <a:ext cx="2560320" cy="45720"/>
          </a:xfrm>
          <a:prstGeom prst="rect"/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Picture 1" descr="wide_clean_infographic_background_scene_for_a_pres_2_batch_2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/>
        </p:spPr>
      </p:pic>
      <p:sp>
        <p:nvSpPr>
          <p:cNvPr id="1048747" name="TextBox 3"/>
          <p:cNvSpPr txBox="1"/>
          <p:nvPr/>
        </p:nvSpPr>
        <p:spPr>
          <a:xfrm>
            <a:off x="1188720" y="494889"/>
            <a:ext cx="8046720" cy="400110"/>
          </a:xfrm>
          <a:prstGeom prst="rect"/>
          <a:noFill/>
        </p:spPr>
        <p:txBody>
          <a:bodyPr anchor="ctr" wrap="square">
            <a:spAutoFit/>
          </a:bodyPr>
          <a:p>
            <a:pPr algn="ctr"/>
            <a:r>
              <a:rPr b="1" dirty="0" sz="2000">
                <a:solidFill>
                  <a:srgbClr val="035043"/>
                </a:solidFill>
                <a:latin typeface="Aptos"/>
              </a:rPr>
              <a:t>Training and attitudes</a:t>
            </a:r>
          </a:p>
        </p:txBody>
      </p:sp>
      <p:sp>
        <p:nvSpPr>
          <p:cNvPr id="1048748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/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49" name="Rectangle 6"/>
          <p:cNvSpPr/>
          <p:nvPr/>
        </p:nvSpPr>
        <p:spPr>
          <a:xfrm>
            <a:off x="640080" y="6446520"/>
            <a:ext cx="10881360" cy="18288"/>
          </a:xfrm>
          <a:prstGeom prst="rect"/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50" name="TextBox 7"/>
          <p:cNvSpPr txBox="1"/>
          <p:nvPr/>
        </p:nvSpPr>
        <p:spPr>
          <a:xfrm>
            <a:off x="731520" y="6473952"/>
            <a:ext cx="3657600" cy="219456"/>
          </a:xfrm>
          <a:prstGeom prst="rect"/>
          <a:noFill/>
        </p:spPr>
        <p:txBody>
          <a:bodyPr anchor="t" wrap="square">
            <a:spAutoFit/>
          </a:bodyPr>
          <a:p>
            <a:pPr algn="l"/>
            <a:r>
              <a:rPr b="0" sz="100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48751" name="TextBox 8"/>
          <p:cNvSpPr txBox="1"/>
          <p:nvPr/>
        </p:nvSpPr>
        <p:spPr>
          <a:xfrm>
            <a:off x="4206240" y="6473952"/>
            <a:ext cx="4206240" cy="219456"/>
          </a:xfrm>
          <a:prstGeom prst="rect"/>
          <a:noFill/>
        </p:spPr>
        <p:txBody>
          <a:bodyPr anchor="t" wrap="square">
            <a:spAutoFit/>
          </a:bodyPr>
          <a:p>
            <a:pPr algn="ctr"/>
            <a:r>
              <a:rPr b="0" sz="100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48752" name="TextBox 9"/>
          <p:cNvSpPr txBox="1"/>
          <p:nvPr/>
        </p:nvSpPr>
        <p:spPr>
          <a:xfrm>
            <a:off x="11109960" y="6419088"/>
            <a:ext cx="320040" cy="228600"/>
          </a:xfrm>
          <a:prstGeom prst="rect"/>
          <a:noFill/>
        </p:spPr>
        <p:txBody>
          <a:bodyPr anchor="t" wrap="square">
            <a:spAutoFit/>
          </a:bodyPr>
          <a:p>
            <a:pPr algn="r"/>
            <a:r>
              <a:rPr b="0" sz="1000">
                <a:solidFill>
                  <a:srgbClr val="545F5A"/>
                </a:solidFill>
                <a:latin typeface="Aptos"/>
              </a:rPr>
              <a:t>5</a:t>
            </a:r>
          </a:p>
        </p:txBody>
      </p:sp>
      <p:sp>
        <p:nvSpPr>
          <p:cNvPr id="1048753" name="TextBox 127"/>
          <p:cNvSpPr txBox="1"/>
          <p:nvPr/>
        </p:nvSpPr>
        <p:spPr>
          <a:xfrm>
            <a:off x="900000" y="1400000"/>
            <a:ext cx="10362000" cy="380000"/>
          </a:xfrm>
          <a:prstGeom prst="rect"/>
          <a:noFill/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0" dirty="0" sz="1600" i="1" lang="en-US">
                <a:solidFill>
                  <a:srgbClr val="056050"/>
                </a:solidFill>
                <a:latin typeface="Aptos"/>
              </a:rPr>
              <a:t>Strong support for screening, despite limited additional training</a:t>
            </a:r>
          </a:p>
        </p:txBody>
      </p:sp>
      <p:graphicFrame>
        <p:nvGraphicFramePr>
          <p:cNvPr id="4194307" name="Chart Training"/>
          <p:cNvGraphicFramePr>
            <a:graphicFrameLocks noGrp="1"/>
          </p:cNvGraphicFramePr>
          <p:nvPr/>
        </p:nvGraphicFramePr>
        <p:xfrm>
          <a:off x="900000" y="1900000"/>
          <a:ext cx="6500000" cy="405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048754" name="Card 129"/>
          <p:cNvSpPr/>
          <p:nvPr/>
        </p:nvSpPr>
        <p:spPr>
          <a:xfrm>
            <a:off x="7650000" y="2300000"/>
            <a:ext cx="3612000" cy="3150000"/>
          </a:xfrm>
          <a:prstGeom prst="roundRect">
            <a:avLst>
              <a:gd name="adj" fmla="val 10000"/>
            </a:avLst>
          </a:prstGeom>
          <a:solidFill>
            <a:srgbClr val="EAF3EF"/>
          </a:solidFill>
          <a:ln w="12700">
            <a:solidFill>
              <a:srgbClr val="C79532"/>
            </a:solidFill>
          </a:ln>
        </p:spPr>
        <p:txBody>
          <a:bodyPr anchor="ctr" bIns="68580" lIns="137160" rIns="137160" rtlCol="0" tIns="68580" wrap="square">
            <a:noAutofit/>
          </a:bodyPr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altLang="en-US" b="1" dirty="0" sz="6600" i="0" lang="en-US">
                <a:solidFill>
                  <a:srgbClr val="056050"/>
                </a:solidFill>
                <a:latin typeface="Aptos"/>
              </a:rPr>
              <a:t>1</a:t>
            </a:r>
            <a:r>
              <a:rPr altLang="en-US" b="1" dirty="0" sz="6600" i="0" lang="en-US">
                <a:solidFill>
                  <a:srgbClr val="056050"/>
                </a:solidFill>
                <a:latin typeface="Aptos"/>
              </a:rPr>
              <a:t>0</a:t>
            </a:r>
            <a:r>
              <a:rPr altLang="en-US" b="1" dirty="0" sz="6600" i="0" lang="en-US">
                <a:solidFill>
                  <a:srgbClr val="056050"/>
                </a:solidFill>
                <a:latin typeface="Aptos"/>
              </a:rPr>
              <a:t>0</a:t>
            </a:r>
            <a:r>
              <a:rPr altLang="en-US" b="1" dirty="0" sz="6600" i="0" lang="en-US">
                <a:solidFill>
                  <a:srgbClr val="056050"/>
                </a:solidFill>
                <a:latin typeface="Aptos"/>
              </a:rPr>
              <a:t>%</a:t>
            </a:r>
            <a:r>
              <a:rPr altLang="en-US" b="1" dirty="0" sz="6600" i="0" lang="en-US">
                <a:solidFill>
                  <a:srgbClr val="056050"/>
                </a:solidFill>
                <a:latin typeface="Aptos"/>
              </a:rPr>
              <a:t> </a:t>
            </a:r>
            <a:r>
              <a:rPr altLang="en-US" b="1" dirty="0" sz="6600" i="0" lang="en-US">
                <a:solidFill>
                  <a:srgbClr val="056050"/>
                </a:solidFill>
                <a:latin typeface="Aptos"/>
              </a:rPr>
              <a:t>(</a:t>
            </a:r>
            <a:r>
              <a:rPr altLang="en-US" b="1" dirty="0" sz="6600" i="0" lang="en-US">
                <a:solidFill>
                  <a:srgbClr val="056050"/>
                </a:solidFill>
                <a:latin typeface="Aptos"/>
              </a:rPr>
              <a:t>2</a:t>
            </a:r>
            <a:r>
              <a:rPr altLang="en-US" b="1" dirty="0" sz="6600" i="0" lang="en-US">
                <a:solidFill>
                  <a:srgbClr val="056050"/>
                </a:solidFill>
                <a:latin typeface="Aptos"/>
              </a:rPr>
              <a:t>0</a:t>
            </a:r>
            <a:r>
              <a:rPr altLang="en-US" b="1" dirty="0" sz="6600" i="0" lang="en-US">
                <a:solidFill>
                  <a:srgbClr val="056050"/>
                </a:solidFill>
                <a:latin typeface="Aptos"/>
              </a:rPr>
              <a:t>)</a:t>
            </a:r>
            <a:endParaRPr altLang="en-US" lang="zh-CN"/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0" dirty="0" sz="1700" i="0" lang="en-US">
                <a:solidFill>
                  <a:srgbClr val="035043"/>
                </a:solidFill>
                <a:latin typeface="Aptos"/>
              </a:rPr>
              <a:t>supported integrating routine mental health screening into primary care</a:t>
            </a:r>
          </a:p>
        </p:txBody>
      </p:sp>
      <p:pic>
        <p:nvPicPr>
          <p:cNvPr id="2097173" name="Picture 10" descr="kcoa_logo_crest.png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/>
        </p:spPr>
      </p:pic>
      <p:sp>
        <p:nvSpPr>
          <p:cNvPr id="1048755" name="Rectangle 2"/>
          <p:cNvSpPr/>
          <p:nvPr/>
        </p:nvSpPr>
        <p:spPr>
          <a:xfrm>
            <a:off x="3931920" y="869238"/>
            <a:ext cx="2560320" cy="45720"/>
          </a:xfrm>
          <a:prstGeom prst="rect"/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Picture 1" descr="wide_clean_infographic_background_scene_for_a_pres_2_batch_2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/>
        </p:spPr>
      </p:pic>
      <p:sp>
        <p:nvSpPr>
          <p:cNvPr id="1048671" name="TextBox 3"/>
          <p:cNvSpPr txBox="1"/>
          <p:nvPr/>
        </p:nvSpPr>
        <p:spPr>
          <a:xfrm>
            <a:off x="1188720" y="494889"/>
            <a:ext cx="8046720" cy="400110"/>
          </a:xfrm>
          <a:prstGeom prst="rect"/>
          <a:noFill/>
        </p:spPr>
        <p:txBody>
          <a:bodyPr anchor="ctr" wrap="square">
            <a:spAutoFit/>
          </a:bodyPr>
          <a:p>
            <a:pPr algn="ctr"/>
            <a:r>
              <a:rPr b="1" dirty="0" sz="2000">
                <a:solidFill>
                  <a:srgbClr val="035043"/>
                </a:solidFill>
                <a:latin typeface="Aptos"/>
              </a:rPr>
              <a:t>Screening practices</a:t>
            </a:r>
          </a:p>
        </p:txBody>
      </p:sp>
      <p:sp>
        <p:nvSpPr>
          <p:cNvPr id="1048672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/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73" name="Rectangle 6"/>
          <p:cNvSpPr/>
          <p:nvPr/>
        </p:nvSpPr>
        <p:spPr>
          <a:xfrm>
            <a:off x="640080" y="6446520"/>
            <a:ext cx="10881360" cy="18288"/>
          </a:xfrm>
          <a:prstGeom prst="rect"/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74" name="TextBox 7"/>
          <p:cNvSpPr txBox="1"/>
          <p:nvPr/>
        </p:nvSpPr>
        <p:spPr>
          <a:xfrm>
            <a:off x="731520" y="6473952"/>
            <a:ext cx="3657600" cy="219456"/>
          </a:xfrm>
          <a:prstGeom prst="rect"/>
          <a:noFill/>
        </p:spPr>
        <p:txBody>
          <a:bodyPr anchor="t" wrap="square">
            <a:spAutoFit/>
          </a:bodyPr>
          <a:p>
            <a:pPr algn="l"/>
            <a:r>
              <a:rPr b="0" sz="100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48675" name="TextBox 8"/>
          <p:cNvSpPr txBox="1"/>
          <p:nvPr/>
        </p:nvSpPr>
        <p:spPr>
          <a:xfrm>
            <a:off x="4206240" y="6473952"/>
            <a:ext cx="4206240" cy="219456"/>
          </a:xfrm>
          <a:prstGeom prst="rect"/>
          <a:noFill/>
        </p:spPr>
        <p:txBody>
          <a:bodyPr anchor="t" wrap="square">
            <a:spAutoFit/>
          </a:bodyPr>
          <a:p>
            <a:pPr algn="ctr"/>
            <a:r>
              <a:rPr b="0" sz="100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48676" name="TextBox 9"/>
          <p:cNvSpPr txBox="1"/>
          <p:nvPr/>
        </p:nvSpPr>
        <p:spPr>
          <a:xfrm>
            <a:off x="11109960" y="6419088"/>
            <a:ext cx="320040" cy="228600"/>
          </a:xfrm>
          <a:prstGeom prst="rect"/>
          <a:noFill/>
        </p:spPr>
        <p:txBody>
          <a:bodyPr anchor="t" wrap="square">
            <a:spAutoFit/>
          </a:bodyPr>
          <a:p>
            <a:pPr algn="r"/>
            <a:r>
              <a:rPr b="0" sz="1000">
                <a:solidFill>
                  <a:srgbClr val="545F5A"/>
                </a:solidFill>
                <a:latin typeface="Aptos"/>
              </a:rPr>
              <a:t>6</a:t>
            </a:r>
          </a:p>
        </p:txBody>
      </p:sp>
      <p:sp>
        <p:nvSpPr>
          <p:cNvPr id="1048677" name="TextBox 130"/>
          <p:cNvSpPr txBox="1"/>
          <p:nvPr/>
        </p:nvSpPr>
        <p:spPr>
          <a:xfrm>
            <a:off x="900000" y="1400000"/>
            <a:ext cx="10362000" cy="380000"/>
          </a:xfrm>
          <a:prstGeom prst="rect"/>
          <a:noFill/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0" dirty="0" sz="1600" i="1" lang="en-US">
                <a:solidFill>
                  <a:srgbClr val="056050"/>
                </a:solidFill>
                <a:latin typeface="Aptos"/>
              </a:rPr>
              <a:t>Support does not always translate into routine screening</a:t>
            </a:r>
          </a:p>
        </p:txBody>
      </p:sp>
      <p:graphicFrame>
        <p:nvGraphicFramePr>
          <p:cNvPr id="4194306" name="Chart Screening"/>
          <p:cNvGraphicFramePr>
            <a:graphicFrameLocks noGrp="1"/>
          </p:cNvGraphicFramePr>
          <p:nvPr/>
        </p:nvGraphicFramePr>
        <p:xfrm>
          <a:off x="900000" y="1900000"/>
          <a:ext cx="5100000" cy="41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048678" name="Card 132"/>
          <p:cNvSpPr/>
          <p:nvPr/>
        </p:nvSpPr>
        <p:spPr>
          <a:xfrm>
            <a:off x="6300000" y="1950000"/>
            <a:ext cx="4962000" cy="880000"/>
          </a:xfrm>
          <a:prstGeom prst="roundRect">
            <a:avLst>
              <a:gd name="adj" fmla="val 10000"/>
            </a:avLst>
          </a:prstGeom>
          <a:solidFill>
            <a:srgbClr val="EAF3EF"/>
          </a:solidFill>
          <a:ln w="12700">
            <a:solidFill>
              <a:srgbClr val="DCE1DE"/>
            </a:solidFill>
          </a:ln>
        </p:spPr>
        <p:txBody>
          <a:bodyPr anchor="ctr" bIns="68580" lIns="137160" rIns="137160" rtlCol="0" tIns="68580" wrap="square">
            <a:noAutofit/>
          </a:bodyPr>
          <a:p>
            <a:endParaRPr lang="en-US"/>
          </a:p>
        </p:txBody>
      </p:sp>
      <p:sp>
        <p:nvSpPr>
          <p:cNvPr id="1048679" name="TextBox 133"/>
          <p:cNvSpPr txBox="1"/>
          <p:nvPr/>
        </p:nvSpPr>
        <p:spPr>
          <a:xfrm>
            <a:off x="6450000" y="1950000"/>
            <a:ext cx="1700000" cy="880000"/>
          </a:xfrm>
          <a:prstGeom prst="rect"/>
          <a:noFill/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1" dirty="0" sz="3600" i="0" lang="en-US">
                <a:solidFill>
                  <a:srgbClr val="035043"/>
                </a:solidFill>
                <a:latin typeface="Aptos"/>
              </a:rPr>
              <a:t>15%</a:t>
            </a:r>
            <a:r>
              <a:rPr b="1" dirty="0" sz="3600" i="0" lang="en-US">
                <a:solidFill>
                  <a:srgbClr val="035043"/>
                </a:solidFill>
                <a:latin typeface="Aptos"/>
              </a:rPr>
              <a:t>(</a:t>
            </a:r>
            <a:r>
              <a:rPr b="1" dirty="0" sz="3600" i="0" lang="en-US">
                <a:solidFill>
                  <a:srgbClr val="035043"/>
                </a:solidFill>
                <a:latin typeface="Aptos"/>
              </a:rPr>
              <a:t>3</a:t>
            </a:r>
            <a:r>
              <a:rPr b="1" dirty="0" sz="3600" i="0" lang="en-US">
                <a:solidFill>
                  <a:srgbClr val="035043"/>
                </a:solidFill>
                <a:latin typeface="Aptos"/>
              </a:rPr>
              <a:t>)</a:t>
            </a:r>
            <a:endParaRPr altLang="en-US" lang="zh-CN"/>
          </a:p>
        </p:txBody>
      </p:sp>
      <p:sp>
        <p:nvSpPr>
          <p:cNvPr id="1048680" name="TextBox 134"/>
          <p:cNvSpPr txBox="1"/>
          <p:nvPr/>
        </p:nvSpPr>
        <p:spPr>
          <a:xfrm>
            <a:off x="8200000" y="1950000"/>
            <a:ext cx="2950000" cy="880000"/>
          </a:xfrm>
          <a:prstGeom prst="rect"/>
          <a:noFill/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0" dirty="0" sz="1700" i="0" lang="en-US">
                <a:solidFill>
                  <a:srgbClr val="035043"/>
                </a:solidFill>
                <a:latin typeface="Aptos"/>
              </a:rPr>
              <a:t>screen every patient</a:t>
            </a:r>
          </a:p>
        </p:txBody>
      </p:sp>
      <p:sp>
        <p:nvSpPr>
          <p:cNvPr id="1048681" name="Card 135"/>
          <p:cNvSpPr/>
          <p:nvPr/>
        </p:nvSpPr>
        <p:spPr>
          <a:xfrm>
            <a:off x="6300000" y="2950000"/>
            <a:ext cx="4962000" cy="880000"/>
          </a:xfrm>
          <a:prstGeom prst="roundRect">
            <a:avLst>
              <a:gd name="adj" fmla="val 10000"/>
            </a:avLst>
          </a:prstGeom>
          <a:solidFill>
            <a:srgbClr val="EAF3EF"/>
          </a:solidFill>
          <a:ln w="12700">
            <a:solidFill>
              <a:srgbClr val="DCE1DE"/>
            </a:solidFill>
          </a:ln>
        </p:spPr>
        <p:txBody>
          <a:bodyPr anchor="ctr" bIns="68580" lIns="137160" rIns="137160" rtlCol="0" tIns="68580" wrap="square">
            <a:noAutofit/>
          </a:bodyPr>
          <a:p>
            <a:endParaRPr lang="en-US"/>
          </a:p>
        </p:txBody>
      </p:sp>
      <p:sp>
        <p:nvSpPr>
          <p:cNvPr id="1048682" name="TextBox 136"/>
          <p:cNvSpPr txBox="1"/>
          <p:nvPr/>
        </p:nvSpPr>
        <p:spPr>
          <a:xfrm>
            <a:off x="6450000" y="2950000"/>
            <a:ext cx="1700000" cy="880000"/>
          </a:xfrm>
          <a:prstGeom prst="rect"/>
          <a:noFill/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1" dirty="0" sz="3600" i="0" lang="en-US">
                <a:solidFill>
                  <a:srgbClr val="4C9A7F"/>
                </a:solidFill>
                <a:latin typeface="Aptos"/>
              </a:rPr>
              <a:t>55%</a:t>
            </a:r>
            <a:r>
              <a:rPr b="1" dirty="0" sz="3600" i="0" lang="en-US">
                <a:solidFill>
                  <a:srgbClr val="4C9A7F"/>
                </a:solidFill>
                <a:latin typeface="Aptos"/>
              </a:rPr>
              <a:t>(</a:t>
            </a:r>
            <a:r>
              <a:rPr b="1" dirty="0" sz="3600" i="0" lang="en-US">
                <a:solidFill>
                  <a:srgbClr val="4C9A7F"/>
                </a:solidFill>
                <a:latin typeface="Aptos"/>
              </a:rPr>
              <a:t>1</a:t>
            </a:r>
            <a:r>
              <a:rPr b="1" dirty="0" sz="3600" i="0" lang="en-US">
                <a:solidFill>
                  <a:srgbClr val="4C9A7F"/>
                </a:solidFill>
                <a:latin typeface="Aptos"/>
              </a:rPr>
              <a:t>1</a:t>
            </a:r>
            <a:r>
              <a:rPr b="1" dirty="0" sz="3600" i="0" lang="en-US">
                <a:solidFill>
                  <a:srgbClr val="4C9A7F"/>
                </a:solidFill>
                <a:latin typeface="Aptos"/>
              </a:rPr>
              <a:t>)</a:t>
            </a:r>
            <a:endParaRPr altLang="en-US" lang="zh-CN"/>
          </a:p>
        </p:txBody>
      </p:sp>
      <p:sp>
        <p:nvSpPr>
          <p:cNvPr id="1048683" name="TextBox 137"/>
          <p:cNvSpPr txBox="1"/>
          <p:nvPr/>
        </p:nvSpPr>
        <p:spPr>
          <a:xfrm>
            <a:off x="8200000" y="2950000"/>
            <a:ext cx="2950000" cy="880000"/>
          </a:xfrm>
          <a:prstGeom prst="rect"/>
          <a:noFill/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0" dirty="0" sz="1700" i="0" lang="en-US">
                <a:solidFill>
                  <a:srgbClr val="035043"/>
                </a:solidFill>
                <a:latin typeface="Aptos"/>
              </a:rPr>
              <a:t>screen selected patients</a:t>
            </a:r>
          </a:p>
        </p:txBody>
      </p:sp>
      <p:sp>
        <p:nvSpPr>
          <p:cNvPr id="1048684" name="Card 138"/>
          <p:cNvSpPr/>
          <p:nvPr/>
        </p:nvSpPr>
        <p:spPr>
          <a:xfrm>
            <a:off x="6300000" y="3950000"/>
            <a:ext cx="4962000" cy="880000"/>
          </a:xfrm>
          <a:prstGeom prst="roundRect">
            <a:avLst>
              <a:gd name="adj" fmla="val 10000"/>
            </a:avLst>
          </a:prstGeom>
          <a:solidFill>
            <a:srgbClr val="EAF3EF"/>
          </a:solidFill>
          <a:ln w="12700">
            <a:solidFill>
              <a:srgbClr val="DCE1DE"/>
            </a:solidFill>
          </a:ln>
        </p:spPr>
        <p:txBody>
          <a:bodyPr anchor="ctr" bIns="68580" lIns="137160" rIns="137160" rtlCol="0" tIns="68580" wrap="square">
            <a:noAutofit/>
          </a:bodyPr>
          <a:p>
            <a:endParaRPr lang="en-US"/>
          </a:p>
        </p:txBody>
      </p:sp>
      <p:sp>
        <p:nvSpPr>
          <p:cNvPr id="1048685" name="TextBox 139"/>
          <p:cNvSpPr txBox="1"/>
          <p:nvPr/>
        </p:nvSpPr>
        <p:spPr>
          <a:xfrm>
            <a:off x="6450000" y="3950000"/>
            <a:ext cx="1700000" cy="880000"/>
          </a:xfrm>
          <a:prstGeom prst="rect"/>
          <a:noFill/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1" dirty="0" sz="3600" i="0" lang="en-US">
                <a:solidFill>
                  <a:srgbClr val="C79532"/>
                </a:solidFill>
                <a:latin typeface="Aptos"/>
              </a:rPr>
              <a:t>30%</a:t>
            </a:r>
            <a:r>
              <a:rPr b="1" dirty="0" sz="3600" i="0" lang="en-US">
                <a:solidFill>
                  <a:srgbClr val="C79532"/>
                </a:solidFill>
                <a:latin typeface="Aptos"/>
              </a:rPr>
              <a:t>(</a:t>
            </a:r>
            <a:r>
              <a:rPr b="1" dirty="0" sz="3600" i="0" lang="en-US">
                <a:solidFill>
                  <a:srgbClr val="C79532"/>
                </a:solidFill>
                <a:latin typeface="Aptos"/>
              </a:rPr>
              <a:t>6</a:t>
            </a:r>
            <a:r>
              <a:rPr b="1" dirty="0" sz="3600" i="0" lang="en-US">
                <a:solidFill>
                  <a:srgbClr val="C79532"/>
                </a:solidFill>
                <a:latin typeface="Aptos"/>
              </a:rPr>
              <a:t>)</a:t>
            </a:r>
            <a:endParaRPr altLang="en-US" lang="zh-CN"/>
          </a:p>
        </p:txBody>
      </p:sp>
      <p:sp>
        <p:nvSpPr>
          <p:cNvPr id="1048686" name="TextBox 140"/>
          <p:cNvSpPr txBox="1"/>
          <p:nvPr/>
        </p:nvSpPr>
        <p:spPr>
          <a:xfrm>
            <a:off x="8200000" y="3950000"/>
            <a:ext cx="2950000" cy="880000"/>
          </a:xfrm>
          <a:prstGeom prst="rect"/>
          <a:noFill/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0" dirty="0" sz="1700" i="0" lang="en-US">
                <a:solidFill>
                  <a:srgbClr val="035043"/>
                </a:solidFill>
                <a:latin typeface="Aptos"/>
              </a:rPr>
              <a:t>rarely screen</a:t>
            </a:r>
          </a:p>
        </p:txBody>
      </p:sp>
      <p:sp>
        <p:nvSpPr>
          <p:cNvPr id="1048687" name="Card 141"/>
          <p:cNvSpPr/>
          <p:nvPr/>
        </p:nvSpPr>
        <p:spPr>
          <a:xfrm>
            <a:off x="6300000" y="5050000"/>
            <a:ext cx="4962000" cy="900000"/>
          </a:xfrm>
          <a:prstGeom prst="roundRect">
            <a:avLst>
              <a:gd name="adj" fmla="val 10000"/>
            </a:avLst>
          </a:prstGeom>
          <a:solidFill>
            <a:srgbClr val="035043"/>
          </a:solidFill>
          <a:ln>
            <a:noFill/>
          </a:ln>
        </p:spPr>
        <p:txBody>
          <a:bodyPr anchor="ctr" bIns="91440" lIns="182880" rIns="182880" rtlCol="0" tIns="9144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1" dirty="0" sz="1700" i="0" lang="en-US">
                <a:solidFill>
                  <a:srgbClr val="FFFFFF"/>
                </a:solidFill>
                <a:latin typeface="Aptos"/>
              </a:rPr>
              <a:t>Key message: implementation remains inconsistent.</a:t>
            </a:r>
          </a:p>
        </p:txBody>
      </p:sp>
      <p:pic>
        <p:nvPicPr>
          <p:cNvPr id="2097163" name="Picture 10" descr="kcoa_logo_crest.png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/>
        </p:spPr>
      </p:pic>
      <p:sp>
        <p:nvSpPr>
          <p:cNvPr id="1048688" name="Rectangle 2"/>
          <p:cNvSpPr/>
          <p:nvPr/>
        </p:nvSpPr>
        <p:spPr>
          <a:xfrm>
            <a:off x="3931920" y="869238"/>
            <a:ext cx="2560320" cy="45720"/>
          </a:xfrm>
          <a:prstGeom prst="rect"/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Picture 1" descr="wide_clean_infographic_background_scene_for_a_pres_2_batch_2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/>
        </p:spPr>
      </p:pic>
      <p:sp>
        <p:nvSpPr>
          <p:cNvPr id="1048643" name="TextBox 3"/>
          <p:cNvSpPr txBox="1"/>
          <p:nvPr/>
        </p:nvSpPr>
        <p:spPr>
          <a:xfrm>
            <a:off x="1188720" y="494889"/>
            <a:ext cx="8046720" cy="400110"/>
          </a:xfrm>
          <a:prstGeom prst="rect"/>
          <a:noFill/>
        </p:spPr>
        <p:txBody>
          <a:bodyPr anchor="ctr" wrap="square">
            <a:spAutoFit/>
          </a:bodyPr>
          <a:p>
            <a:pPr algn="ctr"/>
            <a:r>
              <a:rPr b="1" dirty="0" sz="2000">
                <a:solidFill>
                  <a:srgbClr val="035043"/>
                </a:solidFill>
                <a:latin typeface="Aptos"/>
              </a:rPr>
              <a:t>Barriers to routine screening</a:t>
            </a:r>
          </a:p>
        </p:txBody>
      </p:sp>
      <p:sp>
        <p:nvSpPr>
          <p:cNvPr id="1048644" name="Rectangle 4"/>
          <p:cNvSpPr/>
          <p:nvPr/>
        </p:nvSpPr>
        <p:spPr>
          <a:xfrm>
            <a:off x="3931920" y="869238"/>
            <a:ext cx="2560320" cy="45720"/>
          </a:xfrm>
          <a:prstGeom prst="rect"/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45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/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46" name="Rectangle 6"/>
          <p:cNvSpPr/>
          <p:nvPr/>
        </p:nvSpPr>
        <p:spPr>
          <a:xfrm>
            <a:off x="640080" y="6446520"/>
            <a:ext cx="10881360" cy="18288"/>
          </a:xfrm>
          <a:prstGeom prst="rect"/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47" name="TextBox 7"/>
          <p:cNvSpPr txBox="1"/>
          <p:nvPr/>
        </p:nvSpPr>
        <p:spPr>
          <a:xfrm>
            <a:off x="731520" y="6473952"/>
            <a:ext cx="3657600" cy="219456"/>
          </a:xfrm>
          <a:prstGeom prst="rect"/>
          <a:noFill/>
        </p:spPr>
        <p:txBody>
          <a:bodyPr anchor="t" wrap="square">
            <a:spAutoFit/>
          </a:bodyPr>
          <a:p>
            <a:pPr algn="l"/>
            <a:r>
              <a:rPr b="0" sz="100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48648" name="TextBox 8"/>
          <p:cNvSpPr txBox="1"/>
          <p:nvPr/>
        </p:nvSpPr>
        <p:spPr>
          <a:xfrm>
            <a:off x="4206240" y="6473952"/>
            <a:ext cx="4206240" cy="219456"/>
          </a:xfrm>
          <a:prstGeom prst="rect"/>
          <a:noFill/>
        </p:spPr>
        <p:txBody>
          <a:bodyPr anchor="t" wrap="square">
            <a:spAutoFit/>
          </a:bodyPr>
          <a:p>
            <a:pPr algn="ctr"/>
            <a:r>
              <a:rPr b="0" sz="100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48649" name="TextBox 9"/>
          <p:cNvSpPr txBox="1"/>
          <p:nvPr/>
        </p:nvSpPr>
        <p:spPr>
          <a:xfrm>
            <a:off x="11109960" y="6419088"/>
            <a:ext cx="320040" cy="228600"/>
          </a:xfrm>
          <a:prstGeom prst="rect"/>
          <a:noFill/>
        </p:spPr>
        <p:txBody>
          <a:bodyPr anchor="t" wrap="square">
            <a:spAutoFit/>
          </a:bodyPr>
          <a:p>
            <a:pPr algn="r"/>
            <a:r>
              <a:rPr b="0" sz="1000">
                <a:solidFill>
                  <a:srgbClr val="545F5A"/>
                </a:solidFill>
                <a:latin typeface="Aptos"/>
              </a:rPr>
              <a:t>7</a:t>
            </a:r>
          </a:p>
        </p:txBody>
      </p:sp>
      <p:sp>
        <p:nvSpPr>
          <p:cNvPr id="1048650" name="TextBox 142"/>
          <p:cNvSpPr txBox="1"/>
          <p:nvPr/>
        </p:nvSpPr>
        <p:spPr>
          <a:xfrm>
            <a:off x="900000" y="1400000"/>
            <a:ext cx="10362000" cy="380000"/>
          </a:xfrm>
          <a:prstGeom prst="rect"/>
          <a:noFill/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0" dirty="0" sz="1600" i="1" lang="en-US">
                <a:solidFill>
                  <a:srgbClr val="056050"/>
                </a:solidFill>
                <a:latin typeface="Aptos"/>
              </a:rPr>
              <a:t>Most commonly reported barriers (multiple responses possible)</a:t>
            </a:r>
          </a:p>
        </p:txBody>
      </p:sp>
      <p:graphicFrame>
        <p:nvGraphicFramePr>
          <p:cNvPr id="4194305" name="Chart Barriers"/>
          <p:cNvGraphicFramePr>
            <a:graphicFrameLocks noGrp="1"/>
          </p:cNvGraphicFramePr>
          <p:nvPr/>
        </p:nvGraphicFramePr>
        <p:xfrm>
          <a:off x="1829802" y="1738048"/>
          <a:ext cx="9843437" cy="415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pic>
        <p:nvPicPr>
          <p:cNvPr id="2097159" name="Picture 10" descr="kcoa_logo_crest.png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Picture 1" descr="wide_clean_infographic_background_scene_for_a_pres_2_batch_2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/>
        </p:spPr>
      </p:pic>
      <p:sp>
        <p:nvSpPr>
          <p:cNvPr id="1048609" name="TextBox 3"/>
          <p:cNvSpPr txBox="1"/>
          <p:nvPr/>
        </p:nvSpPr>
        <p:spPr>
          <a:xfrm>
            <a:off x="1188720" y="494889"/>
            <a:ext cx="8046720" cy="400110"/>
          </a:xfrm>
          <a:prstGeom prst="rect"/>
          <a:noFill/>
        </p:spPr>
        <p:txBody>
          <a:bodyPr anchor="ctr" wrap="square">
            <a:spAutoFit/>
          </a:bodyPr>
          <a:p>
            <a:pPr algn="ctr"/>
            <a:r>
              <a:rPr b="1" dirty="0" sz="2000">
                <a:solidFill>
                  <a:srgbClr val="035043"/>
                </a:solidFill>
                <a:latin typeface="Aptos"/>
              </a:rPr>
              <a:t>Care pathways and additional findings</a:t>
            </a:r>
          </a:p>
        </p:txBody>
      </p:sp>
      <p:sp>
        <p:nvSpPr>
          <p:cNvPr id="1048610" name="Rectangle 4"/>
          <p:cNvSpPr/>
          <p:nvPr/>
        </p:nvSpPr>
        <p:spPr>
          <a:xfrm>
            <a:off x="3931920" y="869238"/>
            <a:ext cx="2560320" cy="45720"/>
          </a:xfrm>
          <a:prstGeom prst="rect"/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11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/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12" name="Rectangle 6"/>
          <p:cNvSpPr/>
          <p:nvPr/>
        </p:nvSpPr>
        <p:spPr>
          <a:xfrm>
            <a:off x="640080" y="6446520"/>
            <a:ext cx="10881360" cy="18288"/>
          </a:xfrm>
          <a:prstGeom prst="rect"/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13" name="TextBox 7"/>
          <p:cNvSpPr txBox="1"/>
          <p:nvPr/>
        </p:nvSpPr>
        <p:spPr>
          <a:xfrm>
            <a:off x="731520" y="6473952"/>
            <a:ext cx="3657600" cy="219456"/>
          </a:xfrm>
          <a:prstGeom prst="rect"/>
          <a:noFill/>
        </p:spPr>
        <p:txBody>
          <a:bodyPr anchor="t" wrap="square">
            <a:spAutoFit/>
          </a:bodyPr>
          <a:p>
            <a:pPr algn="l"/>
            <a:r>
              <a:rPr b="0" sz="100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48614" name="TextBox 8"/>
          <p:cNvSpPr txBox="1"/>
          <p:nvPr/>
        </p:nvSpPr>
        <p:spPr>
          <a:xfrm>
            <a:off x="4206240" y="6473952"/>
            <a:ext cx="4206240" cy="219456"/>
          </a:xfrm>
          <a:prstGeom prst="rect"/>
          <a:noFill/>
        </p:spPr>
        <p:txBody>
          <a:bodyPr anchor="t" wrap="square">
            <a:spAutoFit/>
          </a:bodyPr>
          <a:p>
            <a:pPr algn="ctr"/>
            <a:r>
              <a:rPr b="0" sz="100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48615" name="TextBox 9"/>
          <p:cNvSpPr txBox="1"/>
          <p:nvPr/>
        </p:nvSpPr>
        <p:spPr>
          <a:xfrm>
            <a:off x="11109960" y="6419088"/>
            <a:ext cx="320040" cy="228600"/>
          </a:xfrm>
          <a:prstGeom prst="rect"/>
          <a:noFill/>
        </p:spPr>
        <p:txBody>
          <a:bodyPr anchor="t" wrap="square">
            <a:spAutoFit/>
          </a:bodyPr>
          <a:p>
            <a:pPr algn="r"/>
            <a:r>
              <a:rPr b="0" sz="1000">
                <a:solidFill>
                  <a:srgbClr val="545F5A"/>
                </a:solidFill>
                <a:latin typeface="Aptos"/>
              </a:rPr>
              <a:t>8</a:t>
            </a:r>
          </a:p>
        </p:txBody>
      </p:sp>
      <p:graphicFrame>
        <p:nvGraphicFramePr>
          <p:cNvPr id="4194304" name="Chart Care"/>
          <p:cNvGraphicFramePr>
            <a:graphicFrameLocks noGrp="1"/>
          </p:cNvGraphicFramePr>
          <p:nvPr/>
        </p:nvGraphicFramePr>
        <p:xfrm>
          <a:off x="900000" y="1500000"/>
          <a:ext cx="5100000" cy="445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048616" name="Card 145"/>
          <p:cNvSpPr/>
          <p:nvPr/>
        </p:nvSpPr>
        <p:spPr>
          <a:xfrm>
            <a:off x="6300000" y="1650000"/>
            <a:ext cx="4962000" cy="1050000"/>
          </a:xfrm>
          <a:prstGeom prst="roundRect">
            <a:avLst>
              <a:gd name="adj" fmla="val 10000"/>
            </a:avLst>
          </a:prstGeom>
          <a:solidFill>
            <a:srgbClr val="EAF3EF"/>
          </a:solidFill>
          <a:ln w="12700">
            <a:solidFill>
              <a:srgbClr val="DCE1DE"/>
            </a:solidFill>
          </a:ln>
        </p:spPr>
        <p:txBody>
          <a:bodyPr anchor="ctr" bIns="91440" lIns="182880" rIns="182880" rtlCol="0" tIns="9144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1" dirty="0" sz="1700" i="0" lang="en-US">
                <a:solidFill>
                  <a:srgbClr val="035043"/>
                </a:solidFill>
                <a:latin typeface="Aptos"/>
              </a:rPr>
              <a:t>Mental health medicines were intermittently available.</a:t>
            </a:r>
          </a:p>
        </p:txBody>
      </p:sp>
      <p:sp>
        <p:nvSpPr>
          <p:cNvPr id="1048617" name="Card 146"/>
          <p:cNvSpPr/>
          <p:nvPr/>
        </p:nvSpPr>
        <p:spPr>
          <a:xfrm>
            <a:off x="6300000" y="2900000"/>
            <a:ext cx="4962000" cy="1750000"/>
          </a:xfrm>
          <a:prstGeom prst="roundRect">
            <a:avLst>
              <a:gd name="adj" fmla="val 10000"/>
            </a:avLst>
          </a:prstGeom>
          <a:solidFill>
            <a:srgbClr val="EAF3EF"/>
          </a:solidFill>
          <a:ln w="12700">
            <a:solidFill>
              <a:srgbClr val="DCE1DE"/>
            </a:solidFill>
          </a:ln>
        </p:spPr>
        <p:txBody>
          <a:bodyPr anchor="ctr" bIns="68580" lIns="137160" rIns="137160" rtlCol="0" tIns="68580" wrap="square">
            <a:noAutofit/>
          </a:bodyPr>
          <a:p>
            <a:endParaRPr lang="en-US"/>
          </a:p>
        </p:txBody>
      </p:sp>
      <p:sp>
        <p:nvSpPr>
          <p:cNvPr id="1048618" name="TextBox 147"/>
          <p:cNvSpPr txBox="1"/>
          <p:nvPr/>
        </p:nvSpPr>
        <p:spPr>
          <a:xfrm>
            <a:off x="6450000" y="2900000"/>
            <a:ext cx="1500000" cy="1750000"/>
          </a:xfrm>
          <a:prstGeom prst="rect"/>
          <a:noFill/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1" dirty="0" sz="4000" i="0" lang="en-US">
                <a:solidFill>
                  <a:srgbClr val="056050"/>
                </a:solidFill>
                <a:latin typeface="Aptos"/>
              </a:rPr>
              <a:t> </a:t>
            </a:r>
            <a:r>
              <a:rPr b="1" dirty="0" sz="4000" i="0" lang="en-US">
                <a:solidFill>
                  <a:srgbClr val="056050"/>
                </a:solidFill>
                <a:latin typeface="Aptos"/>
              </a:rPr>
              <a:t>8</a:t>
            </a:r>
            <a:r>
              <a:rPr b="1" dirty="0" sz="4000" i="0" lang="en-US">
                <a:solidFill>
                  <a:srgbClr val="056050"/>
                </a:solidFill>
                <a:latin typeface="Aptos"/>
              </a:rPr>
              <a:t>5</a:t>
            </a:r>
            <a:r>
              <a:rPr b="1" dirty="0" sz="4000" i="0" lang="en-US">
                <a:solidFill>
                  <a:srgbClr val="056050"/>
                </a:solidFill>
                <a:latin typeface="Aptos"/>
              </a:rPr>
              <a:t>%</a:t>
            </a:r>
            <a:r>
              <a:rPr b="1" dirty="0" sz="4000" i="0" lang="en-US">
                <a:solidFill>
                  <a:srgbClr val="056050"/>
                </a:solidFill>
                <a:latin typeface="Aptos"/>
              </a:rPr>
              <a:t> </a:t>
            </a:r>
            <a:r>
              <a:rPr b="1" dirty="0" sz="4000" i="0" lang="en-US">
                <a:solidFill>
                  <a:srgbClr val="056050"/>
                </a:solidFill>
                <a:latin typeface="Aptos"/>
              </a:rPr>
              <a:t>(</a:t>
            </a:r>
            <a:r>
              <a:rPr b="1" dirty="0" sz="4000" i="0" lang="en-US">
                <a:solidFill>
                  <a:srgbClr val="056050"/>
                </a:solidFill>
                <a:latin typeface="Aptos"/>
              </a:rPr>
              <a:t>1</a:t>
            </a:r>
            <a:r>
              <a:rPr b="1" dirty="0" sz="4000" i="0" lang="en-US">
                <a:solidFill>
                  <a:srgbClr val="056050"/>
                </a:solidFill>
                <a:latin typeface="Aptos"/>
              </a:rPr>
              <a:t>7</a:t>
            </a:r>
            <a:r>
              <a:rPr b="1" dirty="0" sz="4000" i="0" lang="en-US">
                <a:solidFill>
                  <a:srgbClr val="056050"/>
                </a:solidFill>
                <a:latin typeface="Aptos"/>
              </a:rPr>
              <a:t>)</a:t>
            </a:r>
            <a:endParaRPr altLang="en-US" lang="zh-CN"/>
          </a:p>
        </p:txBody>
      </p:sp>
      <p:sp>
        <p:nvSpPr>
          <p:cNvPr id="1048619" name="TextBox 148"/>
          <p:cNvSpPr txBox="1"/>
          <p:nvPr/>
        </p:nvSpPr>
        <p:spPr>
          <a:xfrm>
            <a:off x="8000000" y="2900000"/>
            <a:ext cx="3150000" cy="1750000"/>
          </a:xfrm>
          <a:prstGeom prst="rect"/>
          <a:noFill/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P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r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e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f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erred 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r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e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f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erring 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p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a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t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i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e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nts 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t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o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 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h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i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g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h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er 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f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a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c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i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lity 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l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e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v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e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l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s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 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f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o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r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 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c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a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r</a:t>
            </a:r>
            <a:r>
              <a:rPr altLang="en-US" b="0" dirty="0" sz="1500" i="0" lang="en-US">
                <a:solidFill>
                  <a:srgbClr val="035043"/>
                </a:solidFill>
                <a:latin typeface="Aptos"/>
              </a:rPr>
              <a:t>e</a:t>
            </a:r>
            <a:endParaRPr altLang="en-US" lang="zh-CN"/>
          </a:p>
        </p:txBody>
      </p:sp>
      <p:pic>
        <p:nvPicPr>
          <p:cNvPr id="2097155" name="Picture 10" descr="kcoa_logo_crest.png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1" descr="wide_clean_infographic_background_scene_for_a_pres_2_batch_2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/>
        </p:spPr>
      </p:pic>
      <p:sp>
        <p:nvSpPr>
          <p:cNvPr id="1048593" name="TextBox 3"/>
          <p:cNvSpPr txBox="1"/>
          <p:nvPr/>
        </p:nvSpPr>
        <p:spPr>
          <a:xfrm>
            <a:off x="1188720" y="494889"/>
            <a:ext cx="8046720" cy="400110"/>
          </a:xfrm>
          <a:prstGeom prst="rect"/>
          <a:noFill/>
        </p:spPr>
        <p:txBody>
          <a:bodyPr anchor="ctr" wrap="square">
            <a:spAutoFit/>
          </a:bodyPr>
          <a:p>
            <a:pPr algn="ctr"/>
            <a:r>
              <a:rPr b="1" dirty="0" sz="2000">
                <a:solidFill>
                  <a:srgbClr val="035043"/>
                </a:solidFill>
                <a:latin typeface="Aptos"/>
              </a:rPr>
              <a:t>What do the findings mean?</a:t>
            </a:r>
          </a:p>
        </p:txBody>
      </p:sp>
      <p:sp>
        <p:nvSpPr>
          <p:cNvPr id="1048594" name="Rectangle 4"/>
          <p:cNvSpPr/>
          <p:nvPr/>
        </p:nvSpPr>
        <p:spPr>
          <a:xfrm>
            <a:off x="3931920" y="869238"/>
            <a:ext cx="2560320" cy="45720"/>
          </a:xfrm>
          <a:prstGeom prst="rect"/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595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/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596" name="Rectangle 6"/>
          <p:cNvSpPr/>
          <p:nvPr/>
        </p:nvSpPr>
        <p:spPr>
          <a:xfrm>
            <a:off x="640080" y="6446520"/>
            <a:ext cx="10881360" cy="18288"/>
          </a:xfrm>
          <a:prstGeom prst="rect"/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597" name="TextBox 7"/>
          <p:cNvSpPr txBox="1"/>
          <p:nvPr/>
        </p:nvSpPr>
        <p:spPr>
          <a:xfrm>
            <a:off x="731520" y="6473952"/>
            <a:ext cx="3657600" cy="219456"/>
          </a:xfrm>
          <a:prstGeom prst="rect"/>
          <a:noFill/>
        </p:spPr>
        <p:txBody>
          <a:bodyPr anchor="t" wrap="square">
            <a:spAutoFit/>
          </a:bodyPr>
          <a:p>
            <a:pPr algn="l"/>
            <a:r>
              <a:rPr b="0" sz="100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48598" name="TextBox 8"/>
          <p:cNvSpPr txBox="1"/>
          <p:nvPr/>
        </p:nvSpPr>
        <p:spPr>
          <a:xfrm>
            <a:off x="4206240" y="6473952"/>
            <a:ext cx="4206240" cy="219456"/>
          </a:xfrm>
          <a:prstGeom prst="rect"/>
          <a:noFill/>
        </p:spPr>
        <p:txBody>
          <a:bodyPr anchor="t" wrap="square">
            <a:spAutoFit/>
          </a:bodyPr>
          <a:p>
            <a:pPr algn="ctr"/>
            <a:r>
              <a:rPr b="0" sz="100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48599" name="TextBox 9"/>
          <p:cNvSpPr txBox="1"/>
          <p:nvPr/>
        </p:nvSpPr>
        <p:spPr>
          <a:xfrm>
            <a:off x="11109960" y="6419088"/>
            <a:ext cx="320040" cy="228600"/>
          </a:xfrm>
          <a:prstGeom prst="rect"/>
          <a:noFill/>
        </p:spPr>
        <p:txBody>
          <a:bodyPr anchor="t" wrap="square">
            <a:spAutoFit/>
          </a:bodyPr>
          <a:p>
            <a:pPr algn="r"/>
            <a:r>
              <a:rPr b="0" sz="1000">
                <a:solidFill>
                  <a:srgbClr val="545F5A"/>
                </a:solidFill>
                <a:latin typeface="Aptos"/>
              </a:rPr>
              <a:t>9</a:t>
            </a:r>
          </a:p>
        </p:txBody>
      </p:sp>
      <p:sp>
        <p:nvSpPr>
          <p:cNvPr id="1048600" name="Card 150"/>
          <p:cNvSpPr/>
          <p:nvPr/>
        </p:nvSpPr>
        <p:spPr>
          <a:xfrm>
            <a:off x="900000" y="1500000"/>
            <a:ext cx="2700000" cy="800000"/>
          </a:xfrm>
          <a:prstGeom prst="roundRect">
            <a:avLst>
              <a:gd name="adj" fmla="val 14000"/>
            </a:avLst>
          </a:prstGeom>
          <a:solidFill>
            <a:srgbClr val="056050"/>
          </a:solidFill>
          <a:ln>
            <a:noFill/>
          </a:ln>
        </p:spPr>
        <p:txBody>
          <a:bodyPr anchor="ctr" bIns="91440" lIns="182880" rIns="182880" rtlCol="0" tIns="9144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1" dirty="0" sz="1600" i="0" lang="en-US">
                <a:solidFill>
                  <a:srgbClr val="FFFFFF"/>
                </a:solidFill>
                <a:latin typeface="Aptos"/>
              </a:rPr>
              <a:t>Attitude</a:t>
            </a:r>
          </a:p>
        </p:txBody>
      </p:sp>
      <p:sp>
        <p:nvSpPr>
          <p:cNvPr id="1048601" name="Card 151"/>
          <p:cNvSpPr/>
          <p:nvPr/>
        </p:nvSpPr>
        <p:spPr>
          <a:xfrm>
            <a:off x="3700000" y="1500000"/>
            <a:ext cx="7562000" cy="800000"/>
          </a:xfrm>
          <a:prstGeom prst="roundRect">
            <a:avLst>
              <a:gd name="adj" fmla="val 14000"/>
            </a:avLst>
          </a:prstGeom>
          <a:solidFill>
            <a:srgbClr val="EAF3EF"/>
          </a:solidFill>
          <a:ln w="12700">
            <a:solidFill>
              <a:srgbClr val="DCE1DE"/>
            </a:solidFill>
          </a:ln>
        </p:spPr>
        <p:txBody>
          <a:bodyPr anchor="ctr" bIns="91440" lIns="182880" rIns="182880" rtlCol="0" tIns="9144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0" dirty="0" sz="1600" i="0" lang="en-US">
                <a:solidFill>
                  <a:srgbClr val="035043"/>
                </a:solidFill>
                <a:latin typeface="Aptos"/>
              </a:rPr>
              <a:t>all respondents supported integrating routine screening.</a:t>
            </a:r>
          </a:p>
        </p:txBody>
      </p:sp>
      <p:sp>
        <p:nvSpPr>
          <p:cNvPr id="1048602" name="Card 152"/>
          <p:cNvSpPr/>
          <p:nvPr/>
        </p:nvSpPr>
        <p:spPr>
          <a:xfrm>
            <a:off x="900000" y="2420000"/>
            <a:ext cx="2700000" cy="800000"/>
          </a:xfrm>
          <a:prstGeom prst="roundRect">
            <a:avLst>
              <a:gd name="adj" fmla="val 14000"/>
            </a:avLst>
          </a:prstGeom>
          <a:solidFill>
            <a:srgbClr val="056050"/>
          </a:solidFill>
          <a:ln>
            <a:noFill/>
          </a:ln>
        </p:spPr>
        <p:txBody>
          <a:bodyPr anchor="ctr" bIns="91440" lIns="182880" rIns="182880" rtlCol="0" tIns="9144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1" dirty="0" sz="1600" i="0" lang="en-US">
                <a:solidFill>
                  <a:srgbClr val="FFFFFF"/>
                </a:solidFill>
                <a:latin typeface="Aptos"/>
              </a:rPr>
              <a:t>Practice</a:t>
            </a:r>
            <a:r>
              <a:rPr b="1" dirty="0" sz="1600" i="0" lang="en-US">
                <a:solidFill>
                  <a:srgbClr val="FFFFFF"/>
                </a:solidFill>
                <a:latin typeface="Aptos"/>
              </a:rPr>
              <a:t> </a:t>
            </a:r>
            <a:r>
              <a:rPr b="1" dirty="0" sz="1600" i="0" lang="en-US">
                <a:solidFill>
                  <a:srgbClr val="FFFFFF"/>
                </a:solidFill>
                <a:latin typeface="Aptos"/>
              </a:rPr>
              <a:t> </a:t>
            </a:r>
            <a:r>
              <a:rPr b="1" dirty="0" sz="1600" i="0" lang="en-US">
                <a:solidFill>
                  <a:srgbClr val="FFFFFF"/>
                </a:solidFill>
                <a:latin typeface="Aptos"/>
              </a:rPr>
              <a:t>a</a:t>
            </a:r>
            <a:r>
              <a:rPr b="1" dirty="0" sz="1600" i="0" lang="en-US">
                <a:solidFill>
                  <a:srgbClr val="FFFFFF"/>
                </a:solidFill>
                <a:latin typeface="Aptos"/>
              </a:rPr>
              <a:t>n</a:t>
            </a:r>
            <a:r>
              <a:rPr b="1" dirty="0" sz="1600" i="0" lang="en-US">
                <a:solidFill>
                  <a:srgbClr val="FFFFFF"/>
                </a:solidFill>
                <a:latin typeface="Aptos"/>
              </a:rPr>
              <a:t>d</a:t>
            </a:r>
            <a:endParaRPr altLang="en-US" lang="zh-CN"/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1" dirty="0" sz="1600" i="0" lang="en-US">
                <a:solidFill>
                  <a:srgbClr val="FFFFFF"/>
                </a:solidFill>
                <a:latin typeface="Aptos"/>
              </a:rPr>
              <a:t>P</a:t>
            </a:r>
            <a:r>
              <a:rPr b="1" dirty="0" sz="1600" i="0" lang="en-US">
                <a:solidFill>
                  <a:srgbClr val="FFFFFF"/>
                </a:solidFill>
                <a:latin typeface="Aptos"/>
              </a:rPr>
              <a:t>e</a:t>
            </a:r>
            <a:r>
              <a:rPr b="1" dirty="0" sz="1600" i="0" lang="en-US">
                <a:solidFill>
                  <a:srgbClr val="FFFFFF"/>
                </a:solidFill>
                <a:latin typeface="Aptos"/>
              </a:rPr>
              <a:t>r</a:t>
            </a:r>
            <a:r>
              <a:rPr b="1" dirty="0" sz="1600" i="0" lang="en-US">
                <a:solidFill>
                  <a:srgbClr val="FFFFFF"/>
                </a:solidFill>
                <a:latin typeface="Aptos"/>
              </a:rPr>
              <a:t>c</a:t>
            </a:r>
            <a:r>
              <a:rPr b="1" dirty="0" sz="1600" i="0" lang="en-US">
                <a:solidFill>
                  <a:srgbClr val="FFFFFF"/>
                </a:solidFill>
                <a:latin typeface="Aptos"/>
              </a:rPr>
              <a:t>e</a:t>
            </a:r>
            <a:r>
              <a:rPr b="1" dirty="0" sz="1600" i="0" lang="en-US">
                <a:solidFill>
                  <a:srgbClr val="FFFFFF"/>
                </a:solidFill>
                <a:latin typeface="Aptos"/>
              </a:rPr>
              <a:t>ption </a:t>
            </a:r>
            <a:endParaRPr altLang="en-US" lang="zh-CN"/>
          </a:p>
        </p:txBody>
      </p:sp>
      <p:sp>
        <p:nvSpPr>
          <p:cNvPr id="1048603" name="Card 153"/>
          <p:cNvSpPr/>
          <p:nvPr/>
        </p:nvSpPr>
        <p:spPr>
          <a:xfrm>
            <a:off x="3700000" y="2420000"/>
            <a:ext cx="7562000" cy="800000"/>
          </a:xfrm>
          <a:prstGeom prst="roundRect">
            <a:avLst>
              <a:gd name="adj" fmla="val 14000"/>
            </a:avLst>
          </a:prstGeom>
          <a:solidFill>
            <a:srgbClr val="EAF3EF"/>
          </a:solidFill>
          <a:ln w="12700">
            <a:solidFill>
              <a:srgbClr val="DCE1DE"/>
            </a:solidFill>
          </a:ln>
        </p:spPr>
        <p:txBody>
          <a:bodyPr anchor="ctr" bIns="91440" lIns="182880" rIns="182880" rtlCol="0" tIns="9144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0" dirty="0" sz="1600" i="0" lang="en-US">
                <a:solidFill>
                  <a:srgbClr val="035043"/>
                </a:solidFill>
                <a:latin typeface="Aptos"/>
              </a:rPr>
              <a:t>only 15% screened every patient.</a:t>
            </a:r>
            <a:r>
              <a:rPr b="0" dirty="0" sz="1600" i="0" lang="en-US">
                <a:solidFill>
                  <a:srgbClr val="035043"/>
                </a:solidFill>
                <a:latin typeface="Aptos"/>
              </a:rPr>
              <a:t>,</a:t>
            </a:r>
            <a:endParaRPr altLang="en-US" lang="zh-CN"/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6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0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%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 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r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e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p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o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r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t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e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d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 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p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e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r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c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e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ption 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t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h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a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t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 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working 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c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l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o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s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ely 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with 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m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e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ntal 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health 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p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a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t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ients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,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i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n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f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l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u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e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n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c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e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d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 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b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e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h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a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viour 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a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n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d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 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t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h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o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u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ghts 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o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f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 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a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 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h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e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a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lth 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c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a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r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e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 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w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o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r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ker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.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 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(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T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h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i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s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 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w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a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s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 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a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 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p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e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r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c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e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i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v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e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d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 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c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o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n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c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e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r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n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 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n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o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t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 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e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v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i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dence 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o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f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 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p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s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y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chological 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or 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behavioural 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e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f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f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e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c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t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)</a:t>
            </a:r>
            <a:r>
              <a:rPr altLang="en-US" b="0" dirty="0" sz="1600" i="0" lang="en-US">
                <a:solidFill>
                  <a:srgbClr val="035043"/>
                </a:solidFill>
                <a:latin typeface="Aptos"/>
              </a:rPr>
              <a:t>.</a:t>
            </a:r>
            <a:endParaRPr altLang="en-US" lang="zh-CN"/>
          </a:p>
        </p:txBody>
      </p:sp>
      <p:sp>
        <p:nvSpPr>
          <p:cNvPr id="1048604" name="Card 154"/>
          <p:cNvSpPr/>
          <p:nvPr/>
        </p:nvSpPr>
        <p:spPr>
          <a:xfrm>
            <a:off x="900000" y="3340000"/>
            <a:ext cx="2700000" cy="800000"/>
          </a:xfrm>
          <a:prstGeom prst="roundRect">
            <a:avLst>
              <a:gd name="adj" fmla="val 14000"/>
            </a:avLst>
          </a:prstGeom>
          <a:solidFill>
            <a:srgbClr val="056050"/>
          </a:solidFill>
          <a:ln>
            <a:noFill/>
          </a:ln>
        </p:spPr>
        <p:txBody>
          <a:bodyPr anchor="ctr" bIns="91440" lIns="182880" rIns="182880" rtlCol="0" tIns="9144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1" dirty="0" sz="1600" i="0" lang="en-US">
                <a:solidFill>
                  <a:srgbClr val="FFFFFF"/>
                </a:solidFill>
                <a:latin typeface="Aptos"/>
              </a:rPr>
              <a:t>Capacity and resources</a:t>
            </a:r>
          </a:p>
        </p:txBody>
      </p:sp>
      <p:sp>
        <p:nvSpPr>
          <p:cNvPr id="1048605" name="Card 155"/>
          <p:cNvSpPr/>
          <p:nvPr/>
        </p:nvSpPr>
        <p:spPr>
          <a:xfrm>
            <a:off x="3700000" y="3340000"/>
            <a:ext cx="7562000" cy="800000"/>
          </a:xfrm>
          <a:prstGeom prst="roundRect">
            <a:avLst>
              <a:gd name="adj" fmla="val 14000"/>
            </a:avLst>
          </a:prstGeom>
          <a:solidFill>
            <a:srgbClr val="EAF3EF"/>
          </a:solidFill>
          <a:ln w="12700">
            <a:solidFill>
              <a:srgbClr val="DCE1DE"/>
            </a:solidFill>
          </a:ln>
        </p:spPr>
        <p:txBody>
          <a:bodyPr anchor="ctr" bIns="91440" lIns="182880" rIns="182880" rtlCol="0" tIns="9144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0" dirty="0" sz="1600" i="0" lang="en-US">
                <a:solidFill>
                  <a:srgbClr val="035043"/>
                </a:solidFill>
                <a:latin typeface="Aptos"/>
              </a:rPr>
              <a:t>most reported inadequate tools and limited skills.</a:t>
            </a:r>
          </a:p>
        </p:txBody>
      </p:sp>
      <p:sp>
        <p:nvSpPr>
          <p:cNvPr id="1048606" name="Card 156"/>
          <p:cNvSpPr/>
          <p:nvPr/>
        </p:nvSpPr>
        <p:spPr>
          <a:xfrm>
            <a:off x="900000" y="4260000"/>
            <a:ext cx="2700000" cy="800000"/>
          </a:xfrm>
          <a:prstGeom prst="roundRect">
            <a:avLst>
              <a:gd name="adj" fmla="val 14000"/>
            </a:avLst>
          </a:prstGeom>
          <a:solidFill>
            <a:srgbClr val="056050"/>
          </a:solidFill>
          <a:ln>
            <a:noFill/>
          </a:ln>
        </p:spPr>
        <p:txBody>
          <a:bodyPr anchor="ctr" bIns="91440" lIns="182880" rIns="182880" rtlCol="0" tIns="9144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1" dirty="0" sz="1600" i="0" lang="en-US">
                <a:solidFill>
                  <a:srgbClr val="FFFFFF"/>
                </a:solidFill>
                <a:latin typeface="Aptos"/>
              </a:rPr>
              <a:t>Service delivery</a:t>
            </a:r>
          </a:p>
        </p:txBody>
      </p:sp>
      <p:sp>
        <p:nvSpPr>
          <p:cNvPr id="1048607" name="Card 157"/>
          <p:cNvSpPr/>
          <p:nvPr/>
        </p:nvSpPr>
        <p:spPr>
          <a:xfrm>
            <a:off x="3700000" y="4260000"/>
            <a:ext cx="7562000" cy="800000"/>
          </a:xfrm>
          <a:prstGeom prst="roundRect">
            <a:avLst>
              <a:gd name="adj" fmla="val 14000"/>
            </a:avLst>
          </a:prstGeom>
          <a:solidFill>
            <a:srgbClr val="EAF3EF"/>
          </a:solidFill>
          <a:ln w="12700">
            <a:solidFill>
              <a:srgbClr val="DCE1DE"/>
            </a:solidFill>
          </a:ln>
        </p:spPr>
        <p:txBody>
          <a:bodyPr anchor="ctr" bIns="91440" lIns="182880" rIns="182880" rtlCol="0" tIns="9144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0" dirty="0" sz="1600" i="0" lang="en-US">
                <a:solidFill>
                  <a:srgbClr val="035043"/>
                </a:solidFill>
                <a:latin typeface="Aptos"/>
              </a:rPr>
              <a:t>referral was preferred by most respondents; medicines were intermittently available.</a:t>
            </a:r>
          </a:p>
        </p:txBody>
      </p:sp>
      <p:sp>
        <p:nvSpPr>
          <p:cNvPr id="1048608" name="Card 158"/>
          <p:cNvSpPr/>
          <p:nvPr/>
        </p:nvSpPr>
        <p:spPr>
          <a:xfrm>
            <a:off x="900000" y="5180000"/>
            <a:ext cx="10362000" cy="900000"/>
          </a:xfrm>
          <a:prstGeom prst="roundRect">
            <a:avLst>
              <a:gd name="adj" fmla="val 14000"/>
            </a:avLst>
          </a:prstGeom>
          <a:solidFill>
            <a:srgbClr val="035043"/>
          </a:solidFill>
          <a:ln>
            <a:noFill/>
          </a:ln>
        </p:spPr>
        <p:txBody>
          <a:bodyPr anchor="ctr" bIns="114300" lIns="228600" rIns="228600" rtlCol="0" tIns="11430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1" dirty="0" sz="1700" i="0" lang="en-US">
                <a:solidFill>
                  <a:srgbClr val="C79532"/>
                </a:solidFill>
                <a:latin typeface="Aptos"/>
              </a:rPr>
              <a:t>Overall: </a:t>
            </a:r>
            <a:r>
              <a:rPr b="1" dirty="0" sz="1700" i="0" lang="en-US">
                <a:solidFill>
                  <a:srgbClr val="FFFFFF"/>
                </a:solidFill>
                <a:latin typeface="Aptos"/>
              </a:rPr>
              <a:t>there is a gap between recognizing the value of screening and putting it into practice.</a:t>
            </a:r>
          </a:p>
        </p:txBody>
      </p:sp>
      <p:pic>
        <p:nvPicPr>
          <p:cNvPr id="2097153" name="Picture 10" descr="kcoa_logo_crest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0378440" y="182880"/>
            <a:ext cx="796925" cy="685800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Picture 1" descr="wide_clean_infographic_background_scene_for_a_pres_2_batch_2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/>
        </p:spPr>
      </p:pic>
      <p:sp>
        <p:nvSpPr>
          <p:cNvPr id="1048621" name="TextBox 3"/>
          <p:cNvSpPr txBox="1"/>
          <p:nvPr/>
        </p:nvSpPr>
        <p:spPr>
          <a:xfrm>
            <a:off x="1188720" y="494889"/>
            <a:ext cx="8046720" cy="400110"/>
          </a:xfrm>
          <a:prstGeom prst="rect"/>
          <a:noFill/>
        </p:spPr>
        <p:txBody>
          <a:bodyPr anchor="ctr" wrap="square">
            <a:spAutoFit/>
          </a:bodyPr>
          <a:p>
            <a:pPr algn="ctr"/>
            <a:r>
              <a:rPr b="1" dirty="0" sz="2000">
                <a:solidFill>
                  <a:srgbClr val="035043"/>
                </a:solidFill>
                <a:latin typeface="Aptos"/>
              </a:rPr>
              <a:t>Recommendations</a:t>
            </a:r>
          </a:p>
        </p:txBody>
      </p:sp>
      <p:sp>
        <p:nvSpPr>
          <p:cNvPr id="1048622" name="Rectangle 4"/>
          <p:cNvSpPr/>
          <p:nvPr/>
        </p:nvSpPr>
        <p:spPr>
          <a:xfrm>
            <a:off x="3931920" y="869238"/>
            <a:ext cx="2560320" cy="45720"/>
          </a:xfrm>
          <a:prstGeom prst="rect"/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23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/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24" name="Rectangle 6"/>
          <p:cNvSpPr/>
          <p:nvPr/>
        </p:nvSpPr>
        <p:spPr>
          <a:xfrm>
            <a:off x="640080" y="6446520"/>
            <a:ext cx="10881360" cy="18288"/>
          </a:xfrm>
          <a:prstGeom prst="rect"/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25" name="TextBox 7"/>
          <p:cNvSpPr txBox="1"/>
          <p:nvPr/>
        </p:nvSpPr>
        <p:spPr>
          <a:xfrm>
            <a:off x="731520" y="6473952"/>
            <a:ext cx="3657600" cy="219456"/>
          </a:xfrm>
          <a:prstGeom prst="rect"/>
          <a:noFill/>
        </p:spPr>
        <p:txBody>
          <a:bodyPr anchor="t" wrap="square">
            <a:spAutoFit/>
          </a:bodyPr>
          <a:p>
            <a:pPr algn="l"/>
            <a:r>
              <a:rPr b="0" sz="100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48626" name="TextBox 8"/>
          <p:cNvSpPr txBox="1"/>
          <p:nvPr/>
        </p:nvSpPr>
        <p:spPr>
          <a:xfrm>
            <a:off x="4206240" y="6473952"/>
            <a:ext cx="4206240" cy="219456"/>
          </a:xfrm>
          <a:prstGeom prst="rect"/>
          <a:noFill/>
        </p:spPr>
        <p:txBody>
          <a:bodyPr anchor="t" wrap="square">
            <a:spAutoFit/>
          </a:bodyPr>
          <a:p>
            <a:pPr algn="ctr"/>
            <a:r>
              <a:rPr b="0" sz="100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48627" name="TextBox 9"/>
          <p:cNvSpPr txBox="1"/>
          <p:nvPr/>
        </p:nvSpPr>
        <p:spPr>
          <a:xfrm>
            <a:off x="11109960" y="6419088"/>
            <a:ext cx="320040" cy="370840"/>
          </a:xfrm>
          <a:prstGeom prst="rect"/>
          <a:noFill/>
        </p:spPr>
        <p:txBody>
          <a:bodyPr anchor="t" wrap="square">
            <a:spAutoFit/>
          </a:bodyPr>
          <a:p>
            <a:pPr algn="r"/>
            <a:r>
              <a:rPr b="0" sz="1000">
                <a:solidFill>
                  <a:srgbClr val="545F5A"/>
                </a:solidFill>
                <a:latin typeface="Aptos"/>
              </a:rPr>
              <a:t>10</a:t>
            </a:r>
          </a:p>
        </p:txBody>
      </p:sp>
      <p:sp>
        <p:nvSpPr>
          <p:cNvPr id="1048628" name="Card 159"/>
          <p:cNvSpPr/>
          <p:nvPr/>
        </p:nvSpPr>
        <p:spPr>
          <a:xfrm>
            <a:off x="900000" y="1500000"/>
            <a:ext cx="10362000" cy="800000"/>
          </a:xfrm>
          <a:prstGeom prst="roundRect">
            <a:avLst>
              <a:gd name="adj" fmla="val 14000"/>
            </a:avLst>
          </a:prstGeom>
          <a:solidFill>
            <a:srgbClr val="EAF3EF"/>
          </a:solidFill>
          <a:ln w="12700">
            <a:solidFill>
              <a:srgbClr val="DCE1DE"/>
            </a:solidFill>
          </a:ln>
        </p:spPr>
        <p:txBody>
          <a:bodyPr anchor="ctr" bIns="68580" lIns="137160" rIns="137160" rtlCol="0" tIns="68580" wrap="square">
            <a:noAutofit/>
          </a:bodyPr>
          <a:p>
            <a:endParaRPr lang="en-US"/>
          </a:p>
        </p:txBody>
      </p:sp>
      <p:sp>
        <p:nvSpPr>
          <p:cNvPr id="1048629" name="Number 160"/>
          <p:cNvSpPr/>
          <p:nvPr/>
        </p:nvSpPr>
        <p:spPr>
          <a:xfrm>
            <a:off x="1080000" y="1620000"/>
            <a:ext cx="560000" cy="560000"/>
          </a:xfrm>
          <a:prstGeom prst="ellipse"/>
          <a:solidFill>
            <a:srgbClr val="C79532"/>
          </a:solidFill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1" dirty="0" sz="2000" i="0" lang="en-US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048630" name="TextBox 161"/>
          <p:cNvSpPr txBox="1"/>
          <p:nvPr/>
        </p:nvSpPr>
        <p:spPr>
          <a:xfrm>
            <a:off x="1900000" y="1500000"/>
            <a:ext cx="9162000" cy="800000"/>
          </a:xfrm>
          <a:prstGeom prst="rect"/>
          <a:noFill/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0" dirty="0" sz="1700" i="0" lang="en-US">
                <a:solidFill>
                  <a:srgbClr val="035043"/>
                </a:solidFill>
                <a:latin typeface="Aptos"/>
              </a:rPr>
              <a:t>Provide practical, regular mental health screening training and mentorship.</a:t>
            </a:r>
          </a:p>
        </p:txBody>
      </p:sp>
      <p:sp>
        <p:nvSpPr>
          <p:cNvPr id="1048631" name="Card 162"/>
          <p:cNvSpPr/>
          <p:nvPr/>
        </p:nvSpPr>
        <p:spPr>
          <a:xfrm>
            <a:off x="900000" y="2430000"/>
            <a:ext cx="10362000" cy="800000"/>
          </a:xfrm>
          <a:prstGeom prst="roundRect">
            <a:avLst>
              <a:gd name="adj" fmla="val 14000"/>
            </a:avLst>
          </a:prstGeom>
          <a:solidFill>
            <a:srgbClr val="EAF3EF"/>
          </a:solidFill>
          <a:ln w="12700">
            <a:solidFill>
              <a:srgbClr val="DCE1DE"/>
            </a:solidFill>
          </a:ln>
        </p:spPr>
        <p:txBody>
          <a:bodyPr anchor="ctr" bIns="68580" lIns="137160" rIns="137160" rtlCol="0" tIns="68580" wrap="square">
            <a:noAutofit/>
          </a:bodyPr>
          <a:p>
            <a:endParaRPr lang="en-US"/>
          </a:p>
        </p:txBody>
      </p:sp>
      <p:sp>
        <p:nvSpPr>
          <p:cNvPr id="1048632" name="Number 163"/>
          <p:cNvSpPr/>
          <p:nvPr/>
        </p:nvSpPr>
        <p:spPr>
          <a:xfrm>
            <a:off x="1080000" y="2550000"/>
            <a:ext cx="560000" cy="560000"/>
          </a:xfrm>
          <a:prstGeom prst="ellipse"/>
          <a:solidFill>
            <a:srgbClr val="C79532"/>
          </a:solidFill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1" dirty="0" sz="2000" i="0" lang="en-US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048633" name="TextBox 164"/>
          <p:cNvSpPr txBox="1"/>
          <p:nvPr/>
        </p:nvSpPr>
        <p:spPr>
          <a:xfrm>
            <a:off x="1900000" y="2430000"/>
            <a:ext cx="9162000" cy="800000"/>
          </a:xfrm>
          <a:prstGeom prst="rect"/>
          <a:noFill/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0" dirty="0" sz="1700" i="0" lang="en-US">
                <a:solidFill>
                  <a:srgbClr val="035043"/>
                </a:solidFill>
                <a:latin typeface="Aptos"/>
              </a:rPr>
              <a:t>Make standardized screening tools available in primary care facilities.</a:t>
            </a:r>
          </a:p>
        </p:txBody>
      </p:sp>
      <p:sp>
        <p:nvSpPr>
          <p:cNvPr id="1048634" name="Card 165"/>
          <p:cNvSpPr/>
          <p:nvPr/>
        </p:nvSpPr>
        <p:spPr>
          <a:xfrm>
            <a:off x="900000" y="3360000"/>
            <a:ext cx="10362000" cy="800000"/>
          </a:xfrm>
          <a:prstGeom prst="roundRect">
            <a:avLst>
              <a:gd name="adj" fmla="val 14000"/>
            </a:avLst>
          </a:prstGeom>
          <a:solidFill>
            <a:srgbClr val="EAF3EF"/>
          </a:solidFill>
          <a:ln w="12700">
            <a:solidFill>
              <a:srgbClr val="DCE1DE"/>
            </a:solidFill>
          </a:ln>
        </p:spPr>
        <p:txBody>
          <a:bodyPr anchor="ctr" bIns="68580" lIns="137160" rIns="137160" rtlCol="0" tIns="68580" wrap="square">
            <a:noAutofit/>
          </a:bodyPr>
          <a:p>
            <a:endParaRPr lang="en-US"/>
          </a:p>
        </p:txBody>
      </p:sp>
      <p:sp>
        <p:nvSpPr>
          <p:cNvPr id="1048635" name="Number 166"/>
          <p:cNvSpPr/>
          <p:nvPr/>
        </p:nvSpPr>
        <p:spPr>
          <a:xfrm>
            <a:off x="1080000" y="3480000"/>
            <a:ext cx="560000" cy="560000"/>
          </a:xfrm>
          <a:prstGeom prst="ellipse"/>
          <a:solidFill>
            <a:srgbClr val="C79532"/>
          </a:solidFill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1" dirty="0" sz="2000" i="0" lang="en-US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048636" name="TextBox 167"/>
          <p:cNvSpPr txBox="1"/>
          <p:nvPr/>
        </p:nvSpPr>
        <p:spPr>
          <a:xfrm>
            <a:off x="1900000" y="3360000"/>
            <a:ext cx="9162000" cy="800000"/>
          </a:xfrm>
          <a:prstGeom prst="rect"/>
          <a:noFill/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0" dirty="0" sz="1700" i="0" lang="en-US">
                <a:solidFill>
                  <a:srgbClr val="035043"/>
                </a:solidFill>
                <a:latin typeface="Aptos"/>
              </a:rPr>
              <a:t>Improve reliable access to essential mental health medicines.</a:t>
            </a:r>
          </a:p>
        </p:txBody>
      </p:sp>
      <p:sp>
        <p:nvSpPr>
          <p:cNvPr id="1048637" name="Card 168"/>
          <p:cNvSpPr/>
          <p:nvPr/>
        </p:nvSpPr>
        <p:spPr>
          <a:xfrm>
            <a:off x="900000" y="4290000"/>
            <a:ext cx="10362000" cy="800000"/>
          </a:xfrm>
          <a:prstGeom prst="roundRect">
            <a:avLst>
              <a:gd name="adj" fmla="val 14000"/>
            </a:avLst>
          </a:prstGeom>
          <a:solidFill>
            <a:srgbClr val="EAF3EF"/>
          </a:solidFill>
          <a:ln w="12700">
            <a:solidFill>
              <a:srgbClr val="DCE1DE"/>
            </a:solidFill>
          </a:ln>
        </p:spPr>
        <p:txBody>
          <a:bodyPr anchor="ctr" bIns="68580" lIns="137160" rIns="137160" rtlCol="0" tIns="68580" wrap="square">
            <a:noAutofit/>
          </a:bodyPr>
          <a:p>
            <a:endParaRPr lang="en-US"/>
          </a:p>
        </p:txBody>
      </p:sp>
      <p:sp>
        <p:nvSpPr>
          <p:cNvPr id="1048638" name="Number 169"/>
          <p:cNvSpPr/>
          <p:nvPr/>
        </p:nvSpPr>
        <p:spPr>
          <a:xfrm>
            <a:off x="1080000" y="4410000"/>
            <a:ext cx="560000" cy="560000"/>
          </a:xfrm>
          <a:prstGeom prst="ellipse"/>
          <a:solidFill>
            <a:srgbClr val="C79532"/>
          </a:solidFill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1" dirty="0" sz="2000" i="0" lang="en-US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048639" name="TextBox 170"/>
          <p:cNvSpPr txBox="1"/>
          <p:nvPr/>
        </p:nvSpPr>
        <p:spPr>
          <a:xfrm>
            <a:off x="1900000" y="4290000"/>
            <a:ext cx="9162000" cy="800000"/>
          </a:xfrm>
          <a:prstGeom prst="rect"/>
          <a:noFill/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0" dirty="0" sz="1700" i="0" lang="en-US">
                <a:solidFill>
                  <a:srgbClr val="035043"/>
                </a:solidFill>
                <a:latin typeface="Aptos"/>
              </a:rPr>
              <a:t>Strengthen referral pathways and support primary-level management where appropriate.</a:t>
            </a:r>
          </a:p>
        </p:txBody>
      </p:sp>
      <p:sp>
        <p:nvSpPr>
          <p:cNvPr id="1048640" name="Card 171"/>
          <p:cNvSpPr/>
          <p:nvPr/>
        </p:nvSpPr>
        <p:spPr>
          <a:xfrm>
            <a:off x="900000" y="5220000"/>
            <a:ext cx="10362000" cy="800000"/>
          </a:xfrm>
          <a:prstGeom prst="roundRect">
            <a:avLst>
              <a:gd name="adj" fmla="val 14000"/>
            </a:avLst>
          </a:prstGeom>
          <a:solidFill>
            <a:srgbClr val="EAF3EF"/>
          </a:solidFill>
          <a:ln w="12700">
            <a:solidFill>
              <a:srgbClr val="DCE1DE"/>
            </a:solidFill>
          </a:ln>
        </p:spPr>
        <p:txBody>
          <a:bodyPr anchor="ctr" bIns="68580" lIns="137160" rIns="137160" rtlCol="0" tIns="68580" wrap="square">
            <a:noAutofit/>
          </a:bodyPr>
          <a:p>
            <a:endParaRPr lang="en-US"/>
          </a:p>
        </p:txBody>
      </p:sp>
      <p:sp>
        <p:nvSpPr>
          <p:cNvPr id="1048641" name="Number 172"/>
          <p:cNvSpPr/>
          <p:nvPr/>
        </p:nvSpPr>
        <p:spPr>
          <a:xfrm>
            <a:off x="1080000" y="5340000"/>
            <a:ext cx="560000" cy="560000"/>
          </a:xfrm>
          <a:prstGeom prst="ellipse"/>
          <a:solidFill>
            <a:srgbClr val="C79532"/>
          </a:solidFill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1" dirty="0" sz="2000" i="0" lang="en-US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1048642" name="TextBox 173"/>
          <p:cNvSpPr txBox="1"/>
          <p:nvPr/>
        </p:nvSpPr>
        <p:spPr>
          <a:xfrm>
            <a:off x="1900000" y="5220000"/>
            <a:ext cx="9162000" cy="800000"/>
          </a:xfrm>
          <a:prstGeom prst="rect"/>
          <a:noFill/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0" dirty="0" sz="1700" i="0" lang="en-US">
                <a:solidFill>
                  <a:srgbClr val="035043"/>
                </a:solidFill>
                <a:latin typeface="Aptos"/>
              </a:rPr>
              <a:t>Conduct larger probability-based studies to assess how widely these findings apply.</a:t>
            </a:r>
          </a:p>
        </p:txBody>
      </p:sp>
      <p:pic>
        <p:nvPicPr>
          <p:cNvPr id="2097157" name="Picture 10" descr="kcoa_logo_crest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0378440" y="182880"/>
            <a:ext cx="796925" cy="685800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Picture 1" descr="wide_clean_infographic_background_scene_for_a_pres_2_batch_2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/>
        </p:spPr>
      </p:pic>
      <p:sp>
        <p:nvSpPr>
          <p:cNvPr id="1048651" name="TextBox 3"/>
          <p:cNvSpPr txBox="1"/>
          <p:nvPr/>
        </p:nvSpPr>
        <p:spPr>
          <a:xfrm>
            <a:off x="1188720" y="494889"/>
            <a:ext cx="8046720" cy="400110"/>
          </a:xfrm>
          <a:prstGeom prst="rect"/>
          <a:noFill/>
        </p:spPr>
        <p:txBody>
          <a:bodyPr anchor="ctr" wrap="square">
            <a:spAutoFit/>
          </a:bodyPr>
          <a:p>
            <a:pPr algn="ctr"/>
            <a:r>
              <a:rPr b="1" dirty="0" sz="2000">
                <a:solidFill>
                  <a:srgbClr val="035043"/>
                </a:solidFill>
                <a:latin typeface="Aptos"/>
              </a:rPr>
              <a:t>Study limitations</a:t>
            </a:r>
          </a:p>
        </p:txBody>
      </p:sp>
      <p:sp>
        <p:nvSpPr>
          <p:cNvPr id="1048652" name="Rectangle 4"/>
          <p:cNvSpPr/>
          <p:nvPr/>
        </p:nvSpPr>
        <p:spPr>
          <a:xfrm>
            <a:off x="3931920" y="869238"/>
            <a:ext cx="2560320" cy="45720"/>
          </a:xfrm>
          <a:prstGeom prst="rect"/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53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/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54" name="Rectangle 6"/>
          <p:cNvSpPr/>
          <p:nvPr/>
        </p:nvSpPr>
        <p:spPr>
          <a:xfrm>
            <a:off x="640080" y="6446520"/>
            <a:ext cx="10881360" cy="18288"/>
          </a:xfrm>
          <a:prstGeom prst="rect"/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55" name="TextBox 7"/>
          <p:cNvSpPr txBox="1"/>
          <p:nvPr/>
        </p:nvSpPr>
        <p:spPr>
          <a:xfrm>
            <a:off x="731520" y="6473952"/>
            <a:ext cx="3657600" cy="219456"/>
          </a:xfrm>
          <a:prstGeom prst="rect"/>
          <a:noFill/>
        </p:spPr>
        <p:txBody>
          <a:bodyPr anchor="t" wrap="square">
            <a:spAutoFit/>
          </a:bodyPr>
          <a:p>
            <a:pPr algn="l"/>
            <a:r>
              <a:rPr b="0" sz="100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48656" name="TextBox 8"/>
          <p:cNvSpPr txBox="1"/>
          <p:nvPr/>
        </p:nvSpPr>
        <p:spPr>
          <a:xfrm>
            <a:off x="4206240" y="6473952"/>
            <a:ext cx="4206240" cy="219456"/>
          </a:xfrm>
          <a:prstGeom prst="rect"/>
          <a:noFill/>
        </p:spPr>
        <p:txBody>
          <a:bodyPr anchor="t" wrap="square">
            <a:spAutoFit/>
          </a:bodyPr>
          <a:p>
            <a:pPr algn="ctr"/>
            <a:r>
              <a:rPr b="0" sz="100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48657" name="TextBox 9"/>
          <p:cNvSpPr txBox="1"/>
          <p:nvPr/>
        </p:nvSpPr>
        <p:spPr>
          <a:xfrm>
            <a:off x="11109960" y="6419088"/>
            <a:ext cx="320040" cy="370840"/>
          </a:xfrm>
          <a:prstGeom prst="rect"/>
          <a:noFill/>
        </p:spPr>
        <p:txBody>
          <a:bodyPr anchor="t" wrap="square">
            <a:spAutoFit/>
          </a:bodyPr>
          <a:p>
            <a:pPr algn="r"/>
            <a:r>
              <a:rPr b="0" sz="1000">
                <a:solidFill>
                  <a:srgbClr val="545F5A"/>
                </a:solidFill>
                <a:latin typeface="Aptos"/>
              </a:rPr>
              <a:t>11</a:t>
            </a:r>
          </a:p>
        </p:txBody>
      </p:sp>
      <p:sp>
        <p:nvSpPr>
          <p:cNvPr id="1048658" name="Card 174"/>
          <p:cNvSpPr/>
          <p:nvPr/>
        </p:nvSpPr>
        <p:spPr>
          <a:xfrm>
            <a:off x="900000" y="1500000"/>
            <a:ext cx="10362000" cy="760000"/>
          </a:xfrm>
          <a:prstGeom prst="roundRect">
            <a:avLst>
              <a:gd name="adj" fmla="val 14000"/>
            </a:avLst>
          </a:prstGeom>
          <a:solidFill>
            <a:srgbClr val="EAF3EF"/>
          </a:solidFill>
          <a:ln w="12700">
            <a:solidFill>
              <a:srgbClr val="DCE1DE"/>
            </a:solidFill>
          </a:ln>
        </p:spPr>
        <p:txBody>
          <a:bodyPr anchor="ctr" bIns="68580" lIns="137160" rIns="137160" rtlCol="0" tIns="68580" wrap="square">
            <a:noAutofit/>
          </a:bodyPr>
          <a:p>
            <a:endParaRPr lang="en-US"/>
          </a:p>
        </p:txBody>
      </p:sp>
      <p:sp>
        <p:nvSpPr>
          <p:cNvPr id="1048659" name="Dot 175"/>
          <p:cNvSpPr/>
          <p:nvPr/>
        </p:nvSpPr>
        <p:spPr>
          <a:xfrm>
            <a:off x="1150000" y="1790000"/>
            <a:ext cx="180000" cy="180000"/>
          </a:xfrm>
          <a:prstGeom prst="ellipse"/>
          <a:solidFill>
            <a:srgbClr val="C79532"/>
          </a:solidFill>
          <a:ln>
            <a:noFill/>
          </a:ln>
        </p:spPr>
        <p:txBody>
          <a:bodyPr anchor="t" bIns="45720" lIns="91440" rIns="91440" rtlCol="0" tIns="45720" wrap="square">
            <a:noAutofit/>
          </a:bodyPr>
          <a:p>
            <a:endParaRPr lang="en-US"/>
          </a:p>
        </p:txBody>
      </p:sp>
      <p:sp>
        <p:nvSpPr>
          <p:cNvPr id="1048660" name="TextBox 176"/>
          <p:cNvSpPr txBox="1"/>
          <p:nvPr/>
        </p:nvSpPr>
        <p:spPr>
          <a:xfrm>
            <a:off x="1550000" y="1500000"/>
            <a:ext cx="9512000" cy="760000"/>
          </a:xfrm>
          <a:prstGeom prst="rect"/>
          <a:noFill/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0" dirty="0" sz="1800" i="0" lang="en-US">
                <a:solidFill>
                  <a:srgbClr val="035043"/>
                </a:solidFill>
                <a:latin typeface="Aptos"/>
              </a:rPr>
              <a:t>Small sample: 20 respondents from one county.</a:t>
            </a:r>
          </a:p>
        </p:txBody>
      </p:sp>
      <p:sp>
        <p:nvSpPr>
          <p:cNvPr id="1048661" name="Card 177"/>
          <p:cNvSpPr/>
          <p:nvPr/>
        </p:nvSpPr>
        <p:spPr>
          <a:xfrm>
            <a:off x="900000" y="2370000"/>
            <a:ext cx="10362000" cy="760000"/>
          </a:xfrm>
          <a:prstGeom prst="roundRect">
            <a:avLst>
              <a:gd name="adj" fmla="val 14000"/>
            </a:avLst>
          </a:prstGeom>
          <a:solidFill>
            <a:srgbClr val="EAF3EF"/>
          </a:solidFill>
          <a:ln w="12700">
            <a:solidFill>
              <a:srgbClr val="DCE1DE"/>
            </a:solidFill>
          </a:ln>
        </p:spPr>
        <p:txBody>
          <a:bodyPr anchor="ctr" bIns="68580" lIns="137160" rIns="137160" rtlCol="0" tIns="68580" wrap="square">
            <a:noAutofit/>
          </a:bodyPr>
          <a:p>
            <a:endParaRPr lang="en-US"/>
          </a:p>
        </p:txBody>
      </p:sp>
      <p:sp>
        <p:nvSpPr>
          <p:cNvPr id="1048662" name="Dot 178"/>
          <p:cNvSpPr/>
          <p:nvPr/>
        </p:nvSpPr>
        <p:spPr>
          <a:xfrm>
            <a:off x="1150000" y="2660000"/>
            <a:ext cx="180000" cy="180000"/>
          </a:xfrm>
          <a:prstGeom prst="ellipse"/>
          <a:solidFill>
            <a:srgbClr val="C79532"/>
          </a:solidFill>
          <a:ln>
            <a:noFill/>
          </a:ln>
        </p:spPr>
        <p:txBody>
          <a:bodyPr anchor="t" bIns="45720" lIns="91440" rIns="91440" rtlCol="0" tIns="45720" wrap="square">
            <a:noAutofit/>
          </a:bodyPr>
          <a:p>
            <a:endParaRPr lang="en-US"/>
          </a:p>
        </p:txBody>
      </p:sp>
      <p:sp>
        <p:nvSpPr>
          <p:cNvPr id="1048663" name="TextBox 179"/>
          <p:cNvSpPr txBox="1"/>
          <p:nvPr/>
        </p:nvSpPr>
        <p:spPr>
          <a:xfrm>
            <a:off x="1550000" y="2370000"/>
            <a:ext cx="9512000" cy="760000"/>
          </a:xfrm>
          <a:prstGeom prst="rect"/>
          <a:noFill/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0" dirty="0" sz="1800" i="0" lang="en-US">
                <a:solidFill>
                  <a:srgbClr val="035043"/>
                </a:solidFill>
                <a:latin typeface="Aptos"/>
              </a:rPr>
              <a:t>Purposive and convenience sampling may limit representativeness.</a:t>
            </a:r>
          </a:p>
        </p:txBody>
      </p:sp>
      <p:sp>
        <p:nvSpPr>
          <p:cNvPr id="1048664" name="Card 180"/>
          <p:cNvSpPr/>
          <p:nvPr/>
        </p:nvSpPr>
        <p:spPr>
          <a:xfrm>
            <a:off x="900000" y="3240000"/>
            <a:ext cx="10362000" cy="760000"/>
          </a:xfrm>
          <a:prstGeom prst="roundRect">
            <a:avLst>
              <a:gd name="adj" fmla="val 14000"/>
            </a:avLst>
          </a:prstGeom>
          <a:solidFill>
            <a:srgbClr val="EAF3EF"/>
          </a:solidFill>
          <a:ln w="12700">
            <a:solidFill>
              <a:srgbClr val="DCE1DE"/>
            </a:solidFill>
          </a:ln>
        </p:spPr>
        <p:txBody>
          <a:bodyPr anchor="ctr" bIns="68580" lIns="137160" rIns="137160" rtlCol="0" tIns="68580" wrap="square">
            <a:noAutofit/>
          </a:bodyPr>
          <a:p>
            <a:endParaRPr lang="en-US"/>
          </a:p>
        </p:txBody>
      </p:sp>
      <p:sp>
        <p:nvSpPr>
          <p:cNvPr id="1048665" name="Dot 181"/>
          <p:cNvSpPr/>
          <p:nvPr/>
        </p:nvSpPr>
        <p:spPr>
          <a:xfrm>
            <a:off x="1150000" y="3530000"/>
            <a:ext cx="180000" cy="180000"/>
          </a:xfrm>
          <a:prstGeom prst="ellipse"/>
          <a:solidFill>
            <a:srgbClr val="C79532"/>
          </a:solidFill>
          <a:ln>
            <a:noFill/>
          </a:ln>
        </p:spPr>
        <p:txBody>
          <a:bodyPr anchor="t" bIns="45720" lIns="91440" rIns="91440" rtlCol="0" tIns="45720" wrap="square">
            <a:noAutofit/>
          </a:bodyPr>
          <a:p>
            <a:endParaRPr lang="en-US"/>
          </a:p>
        </p:txBody>
      </p:sp>
      <p:sp>
        <p:nvSpPr>
          <p:cNvPr id="1048666" name="TextBox 182"/>
          <p:cNvSpPr txBox="1"/>
          <p:nvPr/>
        </p:nvSpPr>
        <p:spPr>
          <a:xfrm>
            <a:off x="1550000" y="3240000"/>
            <a:ext cx="9512000" cy="760000"/>
          </a:xfrm>
          <a:prstGeom prst="rect"/>
          <a:noFill/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0" dirty="0" sz="1800" i="0" lang="en-US">
                <a:solidFill>
                  <a:srgbClr val="035043"/>
                </a:solidFill>
                <a:latin typeface="Aptos"/>
              </a:rPr>
              <a:t>Self-reported responses may differ from observed clinical practice.</a:t>
            </a:r>
          </a:p>
        </p:txBody>
      </p:sp>
      <p:sp>
        <p:nvSpPr>
          <p:cNvPr id="1048667" name="Card 183"/>
          <p:cNvSpPr/>
          <p:nvPr/>
        </p:nvSpPr>
        <p:spPr>
          <a:xfrm>
            <a:off x="900000" y="4110000"/>
            <a:ext cx="10362000" cy="760000"/>
          </a:xfrm>
          <a:prstGeom prst="roundRect">
            <a:avLst>
              <a:gd name="adj" fmla="val 14000"/>
            </a:avLst>
          </a:prstGeom>
          <a:solidFill>
            <a:srgbClr val="EAF3EF"/>
          </a:solidFill>
          <a:ln w="12700">
            <a:solidFill>
              <a:srgbClr val="DCE1DE"/>
            </a:solidFill>
          </a:ln>
        </p:spPr>
        <p:txBody>
          <a:bodyPr anchor="ctr" bIns="68580" lIns="137160" rIns="137160" rtlCol="0" tIns="68580" wrap="square">
            <a:noAutofit/>
          </a:bodyPr>
          <a:p>
            <a:endParaRPr lang="en-US"/>
          </a:p>
        </p:txBody>
      </p:sp>
      <p:sp>
        <p:nvSpPr>
          <p:cNvPr id="1048668" name="Dot 184"/>
          <p:cNvSpPr/>
          <p:nvPr/>
        </p:nvSpPr>
        <p:spPr>
          <a:xfrm>
            <a:off x="1150000" y="4400000"/>
            <a:ext cx="180000" cy="180000"/>
          </a:xfrm>
          <a:prstGeom prst="ellipse"/>
          <a:solidFill>
            <a:srgbClr val="C79532"/>
          </a:solidFill>
          <a:ln>
            <a:noFill/>
          </a:ln>
        </p:spPr>
        <p:txBody>
          <a:bodyPr anchor="t" bIns="45720" lIns="91440" rIns="91440" rtlCol="0" tIns="45720" wrap="square">
            <a:noAutofit/>
          </a:bodyPr>
          <a:p>
            <a:endParaRPr lang="en-US"/>
          </a:p>
        </p:txBody>
      </p:sp>
      <p:sp>
        <p:nvSpPr>
          <p:cNvPr id="1048669" name="TextBox 185"/>
          <p:cNvSpPr txBox="1"/>
          <p:nvPr/>
        </p:nvSpPr>
        <p:spPr>
          <a:xfrm>
            <a:off x="1550000" y="4110000"/>
            <a:ext cx="9512000" cy="760000"/>
          </a:xfrm>
          <a:prstGeom prst="rect"/>
          <a:noFill/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0" dirty="0" sz="1800" i="0" lang="en-US">
                <a:solidFill>
                  <a:srgbClr val="035043"/>
                </a:solidFill>
                <a:latin typeface="Aptos"/>
              </a:rPr>
              <a:t>Descriptive results show patterns but cannot establish cause and effect.</a:t>
            </a:r>
          </a:p>
        </p:txBody>
      </p:sp>
      <p:sp>
        <p:nvSpPr>
          <p:cNvPr id="1048670" name="Card 186"/>
          <p:cNvSpPr/>
          <p:nvPr/>
        </p:nvSpPr>
        <p:spPr>
          <a:xfrm>
            <a:off x="900000" y="5200000"/>
            <a:ext cx="10362000" cy="800000"/>
          </a:xfrm>
          <a:prstGeom prst="roundRect">
            <a:avLst>
              <a:gd name="adj" fmla="val 14000"/>
            </a:avLst>
          </a:prstGeom>
          <a:solidFill>
            <a:srgbClr val="035043"/>
          </a:solidFill>
          <a:ln>
            <a:noFill/>
          </a:ln>
        </p:spPr>
        <p:txBody>
          <a:bodyPr anchor="ctr" bIns="68580" lIns="137160" rIns="137160" rtlCol="0" tIns="68580" wrap="square">
            <a:noAutofit/>
          </a:bodyPr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1" dirty="0" sz="1800" i="0" lang="en-US">
                <a:solidFill>
                  <a:srgbClr val="FFFFFF"/>
                </a:solidFill>
                <a:latin typeface="Aptos"/>
              </a:rPr>
              <a:t>Interpret findings as an initial local snapshot, not a county-wide estimate.</a:t>
            </a:r>
          </a:p>
        </p:txBody>
      </p:sp>
      <p:pic>
        <p:nvPicPr>
          <p:cNvPr id="2097161" name="Picture 10" descr="kcoa_logo_crest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0378440" y="182880"/>
            <a:ext cx="796925" cy="685800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Picture 1" descr="wide_clean_infographic_background_scene_for_a_pres_2_batch_2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/>
        </p:spPr>
      </p:pic>
      <p:sp>
        <p:nvSpPr>
          <p:cNvPr id="1048756" name="TextBox 3"/>
          <p:cNvSpPr txBox="1"/>
          <p:nvPr/>
        </p:nvSpPr>
        <p:spPr>
          <a:xfrm>
            <a:off x="1188720" y="494889"/>
            <a:ext cx="8046720" cy="400110"/>
          </a:xfrm>
          <a:prstGeom prst="rect"/>
          <a:noFill/>
        </p:spPr>
        <p:txBody>
          <a:bodyPr anchor="ctr" wrap="square">
            <a:spAutoFit/>
          </a:bodyPr>
          <a:p>
            <a:pPr algn="ctr"/>
            <a:r>
              <a:rPr b="1" dirty="0" sz="2000">
                <a:solidFill>
                  <a:srgbClr val="035043"/>
                </a:solidFill>
                <a:latin typeface="Aptos"/>
              </a:rPr>
              <a:t>Conclusion</a:t>
            </a:r>
          </a:p>
        </p:txBody>
      </p:sp>
      <p:sp>
        <p:nvSpPr>
          <p:cNvPr id="1048757" name="Rectangle 4"/>
          <p:cNvSpPr/>
          <p:nvPr/>
        </p:nvSpPr>
        <p:spPr>
          <a:xfrm>
            <a:off x="3931920" y="869238"/>
            <a:ext cx="2560320" cy="45720"/>
          </a:xfrm>
          <a:prstGeom prst="rect"/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58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/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59" name="Rectangle 6"/>
          <p:cNvSpPr/>
          <p:nvPr/>
        </p:nvSpPr>
        <p:spPr>
          <a:xfrm>
            <a:off x="640080" y="6446520"/>
            <a:ext cx="10881360" cy="18288"/>
          </a:xfrm>
          <a:prstGeom prst="rect"/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60" name="TextBox 7"/>
          <p:cNvSpPr txBox="1"/>
          <p:nvPr/>
        </p:nvSpPr>
        <p:spPr>
          <a:xfrm>
            <a:off x="731520" y="6473952"/>
            <a:ext cx="3657600" cy="219456"/>
          </a:xfrm>
          <a:prstGeom prst="rect"/>
          <a:noFill/>
        </p:spPr>
        <p:txBody>
          <a:bodyPr anchor="t" wrap="square">
            <a:spAutoFit/>
          </a:bodyPr>
          <a:p>
            <a:pPr algn="l"/>
            <a:r>
              <a:rPr b="0" sz="100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48761" name="TextBox 8"/>
          <p:cNvSpPr txBox="1"/>
          <p:nvPr/>
        </p:nvSpPr>
        <p:spPr>
          <a:xfrm>
            <a:off x="4206240" y="6473952"/>
            <a:ext cx="4206240" cy="219456"/>
          </a:xfrm>
          <a:prstGeom prst="rect"/>
          <a:noFill/>
        </p:spPr>
        <p:txBody>
          <a:bodyPr anchor="t" wrap="square">
            <a:spAutoFit/>
          </a:bodyPr>
          <a:p>
            <a:pPr algn="ctr"/>
            <a:r>
              <a:rPr b="0" sz="100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48762" name="TextBox 9"/>
          <p:cNvSpPr txBox="1"/>
          <p:nvPr/>
        </p:nvSpPr>
        <p:spPr>
          <a:xfrm>
            <a:off x="11109960" y="6419088"/>
            <a:ext cx="320040" cy="370840"/>
          </a:xfrm>
          <a:prstGeom prst="rect"/>
          <a:noFill/>
        </p:spPr>
        <p:txBody>
          <a:bodyPr anchor="t" wrap="square">
            <a:spAutoFit/>
          </a:bodyPr>
          <a:p>
            <a:pPr algn="r"/>
            <a:r>
              <a:rPr b="0" sz="1000">
                <a:solidFill>
                  <a:srgbClr val="545F5A"/>
                </a:solidFill>
                <a:latin typeface="Aptos"/>
              </a:rPr>
              <a:t>12</a:t>
            </a:r>
          </a:p>
        </p:txBody>
      </p:sp>
      <p:sp>
        <p:nvSpPr>
          <p:cNvPr id="1048763" name="Card 187"/>
          <p:cNvSpPr/>
          <p:nvPr/>
        </p:nvSpPr>
        <p:spPr>
          <a:xfrm>
            <a:off x="900000" y="1500000"/>
            <a:ext cx="10362000" cy="2000000"/>
          </a:xfrm>
          <a:prstGeom prst="roundRect">
            <a:avLst>
              <a:gd name="adj" fmla="val 10000"/>
            </a:avLst>
          </a:prstGeom>
          <a:solidFill>
            <a:srgbClr val="EAF3EF"/>
          </a:solidFill>
          <a:ln w="12700">
            <a:solidFill>
              <a:srgbClr val="C79532"/>
            </a:solidFill>
          </a:ln>
        </p:spPr>
        <p:txBody>
          <a:bodyPr anchor="ctr" bIns="150000" lIns="300000" rIns="300000" rtlCol="0" tIns="150000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1" dirty="0" sz="2300" i="0" lang="en-US">
                <a:solidFill>
                  <a:srgbClr val="035043"/>
                </a:solidFill>
                <a:latin typeface="Aptos"/>
              </a:rPr>
              <a:t>Clinical officers strongly support routine mental health screening, but consistent implementation is limited by training, tools and wider system barriers.</a:t>
            </a:r>
          </a:p>
        </p:txBody>
      </p:sp>
      <p:sp>
        <p:nvSpPr>
          <p:cNvPr id="1048764" name="Card 188"/>
          <p:cNvSpPr/>
          <p:nvPr/>
        </p:nvSpPr>
        <p:spPr>
          <a:xfrm>
            <a:off x="900000" y="3800000"/>
            <a:ext cx="2275500" cy="1300000"/>
          </a:xfrm>
          <a:prstGeom prst="roundRect">
            <a:avLst>
              <a:gd name="adj" fmla="val 14000"/>
            </a:avLst>
          </a:prstGeom>
          <a:solidFill>
            <a:srgbClr val="056050"/>
          </a:solidFill>
          <a:ln>
            <a:noFill/>
          </a:ln>
        </p:spPr>
        <p:txBody>
          <a:bodyPr anchor="ctr" bIns="68580" lIns="137160" rIns="137160" rtlCol="0" tIns="68580" wrap="square">
            <a:noAutofit/>
          </a:bodyPr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1" dirty="0" sz="1800" i="0" lang="en-US">
                <a:solidFill>
                  <a:srgbClr val="FFFFFF"/>
                </a:solidFill>
                <a:latin typeface="Aptos"/>
              </a:rPr>
              <a:t>Training</a:t>
            </a:r>
          </a:p>
        </p:txBody>
      </p:sp>
      <p:sp>
        <p:nvSpPr>
          <p:cNvPr id="1048765" name="TextBox 189"/>
          <p:cNvSpPr txBox="1"/>
          <p:nvPr/>
        </p:nvSpPr>
        <p:spPr>
          <a:xfrm>
            <a:off x="3175500" y="3800000"/>
            <a:ext cx="420000" cy="1300000"/>
          </a:xfrm>
          <a:prstGeom prst="rect"/>
          <a:noFill/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1" dirty="0" sz="3200" i="0" lang="en-US">
                <a:solidFill>
                  <a:srgbClr val="C79532"/>
                </a:solidFill>
                <a:latin typeface="Aptos"/>
              </a:rPr>
              <a:t>+</a:t>
            </a:r>
          </a:p>
        </p:txBody>
      </p:sp>
      <p:sp>
        <p:nvSpPr>
          <p:cNvPr id="1048766" name="Card 190"/>
          <p:cNvSpPr/>
          <p:nvPr/>
        </p:nvSpPr>
        <p:spPr>
          <a:xfrm>
            <a:off x="3595500" y="3800000"/>
            <a:ext cx="2275500" cy="1300000"/>
          </a:xfrm>
          <a:prstGeom prst="roundRect">
            <a:avLst>
              <a:gd name="adj" fmla="val 14000"/>
            </a:avLst>
          </a:prstGeom>
          <a:solidFill>
            <a:srgbClr val="056050"/>
          </a:solidFill>
          <a:ln>
            <a:noFill/>
          </a:ln>
        </p:spPr>
        <p:txBody>
          <a:bodyPr anchor="ctr" bIns="68580" lIns="137160" rIns="137160" rtlCol="0" tIns="68580" wrap="square">
            <a:noAutofit/>
          </a:bodyPr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1" dirty="0" sz="1800" i="0" lang="en-US">
                <a:solidFill>
                  <a:srgbClr val="FFFFFF"/>
                </a:solidFill>
                <a:latin typeface="Aptos"/>
              </a:rPr>
              <a:t>Tools</a:t>
            </a:r>
          </a:p>
        </p:txBody>
      </p:sp>
      <p:sp>
        <p:nvSpPr>
          <p:cNvPr id="1048767" name="TextBox 191"/>
          <p:cNvSpPr txBox="1"/>
          <p:nvPr/>
        </p:nvSpPr>
        <p:spPr>
          <a:xfrm>
            <a:off x="5871000" y="3800000"/>
            <a:ext cx="420000" cy="1300000"/>
          </a:xfrm>
          <a:prstGeom prst="rect"/>
          <a:noFill/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1" dirty="0" sz="3200" i="0" lang="en-US">
                <a:solidFill>
                  <a:srgbClr val="C79532"/>
                </a:solidFill>
                <a:latin typeface="Aptos"/>
              </a:rPr>
              <a:t>+</a:t>
            </a:r>
          </a:p>
        </p:txBody>
      </p:sp>
      <p:sp>
        <p:nvSpPr>
          <p:cNvPr id="1048768" name="Card 192"/>
          <p:cNvSpPr/>
          <p:nvPr/>
        </p:nvSpPr>
        <p:spPr>
          <a:xfrm>
            <a:off x="6291000" y="3800000"/>
            <a:ext cx="2275500" cy="1300000"/>
          </a:xfrm>
          <a:prstGeom prst="roundRect">
            <a:avLst>
              <a:gd name="adj" fmla="val 14000"/>
            </a:avLst>
          </a:prstGeom>
          <a:solidFill>
            <a:srgbClr val="056050"/>
          </a:solidFill>
          <a:ln>
            <a:noFill/>
          </a:ln>
        </p:spPr>
        <p:txBody>
          <a:bodyPr anchor="ctr" bIns="68580" lIns="137160" rIns="137160" rtlCol="0" tIns="68580" wrap="square">
            <a:noAutofit/>
          </a:bodyPr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1" dirty="0" sz="1800" i="0" lang="en-US">
                <a:solidFill>
                  <a:srgbClr val="FFFFFF"/>
                </a:solidFill>
                <a:latin typeface="Aptos"/>
              </a:rPr>
              <a:t>Reliable medicines</a:t>
            </a:r>
          </a:p>
        </p:txBody>
      </p:sp>
      <p:sp>
        <p:nvSpPr>
          <p:cNvPr id="1048769" name="TextBox 193"/>
          <p:cNvSpPr txBox="1"/>
          <p:nvPr/>
        </p:nvSpPr>
        <p:spPr>
          <a:xfrm>
            <a:off x="8566500" y="3800000"/>
            <a:ext cx="420000" cy="1300000"/>
          </a:xfrm>
          <a:prstGeom prst="rect"/>
          <a:noFill/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1" dirty="0" sz="3200" i="0" lang="en-US">
                <a:solidFill>
                  <a:srgbClr val="C79532"/>
                </a:solidFill>
                <a:latin typeface="Aptos"/>
              </a:rPr>
              <a:t>+</a:t>
            </a:r>
          </a:p>
        </p:txBody>
      </p:sp>
      <p:sp>
        <p:nvSpPr>
          <p:cNvPr id="1048770" name="Card 194"/>
          <p:cNvSpPr/>
          <p:nvPr/>
        </p:nvSpPr>
        <p:spPr>
          <a:xfrm>
            <a:off x="8986500" y="3800000"/>
            <a:ext cx="2275500" cy="1300000"/>
          </a:xfrm>
          <a:prstGeom prst="roundRect">
            <a:avLst>
              <a:gd name="adj" fmla="val 14000"/>
            </a:avLst>
          </a:prstGeom>
          <a:solidFill>
            <a:srgbClr val="056050"/>
          </a:solidFill>
          <a:ln>
            <a:noFill/>
          </a:ln>
        </p:spPr>
        <p:txBody>
          <a:bodyPr anchor="ctr" bIns="68580" lIns="137160" rIns="137160" rtlCol="0" tIns="68580" wrap="square">
            <a:noAutofit/>
          </a:bodyPr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1" dirty="0" sz="1800" i="0" lang="en-US">
                <a:solidFill>
                  <a:srgbClr val="FFFFFF"/>
                </a:solidFill>
                <a:latin typeface="Aptos"/>
              </a:rPr>
              <a:t>Stronger referral and support systems</a:t>
            </a:r>
          </a:p>
        </p:txBody>
      </p:sp>
      <p:sp>
        <p:nvSpPr>
          <p:cNvPr id="1048771" name="TextBox 195"/>
          <p:cNvSpPr txBox="1"/>
          <p:nvPr/>
        </p:nvSpPr>
        <p:spPr>
          <a:xfrm>
            <a:off x="900000" y="5350000"/>
            <a:ext cx="10362000" cy="550000"/>
          </a:xfrm>
          <a:prstGeom prst="rect"/>
          <a:noFill/>
          <a:ln>
            <a:noFill/>
          </a:ln>
        </p:spPr>
        <p:txBody>
          <a:bodyPr anchor="ctr" bIns="0" lIns="0" rIns="0" rtlCol="0" tIns="0" wrap="square">
            <a:noAutofit/>
          </a:bodyPr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1" dirty="0" sz="2200" i="0" lang="en-US">
                <a:solidFill>
                  <a:srgbClr val="056050"/>
                </a:solidFill>
                <a:latin typeface="Aptos"/>
              </a:rPr>
              <a:t>Thank you. Questions and comments are welcome.</a:t>
            </a:r>
          </a:p>
        </p:txBody>
      </p:sp>
      <p:pic>
        <p:nvPicPr>
          <p:cNvPr id="2097175" name="Picture 10" descr="kcoa_logo_crest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0378440" y="182880"/>
            <a:ext cx="796925" cy="685800"/>
          </a:xfrm>
          <a:prstGeom prst="rect"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6" name="Picture 1" descr="a_wide_landscape_graphic_design_background_scene_1_batch_1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/>
        </p:spPr>
      </p:pic>
      <p:sp>
        <p:nvSpPr>
          <p:cNvPr id="1048772" name="Rounded Rectangle 3"/>
          <p:cNvSpPr/>
          <p:nvPr/>
        </p:nvSpPr>
        <p:spPr>
          <a:xfrm>
            <a:off x="667512" y="1371600"/>
            <a:ext cx="5806440" cy="2395728"/>
          </a:xfrm>
          <a:prstGeom prst="roundRect"/>
          <a:solidFill>
            <a:srgbClr val="FFFFFF"/>
          </a:solidFill>
          <a:ln w="19050">
            <a:solidFill>
              <a:srgbClr val="C795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/>
            <a:r>
              <a:rPr b="1" sz="2500">
                <a:solidFill>
                  <a:srgbClr val="035043"/>
                </a:solidFill>
                <a:latin typeface="Aptos"/>
              </a:rPr>
              <a:t>Thank You</a:t>
            </a:r>
          </a:p>
          <a:p>
            <a:pPr algn="l"/>
            <a:r>
              <a:rPr b="1" sz="1500">
                <a:solidFill>
                  <a:srgbClr val="056050"/>
                </a:solidFill>
                <a:latin typeface="Aptos"/>
              </a:rPr>
              <a:t>Kenya Clinical Officers’ Association
28th Annual Scientific Conference 2026</a:t>
            </a:r>
          </a:p>
          <a:p>
            <a:pPr algn="l"/>
            <a:r>
              <a:rPr b="0" sz="120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48773" name="TextBox 4"/>
          <p:cNvSpPr txBox="1"/>
          <p:nvPr/>
        </p:nvSpPr>
        <p:spPr>
          <a:xfrm>
            <a:off x="868680" y="4041648"/>
            <a:ext cx="5943600" cy="445008"/>
          </a:xfrm>
          <a:prstGeom prst="rect"/>
          <a:noFill/>
        </p:spPr>
        <p:txBody>
          <a:bodyPr lIns="18288" tIns="18288" wrap="square">
            <a:spAutoFit/>
          </a:bodyPr>
          <a:p>
            <a:r>
              <a:rPr b="1" sz="1300">
                <a:solidFill>
                  <a:srgbClr val="035043"/>
                </a:solidFill>
                <a:latin typeface="Aptos"/>
              </a:rPr>
              <a:t>Building Resilient Health Systems
for Universal Health Coverage</a:t>
            </a:r>
          </a:p>
        </p:txBody>
      </p:sp>
      <p:pic>
        <p:nvPicPr>
          <p:cNvPr id="2097177" name="Picture 5" descr="kcoa_logo_full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7269480" y="384048"/>
            <a:ext cx="4297680" cy="1243584"/>
          </a:xfrm>
          <a:prstGeom prst="rect"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KCOA 28th Annual Scientific Conference 2026 – Professional Presentation Template</dc:title>
  <dc:creator>2201117SG</dc:creator>
  <cp:lastModifiedBy>Microsoft account</cp:lastModifiedBy>
  <dcterms:created xsi:type="dcterms:W3CDTF">2013-01-26T21:14:16Z</dcterms:created>
  <dcterms:modified xsi:type="dcterms:W3CDTF">2026-10-21T08:51:11Z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e440f3a82b7045a6a2985078fb1d33e5</vt:lpwstr>
  </property>
</Properties>
</file>