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6" d="100"/>
          <a:sy n="26" d="100"/>
        </p:scale>
        <p:origin x="346" y="-6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F5A711-3CCC-47BE-86AE-D66E4CEDD4D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KE"/>
        </a:p>
      </dgm:t>
    </dgm:pt>
    <dgm:pt modelId="{CF712005-A114-4B11-91E2-B4CCAA7EB092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Total screened contacts 3684</a:t>
          </a:r>
        </a:p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(86%)</a:t>
          </a:r>
          <a:endParaRPr lang="en-KE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68C0E8-150A-4FB1-B72B-C9FED79CD2F0}" type="parTrans" cxnId="{513B4A66-75A5-457F-B589-D08F4E6A7F58}">
      <dgm:prSet custT="1"/>
      <dgm:spPr/>
      <dgm:t>
        <a:bodyPr/>
        <a:lstStyle/>
        <a:p>
          <a:endParaRPr lang="en-KE" sz="2400"/>
        </a:p>
      </dgm:t>
    </dgm:pt>
    <dgm:pt modelId="{61EFDEA1-2531-49CE-8AD8-1707802A640F}" type="sibTrans" cxnId="{513B4A66-75A5-457F-B589-D08F4E6A7F58}">
      <dgm:prSet/>
      <dgm:spPr/>
      <dgm:t>
        <a:bodyPr/>
        <a:lstStyle/>
        <a:p>
          <a:endParaRPr lang="en-KE" sz="2400"/>
        </a:p>
      </dgm:t>
    </dgm:pt>
    <dgm:pt modelId="{2472B9D0-BAD4-4117-9062-461306907C4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Asymptomatic</a:t>
          </a:r>
        </a:p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3540 (82%)</a:t>
          </a:r>
          <a:endParaRPr lang="en-KE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53CBE1-0759-42A1-8CD3-DEE8D5ACE3B7}" type="parTrans" cxnId="{E60720F2-1154-4E09-B200-8EFB3B5EAF90}">
      <dgm:prSet custT="1"/>
      <dgm:spPr/>
      <dgm:t>
        <a:bodyPr/>
        <a:lstStyle/>
        <a:p>
          <a:endParaRPr lang="en-KE" sz="2400"/>
        </a:p>
      </dgm:t>
    </dgm:pt>
    <dgm:pt modelId="{1418D00F-7BBC-4B0A-A0EE-A0A8742547FD}" type="sibTrans" cxnId="{E60720F2-1154-4E09-B200-8EFB3B5EAF90}">
      <dgm:prSet/>
      <dgm:spPr/>
      <dgm:t>
        <a:bodyPr/>
        <a:lstStyle/>
        <a:p>
          <a:endParaRPr lang="en-KE" sz="2400"/>
        </a:p>
      </dgm:t>
    </dgm:pt>
    <dgm:pt modelId="{CBC10AB5-ECE3-4642-A09B-F7F087B764CC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Symptomatic contacts 757 (18%</a:t>
          </a:r>
          <a:r>
            <a:rPr lang="en-US" sz="2400" dirty="0"/>
            <a:t>)</a:t>
          </a:r>
          <a:endParaRPr lang="en-KE" sz="2400" dirty="0"/>
        </a:p>
      </dgm:t>
    </dgm:pt>
    <dgm:pt modelId="{8B18321E-C6DB-4A60-AB27-0B82BD9661A8}" type="parTrans" cxnId="{C25BAB7E-E0D6-4CE5-96B2-CF3AEDFF41BA}">
      <dgm:prSet custT="1"/>
      <dgm:spPr/>
      <dgm:t>
        <a:bodyPr/>
        <a:lstStyle/>
        <a:p>
          <a:endParaRPr lang="en-KE" sz="2400"/>
        </a:p>
      </dgm:t>
    </dgm:pt>
    <dgm:pt modelId="{01FD7397-02D5-4F08-A608-1952F3F59585}" type="sibTrans" cxnId="{C25BAB7E-E0D6-4CE5-96B2-CF3AEDFF41BA}">
      <dgm:prSet/>
      <dgm:spPr/>
      <dgm:t>
        <a:bodyPr/>
        <a:lstStyle/>
        <a:p>
          <a:endParaRPr lang="en-KE" sz="2400"/>
        </a:p>
      </dgm:t>
    </dgm:pt>
    <dgm:pt modelId="{237D76DA-8B8C-44EE-A4F9-5CECD3F2E66C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Proportion with line listed contacts 4297 (1:1.3)</a:t>
          </a:r>
          <a:endParaRPr lang="en-KE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BD4732-BC06-4C59-8268-487E0616E556}" type="parTrans" cxnId="{9D4F1321-6B59-4CC7-856A-A46F00DED364}">
      <dgm:prSet custT="1"/>
      <dgm:spPr/>
      <dgm:t>
        <a:bodyPr/>
        <a:lstStyle/>
        <a:p>
          <a:endParaRPr lang="en-KE" sz="2400"/>
        </a:p>
      </dgm:t>
    </dgm:pt>
    <dgm:pt modelId="{DA8AE685-9220-4360-81EA-2167742C667C}" type="sibTrans" cxnId="{9D4F1321-6B59-4CC7-856A-A46F00DED364}">
      <dgm:prSet/>
      <dgm:spPr/>
      <dgm:t>
        <a:bodyPr/>
        <a:lstStyle/>
        <a:p>
          <a:endParaRPr lang="en-KE" sz="2400"/>
        </a:p>
      </dgm:t>
    </dgm:pt>
    <dgm:pt modelId="{27643C8E-C40E-4169-95FC-04CC48804831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Total BC Patients 3188</a:t>
          </a:r>
          <a:endParaRPr lang="en-KE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B0E5DD-F233-4282-ACC0-9559E185FB57}" type="parTrans" cxnId="{7604AD3F-5146-472A-9427-5EF5B481BE86}">
      <dgm:prSet/>
      <dgm:spPr/>
      <dgm:t>
        <a:bodyPr/>
        <a:lstStyle/>
        <a:p>
          <a:endParaRPr lang="en-KE" sz="2400"/>
        </a:p>
      </dgm:t>
    </dgm:pt>
    <dgm:pt modelId="{824DF1FE-4930-4C98-AFE9-9C7EF59E9833}" type="sibTrans" cxnId="{7604AD3F-5146-472A-9427-5EF5B481BE86}">
      <dgm:prSet/>
      <dgm:spPr/>
      <dgm:t>
        <a:bodyPr/>
        <a:lstStyle/>
        <a:p>
          <a:endParaRPr lang="en-KE" sz="2400"/>
        </a:p>
      </dgm:t>
    </dgm:pt>
    <dgm:pt modelId="{EAC55B39-8032-482A-AD16-7A87444FAE33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Put on TPT 3006</a:t>
          </a:r>
        </a:p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85%</a:t>
          </a:r>
          <a:endParaRPr lang="en-KE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748D8D-9086-4E67-B2E1-A41F52193C07}" type="parTrans" cxnId="{BDA5237C-A3A3-4FF0-A4AE-3DFBD86D8E75}">
      <dgm:prSet custT="1"/>
      <dgm:spPr/>
      <dgm:t>
        <a:bodyPr/>
        <a:lstStyle/>
        <a:p>
          <a:endParaRPr lang="en-KE" sz="2400"/>
        </a:p>
      </dgm:t>
    </dgm:pt>
    <dgm:pt modelId="{D0190729-708B-4DEF-8AFB-CBC4B7402AC1}" type="sibTrans" cxnId="{BDA5237C-A3A3-4FF0-A4AE-3DFBD86D8E75}">
      <dgm:prSet/>
      <dgm:spPr/>
      <dgm:t>
        <a:bodyPr/>
        <a:lstStyle/>
        <a:p>
          <a:endParaRPr lang="en-KE" sz="2400"/>
        </a:p>
      </dgm:t>
    </dgm:pt>
    <dgm:pt modelId="{CA3CB2F3-5908-4455-8E94-D3F8704EEEC5}">
      <dgm:prSet custT="1"/>
      <dgm:spPr>
        <a:solidFill>
          <a:srgbClr val="00B0F0"/>
        </a:solidFill>
      </dgm:spPr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Investigation outcome</a:t>
          </a:r>
        </a:p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No TB 665 (88%)</a:t>
          </a:r>
        </a:p>
        <a:p>
          <a:r>
            <a: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DSTB 92 (12%)</a:t>
          </a:r>
          <a:endParaRPr lang="en-KE" sz="24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8919F0-E8C2-4538-BDE3-2931160E4B4E}" type="parTrans" cxnId="{48A5CE76-D6E0-4E53-9D04-55785B5F967A}">
      <dgm:prSet custT="1"/>
      <dgm:spPr/>
      <dgm:t>
        <a:bodyPr/>
        <a:lstStyle/>
        <a:p>
          <a:endParaRPr lang="en-KE" sz="2400"/>
        </a:p>
      </dgm:t>
    </dgm:pt>
    <dgm:pt modelId="{4BF9C4D7-5B02-4858-8027-2F5D7C80546C}" type="sibTrans" cxnId="{48A5CE76-D6E0-4E53-9D04-55785B5F967A}">
      <dgm:prSet/>
      <dgm:spPr/>
      <dgm:t>
        <a:bodyPr/>
        <a:lstStyle/>
        <a:p>
          <a:endParaRPr lang="en-KE" sz="2400"/>
        </a:p>
      </dgm:t>
    </dgm:pt>
    <dgm:pt modelId="{5E3DA9F9-11A7-4539-A99C-AD7D7A891CC1}" type="pres">
      <dgm:prSet presAssocID="{CFF5A711-3CCC-47BE-86AE-D66E4CEDD4D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E471485-5A63-4471-8B2F-ABC101D61FF2}" type="pres">
      <dgm:prSet presAssocID="{27643C8E-C40E-4169-95FC-04CC48804831}" presName="root1" presStyleCnt="0"/>
      <dgm:spPr/>
    </dgm:pt>
    <dgm:pt modelId="{23A37BD5-B48F-48DB-AD3D-E4030E2B0724}" type="pres">
      <dgm:prSet presAssocID="{27643C8E-C40E-4169-95FC-04CC48804831}" presName="LevelOneTextNode" presStyleLbl="node0" presStyleIdx="0" presStyleCnt="1" custScaleX="170848" custScaleY="327412">
        <dgm:presLayoutVars>
          <dgm:chPref val="3"/>
        </dgm:presLayoutVars>
      </dgm:prSet>
      <dgm:spPr/>
    </dgm:pt>
    <dgm:pt modelId="{CFA62235-2F96-4E9D-B7E4-3ADD19BC936C}" type="pres">
      <dgm:prSet presAssocID="{27643C8E-C40E-4169-95FC-04CC48804831}" presName="level2hierChild" presStyleCnt="0"/>
      <dgm:spPr/>
    </dgm:pt>
    <dgm:pt modelId="{7321024A-7469-448C-A680-CCF8F477609A}" type="pres">
      <dgm:prSet presAssocID="{15BD4732-BC06-4C59-8268-487E0616E556}" presName="conn2-1" presStyleLbl="parChTrans1D2" presStyleIdx="0" presStyleCnt="1"/>
      <dgm:spPr/>
    </dgm:pt>
    <dgm:pt modelId="{25D6BE82-AB41-4F33-B4AF-651BFB474487}" type="pres">
      <dgm:prSet presAssocID="{15BD4732-BC06-4C59-8268-487E0616E556}" presName="connTx" presStyleLbl="parChTrans1D2" presStyleIdx="0" presStyleCnt="1"/>
      <dgm:spPr/>
    </dgm:pt>
    <dgm:pt modelId="{85806C2B-7580-479E-BB43-53E970E471A0}" type="pres">
      <dgm:prSet presAssocID="{237D76DA-8B8C-44EE-A4F9-5CECD3F2E66C}" presName="root2" presStyleCnt="0"/>
      <dgm:spPr/>
    </dgm:pt>
    <dgm:pt modelId="{D8553B67-9B1C-4D76-9368-4C647229CFE6}" type="pres">
      <dgm:prSet presAssocID="{237D76DA-8B8C-44EE-A4F9-5CECD3F2E66C}" presName="LevelTwoTextNode" presStyleLbl="node2" presStyleIdx="0" presStyleCnt="1" custScaleX="181269" custScaleY="401894">
        <dgm:presLayoutVars>
          <dgm:chPref val="3"/>
        </dgm:presLayoutVars>
      </dgm:prSet>
      <dgm:spPr/>
    </dgm:pt>
    <dgm:pt modelId="{75BD5F2A-2A50-4DB9-82E5-D43D9CE35C10}" type="pres">
      <dgm:prSet presAssocID="{237D76DA-8B8C-44EE-A4F9-5CECD3F2E66C}" presName="level3hierChild" presStyleCnt="0"/>
      <dgm:spPr/>
    </dgm:pt>
    <dgm:pt modelId="{CD0DAC8E-3242-41B9-94FE-2992582C834A}" type="pres">
      <dgm:prSet presAssocID="{BF68C0E8-150A-4FB1-B72B-C9FED79CD2F0}" presName="conn2-1" presStyleLbl="parChTrans1D3" presStyleIdx="0" presStyleCnt="1"/>
      <dgm:spPr/>
    </dgm:pt>
    <dgm:pt modelId="{6029F4DC-8DE6-4CC8-B51F-23580CFAF103}" type="pres">
      <dgm:prSet presAssocID="{BF68C0E8-150A-4FB1-B72B-C9FED79CD2F0}" presName="connTx" presStyleLbl="parChTrans1D3" presStyleIdx="0" presStyleCnt="1"/>
      <dgm:spPr/>
    </dgm:pt>
    <dgm:pt modelId="{97099BE4-D94B-4C84-9414-2032DF1CD97F}" type="pres">
      <dgm:prSet presAssocID="{CF712005-A114-4B11-91E2-B4CCAA7EB092}" presName="root2" presStyleCnt="0"/>
      <dgm:spPr/>
    </dgm:pt>
    <dgm:pt modelId="{0C3ACDE4-A91A-4D26-ADFB-0CCA2491935D}" type="pres">
      <dgm:prSet presAssocID="{CF712005-A114-4B11-91E2-B4CCAA7EB092}" presName="LevelTwoTextNode" presStyleLbl="node3" presStyleIdx="0" presStyleCnt="1" custScaleX="138380" custScaleY="396516">
        <dgm:presLayoutVars>
          <dgm:chPref val="3"/>
        </dgm:presLayoutVars>
      </dgm:prSet>
      <dgm:spPr/>
    </dgm:pt>
    <dgm:pt modelId="{F2EDA1C5-83FD-4A0E-868F-1E85C2E9F47F}" type="pres">
      <dgm:prSet presAssocID="{CF712005-A114-4B11-91E2-B4CCAA7EB092}" presName="level3hierChild" presStyleCnt="0"/>
      <dgm:spPr/>
    </dgm:pt>
    <dgm:pt modelId="{1FFDD5B0-647E-4858-9438-29339A36A7B6}" type="pres">
      <dgm:prSet presAssocID="{FC53CBE1-0759-42A1-8CD3-DEE8D5ACE3B7}" presName="conn2-1" presStyleLbl="parChTrans1D4" presStyleIdx="0" presStyleCnt="4"/>
      <dgm:spPr/>
    </dgm:pt>
    <dgm:pt modelId="{7F978112-06FD-41FA-A9B4-248EFC3144D5}" type="pres">
      <dgm:prSet presAssocID="{FC53CBE1-0759-42A1-8CD3-DEE8D5ACE3B7}" presName="connTx" presStyleLbl="parChTrans1D4" presStyleIdx="0" presStyleCnt="4"/>
      <dgm:spPr/>
    </dgm:pt>
    <dgm:pt modelId="{F049F1DE-E58F-46E5-85D0-5D65205DD04B}" type="pres">
      <dgm:prSet presAssocID="{2472B9D0-BAD4-4117-9062-461306907C4B}" presName="root2" presStyleCnt="0"/>
      <dgm:spPr/>
    </dgm:pt>
    <dgm:pt modelId="{1B2F7C7E-93E4-4E1E-AB6F-F934C0488A4E}" type="pres">
      <dgm:prSet presAssocID="{2472B9D0-BAD4-4117-9062-461306907C4B}" presName="LevelTwoTextNode" presStyleLbl="node4" presStyleIdx="0" presStyleCnt="4" custScaleX="183104" custScaleY="287568">
        <dgm:presLayoutVars>
          <dgm:chPref val="3"/>
        </dgm:presLayoutVars>
      </dgm:prSet>
      <dgm:spPr/>
    </dgm:pt>
    <dgm:pt modelId="{40E2D96C-0D19-4F26-B0E3-92744E87269F}" type="pres">
      <dgm:prSet presAssocID="{2472B9D0-BAD4-4117-9062-461306907C4B}" presName="level3hierChild" presStyleCnt="0"/>
      <dgm:spPr/>
    </dgm:pt>
    <dgm:pt modelId="{AF31FC6F-3161-493B-8B66-CEE44BBC7CE2}" type="pres">
      <dgm:prSet presAssocID="{7D748D8D-9086-4E67-B2E1-A41F52193C07}" presName="conn2-1" presStyleLbl="parChTrans1D4" presStyleIdx="1" presStyleCnt="4"/>
      <dgm:spPr/>
    </dgm:pt>
    <dgm:pt modelId="{F5059048-79BF-437C-8106-4EF27813ADE3}" type="pres">
      <dgm:prSet presAssocID="{7D748D8D-9086-4E67-B2E1-A41F52193C07}" presName="connTx" presStyleLbl="parChTrans1D4" presStyleIdx="1" presStyleCnt="4"/>
      <dgm:spPr/>
    </dgm:pt>
    <dgm:pt modelId="{BBB9DB87-8685-4027-8288-734941F80E9A}" type="pres">
      <dgm:prSet presAssocID="{EAC55B39-8032-482A-AD16-7A87444FAE33}" presName="root2" presStyleCnt="0"/>
      <dgm:spPr/>
    </dgm:pt>
    <dgm:pt modelId="{FD77D728-8549-4A95-8E5A-70C5C8C8476C}" type="pres">
      <dgm:prSet presAssocID="{EAC55B39-8032-482A-AD16-7A87444FAE33}" presName="LevelTwoTextNode" presStyleLbl="node4" presStyleIdx="1" presStyleCnt="4" custScaleX="164664" custScaleY="242102">
        <dgm:presLayoutVars>
          <dgm:chPref val="3"/>
        </dgm:presLayoutVars>
      </dgm:prSet>
      <dgm:spPr/>
    </dgm:pt>
    <dgm:pt modelId="{43341662-FB97-4372-8482-E23C84902CA4}" type="pres">
      <dgm:prSet presAssocID="{EAC55B39-8032-482A-AD16-7A87444FAE33}" presName="level3hierChild" presStyleCnt="0"/>
      <dgm:spPr/>
    </dgm:pt>
    <dgm:pt modelId="{0D0E9424-93A9-45D2-915F-1BF861E5F56F}" type="pres">
      <dgm:prSet presAssocID="{8B18321E-C6DB-4A60-AB27-0B82BD9661A8}" presName="conn2-1" presStyleLbl="parChTrans1D4" presStyleIdx="2" presStyleCnt="4"/>
      <dgm:spPr/>
    </dgm:pt>
    <dgm:pt modelId="{AE09517D-E5A7-4045-B11A-57B1F838F247}" type="pres">
      <dgm:prSet presAssocID="{8B18321E-C6DB-4A60-AB27-0B82BD9661A8}" presName="connTx" presStyleLbl="parChTrans1D4" presStyleIdx="2" presStyleCnt="4"/>
      <dgm:spPr/>
    </dgm:pt>
    <dgm:pt modelId="{984A48E7-0E7B-4978-A066-C4DC9497CCDB}" type="pres">
      <dgm:prSet presAssocID="{CBC10AB5-ECE3-4642-A09B-F7F087B764CC}" presName="root2" presStyleCnt="0"/>
      <dgm:spPr/>
    </dgm:pt>
    <dgm:pt modelId="{2D32BD8F-97B3-4389-9528-2FF8994A5F71}" type="pres">
      <dgm:prSet presAssocID="{CBC10AB5-ECE3-4642-A09B-F7F087B764CC}" presName="LevelTwoTextNode" presStyleLbl="node4" presStyleIdx="2" presStyleCnt="4" custScaleX="197961" custScaleY="283125">
        <dgm:presLayoutVars>
          <dgm:chPref val="3"/>
        </dgm:presLayoutVars>
      </dgm:prSet>
      <dgm:spPr/>
    </dgm:pt>
    <dgm:pt modelId="{985DFB67-15DD-4E42-B4D5-57CD13F61180}" type="pres">
      <dgm:prSet presAssocID="{CBC10AB5-ECE3-4642-A09B-F7F087B764CC}" presName="level3hierChild" presStyleCnt="0"/>
      <dgm:spPr/>
    </dgm:pt>
    <dgm:pt modelId="{143A81D2-55D5-47A3-9D9D-27C8C5950BDD}" type="pres">
      <dgm:prSet presAssocID="{6B8919F0-E8C2-4538-BDE3-2931160E4B4E}" presName="conn2-1" presStyleLbl="parChTrans1D4" presStyleIdx="3" presStyleCnt="4"/>
      <dgm:spPr/>
    </dgm:pt>
    <dgm:pt modelId="{24CAEFF5-E9BD-4576-82A2-76A79FBF7BCA}" type="pres">
      <dgm:prSet presAssocID="{6B8919F0-E8C2-4538-BDE3-2931160E4B4E}" presName="connTx" presStyleLbl="parChTrans1D4" presStyleIdx="3" presStyleCnt="4"/>
      <dgm:spPr/>
    </dgm:pt>
    <dgm:pt modelId="{AF951481-C228-4ED4-9167-AED5658C6AB5}" type="pres">
      <dgm:prSet presAssocID="{CA3CB2F3-5908-4455-8E94-D3F8704EEEC5}" presName="root2" presStyleCnt="0"/>
      <dgm:spPr/>
    </dgm:pt>
    <dgm:pt modelId="{BE728E85-92A0-4E89-9DBE-7566407D5E63}" type="pres">
      <dgm:prSet presAssocID="{CA3CB2F3-5908-4455-8E94-D3F8704EEEC5}" presName="LevelTwoTextNode" presStyleLbl="node4" presStyleIdx="3" presStyleCnt="4" custScaleX="162304" custScaleY="410321">
        <dgm:presLayoutVars>
          <dgm:chPref val="3"/>
        </dgm:presLayoutVars>
      </dgm:prSet>
      <dgm:spPr/>
    </dgm:pt>
    <dgm:pt modelId="{1A872B25-4570-4313-AFAE-03CBAFAF85BA}" type="pres">
      <dgm:prSet presAssocID="{CA3CB2F3-5908-4455-8E94-D3F8704EEEC5}" presName="level3hierChild" presStyleCnt="0"/>
      <dgm:spPr/>
    </dgm:pt>
  </dgm:ptLst>
  <dgm:cxnLst>
    <dgm:cxn modelId="{0253A30F-8331-4354-A8D2-1FFF0A5B1F5B}" type="presOf" srcId="{8B18321E-C6DB-4A60-AB27-0B82BD9661A8}" destId="{0D0E9424-93A9-45D2-915F-1BF861E5F56F}" srcOrd="0" destOrd="0" presId="urn:microsoft.com/office/officeart/2005/8/layout/hierarchy2"/>
    <dgm:cxn modelId="{E8F7E613-00A5-4A6E-8EC2-57CCC8022E89}" type="presOf" srcId="{6B8919F0-E8C2-4538-BDE3-2931160E4B4E}" destId="{24CAEFF5-E9BD-4576-82A2-76A79FBF7BCA}" srcOrd="1" destOrd="0" presId="urn:microsoft.com/office/officeart/2005/8/layout/hierarchy2"/>
    <dgm:cxn modelId="{9D4F1321-6B59-4CC7-856A-A46F00DED364}" srcId="{27643C8E-C40E-4169-95FC-04CC48804831}" destId="{237D76DA-8B8C-44EE-A4F9-5CECD3F2E66C}" srcOrd="0" destOrd="0" parTransId="{15BD4732-BC06-4C59-8268-487E0616E556}" sibTransId="{DA8AE685-9220-4360-81EA-2167742C667C}"/>
    <dgm:cxn modelId="{B1904623-ED11-43A9-A241-2BF53B9F2BE2}" type="presOf" srcId="{CBC10AB5-ECE3-4642-A09B-F7F087B764CC}" destId="{2D32BD8F-97B3-4389-9528-2FF8994A5F71}" srcOrd="0" destOrd="0" presId="urn:microsoft.com/office/officeart/2005/8/layout/hierarchy2"/>
    <dgm:cxn modelId="{7604AD3F-5146-472A-9427-5EF5B481BE86}" srcId="{CFF5A711-3CCC-47BE-86AE-D66E4CEDD4D2}" destId="{27643C8E-C40E-4169-95FC-04CC48804831}" srcOrd="0" destOrd="0" parTransId="{F0B0E5DD-F233-4282-ACC0-9559E185FB57}" sibTransId="{824DF1FE-4930-4C98-AFE9-9C7EF59E9833}"/>
    <dgm:cxn modelId="{BD27715D-2A52-4C14-B626-1FAA20EDBDF3}" type="presOf" srcId="{FC53CBE1-0759-42A1-8CD3-DEE8D5ACE3B7}" destId="{1FFDD5B0-647E-4858-9438-29339A36A7B6}" srcOrd="0" destOrd="0" presId="urn:microsoft.com/office/officeart/2005/8/layout/hierarchy2"/>
    <dgm:cxn modelId="{63C15C5F-C738-409A-BECF-6ECD2D480A04}" type="presOf" srcId="{EAC55B39-8032-482A-AD16-7A87444FAE33}" destId="{FD77D728-8549-4A95-8E5A-70C5C8C8476C}" srcOrd="0" destOrd="0" presId="urn:microsoft.com/office/officeart/2005/8/layout/hierarchy2"/>
    <dgm:cxn modelId="{513B4A66-75A5-457F-B589-D08F4E6A7F58}" srcId="{237D76DA-8B8C-44EE-A4F9-5CECD3F2E66C}" destId="{CF712005-A114-4B11-91E2-B4CCAA7EB092}" srcOrd="0" destOrd="0" parTransId="{BF68C0E8-150A-4FB1-B72B-C9FED79CD2F0}" sibTransId="{61EFDEA1-2531-49CE-8AD8-1707802A640F}"/>
    <dgm:cxn modelId="{1F623567-3072-4072-91C0-4CDE38F32A96}" type="presOf" srcId="{15BD4732-BC06-4C59-8268-487E0616E556}" destId="{7321024A-7469-448C-A680-CCF8F477609A}" srcOrd="0" destOrd="0" presId="urn:microsoft.com/office/officeart/2005/8/layout/hierarchy2"/>
    <dgm:cxn modelId="{E407CB47-0F47-4155-A090-50706D01B678}" type="presOf" srcId="{15BD4732-BC06-4C59-8268-487E0616E556}" destId="{25D6BE82-AB41-4F33-B4AF-651BFB474487}" srcOrd="1" destOrd="0" presId="urn:microsoft.com/office/officeart/2005/8/layout/hierarchy2"/>
    <dgm:cxn modelId="{87482068-6ED1-4378-96DC-8720792D8E61}" type="presOf" srcId="{8B18321E-C6DB-4A60-AB27-0B82BD9661A8}" destId="{AE09517D-E5A7-4045-B11A-57B1F838F247}" srcOrd="1" destOrd="0" presId="urn:microsoft.com/office/officeart/2005/8/layout/hierarchy2"/>
    <dgm:cxn modelId="{B787096F-C209-482B-9212-58E43B7D8390}" type="presOf" srcId="{2472B9D0-BAD4-4117-9062-461306907C4B}" destId="{1B2F7C7E-93E4-4E1E-AB6F-F934C0488A4E}" srcOrd="0" destOrd="0" presId="urn:microsoft.com/office/officeart/2005/8/layout/hierarchy2"/>
    <dgm:cxn modelId="{6391C070-7CFF-4643-9559-847D01E319C5}" type="presOf" srcId="{BF68C0E8-150A-4FB1-B72B-C9FED79CD2F0}" destId="{CD0DAC8E-3242-41B9-94FE-2992582C834A}" srcOrd="0" destOrd="0" presId="urn:microsoft.com/office/officeart/2005/8/layout/hierarchy2"/>
    <dgm:cxn modelId="{7C7DE552-D1A9-41A6-A17E-6EDF40D980A1}" type="presOf" srcId="{237D76DA-8B8C-44EE-A4F9-5CECD3F2E66C}" destId="{D8553B67-9B1C-4D76-9368-4C647229CFE6}" srcOrd="0" destOrd="0" presId="urn:microsoft.com/office/officeart/2005/8/layout/hierarchy2"/>
    <dgm:cxn modelId="{48A5CE76-D6E0-4E53-9D04-55785B5F967A}" srcId="{CBC10AB5-ECE3-4642-A09B-F7F087B764CC}" destId="{CA3CB2F3-5908-4455-8E94-D3F8704EEEC5}" srcOrd="0" destOrd="0" parTransId="{6B8919F0-E8C2-4538-BDE3-2931160E4B4E}" sibTransId="{4BF9C4D7-5B02-4858-8027-2F5D7C80546C}"/>
    <dgm:cxn modelId="{BD141B59-697C-46F6-B468-6A0B324DD7E3}" type="presOf" srcId="{CA3CB2F3-5908-4455-8E94-D3F8704EEEC5}" destId="{BE728E85-92A0-4E89-9DBE-7566407D5E63}" srcOrd="0" destOrd="0" presId="urn:microsoft.com/office/officeart/2005/8/layout/hierarchy2"/>
    <dgm:cxn modelId="{BDA5237C-A3A3-4FF0-A4AE-3DFBD86D8E75}" srcId="{2472B9D0-BAD4-4117-9062-461306907C4B}" destId="{EAC55B39-8032-482A-AD16-7A87444FAE33}" srcOrd="0" destOrd="0" parTransId="{7D748D8D-9086-4E67-B2E1-A41F52193C07}" sibTransId="{D0190729-708B-4DEF-8AFB-CBC4B7402AC1}"/>
    <dgm:cxn modelId="{C25BAB7E-E0D6-4CE5-96B2-CF3AEDFF41BA}" srcId="{CF712005-A114-4B11-91E2-B4CCAA7EB092}" destId="{CBC10AB5-ECE3-4642-A09B-F7F087B764CC}" srcOrd="1" destOrd="0" parTransId="{8B18321E-C6DB-4A60-AB27-0B82BD9661A8}" sibTransId="{01FD7397-02D5-4F08-A608-1952F3F59585}"/>
    <dgm:cxn modelId="{00461195-211E-4B0E-80DA-9A238F749CCA}" type="presOf" srcId="{7D748D8D-9086-4E67-B2E1-A41F52193C07}" destId="{AF31FC6F-3161-493B-8B66-CEE44BBC7CE2}" srcOrd="0" destOrd="0" presId="urn:microsoft.com/office/officeart/2005/8/layout/hierarchy2"/>
    <dgm:cxn modelId="{AB2E9597-E729-434F-84FD-64B0B56100DB}" type="presOf" srcId="{7D748D8D-9086-4E67-B2E1-A41F52193C07}" destId="{F5059048-79BF-437C-8106-4EF27813ADE3}" srcOrd="1" destOrd="0" presId="urn:microsoft.com/office/officeart/2005/8/layout/hierarchy2"/>
    <dgm:cxn modelId="{FE143CA3-61C2-446B-9D4E-263724AB6982}" type="presOf" srcId="{CF712005-A114-4B11-91E2-B4CCAA7EB092}" destId="{0C3ACDE4-A91A-4D26-ADFB-0CCA2491935D}" srcOrd="0" destOrd="0" presId="urn:microsoft.com/office/officeart/2005/8/layout/hierarchy2"/>
    <dgm:cxn modelId="{92A8EECB-45A1-4544-84D6-0C4DFADAE3B0}" type="presOf" srcId="{6B8919F0-E8C2-4538-BDE3-2931160E4B4E}" destId="{143A81D2-55D5-47A3-9D9D-27C8C5950BDD}" srcOrd="0" destOrd="0" presId="urn:microsoft.com/office/officeart/2005/8/layout/hierarchy2"/>
    <dgm:cxn modelId="{86A6B8DB-91D0-40C3-8EEA-A6AD64510567}" type="presOf" srcId="{27643C8E-C40E-4169-95FC-04CC48804831}" destId="{23A37BD5-B48F-48DB-AD3D-E4030E2B0724}" srcOrd="0" destOrd="0" presId="urn:microsoft.com/office/officeart/2005/8/layout/hierarchy2"/>
    <dgm:cxn modelId="{B119E9E5-26FB-4197-9656-81E0C007260E}" type="presOf" srcId="{FC53CBE1-0759-42A1-8CD3-DEE8D5ACE3B7}" destId="{7F978112-06FD-41FA-A9B4-248EFC3144D5}" srcOrd="1" destOrd="0" presId="urn:microsoft.com/office/officeart/2005/8/layout/hierarchy2"/>
    <dgm:cxn modelId="{3115FAEC-F9B1-4E95-B29D-65863D6D9E1A}" type="presOf" srcId="{CFF5A711-3CCC-47BE-86AE-D66E4CEDD4D2}" destId="{5E3DA9F9-11A7-4539-A99C-AD7D7A891CC1}" srcOrd="0" destOrd="0" presId="urn:microsoft.com/office/officeart/2005/8/layout/hierarchy2"/>
    <dgm:cxn modelId="{E60720F2-1154-4E09-B200-8EFB3B5EAF90}" srcId="{CF712005-A114-4B11-91E2-B4CCAA7EB092}" destId="{2472B9D0-BAD4-4117-9062-461306907C4B}" srcOrd="0" destOrd="0" parTransId="{FC53CBE1-0759-42A1-8CD3-DEE8D5ACE3B7}" sibTransId="{1418D00F-7BBC-4B0A-A0EE-A0A8742547FD}"/>
    <dgm:cxn modelId="{2E46E7F4-6CE8-4A43-B83E-685B4CA87446}" type="presOf" srcId="{BF68C0E8-150A-4FB1-B72B-C9FED79CD2F0}" destId="{6029F4DC-8DE6-4CC8-B51F-23580CFAF103}" srcOrd="1" destOrd="0" presId="urn:microsoft.com/office/officeart/2005/8/layout/hierarchy2"/>
    <dgm:cxn modelId="{25831449-2D6F-491D-BF2B-40E121870AE4}" type="presParOf" srcId="{5E3DA9F9-11A7-4539-A99C-AD7D7A891CC1}" destId="{2E471485-5A63-4471-8B2F-ABC101D61FF2}" srcOrd="0" destOrd="0" presId="urn:microsoft.com/office/officeart/2005/8/layout/hierarchy2"/>
    <dgm:cxn modelId="{127EFD03-72D5-478F-8541-7CDA5C0F28CE}" type="presParOf" srcId="{2E471485-5A63-4471-8B2F-ABC101D61FF2}" destId="{23A37BD5-B48F-48DB-AD3D-E4030E2B0724}" srcOrd="0" destOrd="0" presId="urn:microsoft.com/office/officeart/2005/8/layout/hierarchy2"/>
    <dgm:cxn modelId="{7444C6B3-D2E8-4929-A644-C9446A627B40}" type="presParOf" srcId="{2E471485-5A63-4471-8B2F-ABC101D61FF2}" destId="{CFA62235-2F96-4E9D-B7E4-3ADD19BC936C}" srcOrd="1" destOrd="0" presId="urn:microsoft.com/office/officeart/2005/8/layout/hierarchy2"/>
    <dgm:cxn modelId="{238C9112-AAAA-468F-9DD5-B68B8B305C20}" type="presParOf" srcId="{CFA62235-2F96-4E9D-B7E4-3ADD19BC936C}" destId="{7321024A-7469-448C-A680-CCF8F477609A}" srcOrd="0" destOrd="0" presId="urn:microsoft.com/office/officeart/2005/8/layout/hierarchy2"/>
    <dgm:cxn modelId="{E38CD225-6F29-4570-961A-BAA0ADFBD805}" type="presParOf" srcId="{7321024A-7469-448C-A680-CCF8F477609A}" destId="{25D6BE82-AB41-4F33-B4AF-651BFB474487}" srcOrd="0" destOrd="0" presId="urn:microsoft.com/office/officeart/2005/8/layout/hierarchy2"/>
    <dgm:cxn modelId="{F0FBDA20-EE9B-4F0C-9741-5C3904150BAA}" type="presParOf" srcId="{CFA62235-2F96-4E9D-B7E4-3ADD19BC936C}" destId="{85806C2B-7580-479E-BB43-53E970E471A0}" srcOrd="1" destOrd="0" presId="urn:microsoft.com/office/officeart/2005/8/layout/hierarchy2"/>
    <dgm:cxn modelId="{1A76DE7C-C8DB-4603-BADF-C27E75EBB0D9}" type="presParOf" srcId="{85806C2B-7580-479E-BB43-53E970E471A0}" destId="{D8553B67-9B1C-4D76-9368-4C647229CFE6}" srcOrd="0" destOrd="0" presId="urn:microsoft.com/office/officeart/2005/8/layout/hierarchy2"/>
    <dgm:cxn modelId="{173AEBAF-0907-418F-BBE9-DE64EBB2E89E}" type="presParOf" srcId="{85806C2B-7580-479E-BB43-53E970E471A0}" destId="{75BD5F2A-2A50-4DB9-82E5-D43D9CE35C10}" srcOrd="1" destOrd="0" presId="urn:microsoft.com/office/officeart/2005/8/layout/hierarchy2"/>
    <dgm:cxn modelId="{61CFAD17-2F66-4967-9879-F39D40C8C853}" type="presParOf" srcId="{75BD5F2A-2A50-4DB9-82E5-D43D9CE35C10}" destId="{CD0DAC8E-3242-41B9-94FE-2992582C834A}" srcOrd="0" destOrd="0" presId="urn:microsoft.com/office/officeart/2005/8/layout/hierarchy2"/>
    <dgm:cxn modelId="{A72ED2C3-7F7C-4B62-A8D3-6CAC9260DBD6}" type="presParOf" srcId="{CD0DAC8E-3242-41B9-94FE-2992582C834A}" destId="{6029F4DC-8DE6-4CC8-B51F-23580CFAF103}" srcOrd="0" destOrd="0" presId="urn:microsoft.com/office/officeart/2005/8/layout/hierarchy2"/>
    <dgm:cxn modelId="{2DE3381B-5DAA-42AF-8112-8BDB4048F43D}" type="presParOf" srcId="{75BD5F2A-2A50-4DB9-82E5-D43D9CE35C10}" destId="{97099BE4-D94B-4C84-9414-2032DF1CD97F}" srcOrd="1" destOrd="0" presId="urn:microsoft.com/office/officeart/2005/8/layout/hierarchy2"/>
    <dgm:cxn modelId="{2CD30E71-C63B-44BC-B8B5-6734756B4A70}" type="presParOf" srcId="{97099BE4-D94B-4C84-9414-2032DF1CD97F}" destId="{0C3ACDE4-A91A-4D26-ADFB-0CCA2491935D}" srcOrd="0" destOrd="0" presId="urn:microsoft.com/office/officeart/2005/8/layout/hierarchy2"/>
    <dgm:cxn modelId="{34CE04AB-5D42-49DA-8626-9FC9A935130A}" type="presParOf" srcId="{97099BE4-D94B-4C84-9414-2032DF1CD97F}" destId="{F2EDA1C5-83FD-4A0E-868F-1E85C2E9F47F}" srcOrd="1" destOrd="0" presId="urn:microsoft.com/office/officeart/2005/8/layout/hierarchy2"/>
    <dgm:cxn modelId="{868A4A8A-235F-4FC0-8941-3CE3615C3212}" type="presParOf" srcId="{F2EDA1C5-83FD-4A0E-868F-1E85C2E9F47F}" destId="{1FFDD5B0-647E-4858-9438-29339A36A7B6}" srcOrd="0" destOrd="0" presId="urn:microsoft.com/office/officeart/2005/8/layout/hierarchy2"/>
    <dgm:cxn modelId="{3AF3E6DD-0A5A-46DF-BF36-5A8CBE2CA392}" type="presParOf" srcId="{1FFDD5B0-647E-4858-9438-29339A36A7B6}" destId="{7F978112-06FD-41FA-A9B4-248EFC3144D5}" srcOrd="0" destOrd="0" presId="urn:microsoft.com/office/officeart/2005/8/layout/hierarchy2"/>
    <dgm:cxn modelId="{BEB7F828-9092-4FCB-BBAD-CCF56CDDAEE3}" type="presParOf" srcId="{F2EDA1C5-83FD-4A0E-868F-1E85C2E9F47F}" destId="{F049F1DE-E58F-46E5-85D0-5D65205DD04B}" srcOrd="1" destOrd="0" presId="urn:microsoft.com/office/officeart/2005/8/layout/hierarchy2"/>
    <dgm:cxn modelId="{61D0501A-DDBC-4618-B6DD-91D8E2878E9C}" type="presParOf" srcId="{F049F1DE-E58F-46E5-85D0-5D65205DD04B}" destId="{1B2F7C7E-93E4-4E1E-AB6F-F934C0488A4E}" srcOrd="0" destOrd="0" presId="urn:microsoft.com/office/officeart/2005/8/layout/hierarchy2"/>
    <dgm:cxn modelId="{84485FCA-A47A-4A9D-8FB5-5A72DC20EA89}" type="presParOf" srcId="{F049F1DE-E58F-46E5-85D0-5D65205DD04B}" destId="{40E2D96C-0D19-4F26-B0E3-92744E87269F}" srcOrd="1" destOrd="0" presId="urn:microsoft.com/office/officeart/2005/8/layout/hierarchy2"/>
    <dgm:cxn modelId="{BA1B02B2-D1E2-46F1-B000-1DF820B28053}" type="presParOf" srcId="{40E2D96C-0D19-4F26-B0E3-92744E87269F}" destId="{AF31FC6F-3161-493B-8B66-CEE44BBC7CE2}" srcOrd="0" destOrd="0" presId="urn:microsoft.com/office/officeart/2005/8/layout/hierarchy2"/>
    <dgm:cxn modelId="{379F98B1-14A9-4F05-A816-7BFC21B56EF6}" type="presParOf" srcId="{AF31FC6F-3161-493B-8B66-CEE44BBC7CE2}" destId="{F5059048-79BF-437C-8106-4EF27813ADE3}" srcOrd="0" destOrd="0" presId="urn:microsoft.com/office/officeart/2005/8/layout/hierarchy2"/>
    <dgm:cxn modelId="{B84324B7-2A9B-4862-A10B-346666B16BF3}" type="presParOf" srcId="{40E2D96C-0D19-4F26-B0E3-92744E87269F}" destId="{BBB9DB87-8685-4027-8288-734941F80E9A}" srcOrd="1" destOrd="0" presId="urn:microsoft.com/office/officeart/2005/8/layout/hierarchy2"/>
    <dgm:cxn modelId="{7D1E7CD2-6D46-46F0-9245-91E0263879C8}" type="presParOf" srcId="{BBB9DB87-8685-4027-8288-734941F80E9A}" destId="{FD77D728-8549-4A95-8E5A-70C5C8C8476C}" srcOrd="0" destOrd="0" presId="urn:microsoft.com/office/officeart/2005/8/layout/hierarchy2"/>
    <dgm:cxn modelId="{702596F5-52CC-4AB2-AEC4-83D13A936B1A}" type="presParOf" srcId="{BBB9DB87-8685-4027-8288-734941F80E9A}" destId="{43341662-FB97-4372-8482-E23C84902CA4}" srcOrd="1" destOrd="0" presId="urn:microsoft.com/office/officeart/2005/8/layout/hierarchy2"/>
    <dgm:cxn modelId="{1858864E-D587-4FBF-8163-8538743F24E8}" type="presParOf" srcId="{F2EDA1C5-83FD-4A0E-868F-1E85C2E9F47F}" destId="{0D0E9424-93A9-45D2-915F-1BF861E5F56F}" srcOrd="2" destOrd="0" presId="urn:microsoft.com/office/officeart/2005/8/layout/hierarchy2"/>
    <dgm:cxn modelId="{2C8F2904-24DB-4B9D-A795-678CF957A1D8}" type="presParOf" srcId="{0D0E9424-93A9-45D2-915F-1BF861E5F56F}" destId="{AE09517D-E5A7-4045-B11A-57B1F838F247}" srcOrd="0" destOrd="0" presId="urn:microsoft.com/office/officeart/2005/8/layout/hierarchy2"/>
    <dgm:cxn modelId="{A7761D01-213C-43E5-A5AA-C3D41EDE5939}" type="presParOf" srcId="{F2EDA1C5-83FD-4A0E-868F-1E85C2E9F47F}" destId="{984A48E7-0E7B-4978-A066-C4DC9497CCDB}" srcOrd="3" destOrd="0" presId="urn:microsoft.com/office/officeart/2005/8/layout/hierarchy2"/>
    <dgm:cxn modelId="{791F2A0F-75BB-4181-9891-D0F27FCDD2FA}" type="presParOf" srcId="{984A48E7-0E7B-4978-A066-C4DC9497CCDB}" destId="{2D32BD8F-97B3-4389-9528-2FF8994A5F71}" srcOrd="0" destOrd="0" presId="urn:microsoft.com/office/officeart/2005/8/layout/hierarchy2"/>
    <dgm:cxn modelId="{69EB7DA8-C610-4DF8-9A8C-F8B1D4E0CF78}" type="presParOf" srcId="{984A48E7-0E7B-4978-A066-C4DC9497CCDB}" destId="{985DFB67-15DD-4E42-B4D5-57CD13F61180}" srcOrd="1" destOrd="0" presId="urn:microsoft.com/office/officeart/2005/8/layout/hierarchy2"/>
    <dgm:cxn modelId="{E954A09B-322A-436D-B19E-4C769E1DF67E}" type="presParOf" srcId="{985DFB67-15DD-4E42-B4D5-57CD13F61180}" destId="{143A81D2-55D5-47A3-9D9D-27C8C5950BDD}" srcOrd="0" destOrd="0" presId="urn:microsoft.com/office/officeart/2005/8/layout/hierarchy2"/>
    <dgm:cxn modelId="{3B6B0383-8B6B-484A-BD1C-ED3C70832893}" type="presParOf" srcId="{143A81D2-55D5-47A3-9D9D-27C8C5950BDD}" destId="{24CAEFF5-E9BD-4576-82A2-76A79FBF7BCA}" srcOrd="0" destOrd="0" presId="urn:microsoft.com/office/officeart/2005/8/layout/hierarchy2"/>
    <dgm:cxn modelId="{53E55E71-E84F-40A5-822A-BEED2F366CD2}" type="presParOf" srcId="{985DFB67-15DD-4E42-B4D5-57CD13F61180}" destId="{AF951481-C228-4ED4-9167-AED5658C6AB5}" srcOrd="1" destOrd="0" presId="urn:microsoft.com/office/officeart/2005/8/layout/hierarchy2"/>
    <dgm:cxn modelId="{146A3C2D-E72A-4132-AF71-EFC068BB57A7}" type="presParOf" srcId="{AF951481-C228-4ED4-9167-AED5658C6AB5}" destId="{BE728E85-92A0-4E89-9DBE-7566407D5E63}" srcOrd="0" destOrd="0" presId="urn:microsoft.com/office/officeart/2005/8/layout/hierarchy2"/>
    <dgm:cxn modelId="{1ABDC7D3-D863-4E30-ADAE-99CCE3485B86}" type="presParOf" srcId="{AF951481-C228-4ED4-9167-AED5658C6AB5}" destId="{1A872B25-4570-4313-AFAE-03CBAFAF85B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7BD5-B48F-48DB-AD3D-E4030E2B0724}">
      <dsp:nvSpPr>
        <dsp:cNvPr id="0" name=""/>
        <dsp:cNvSpPr/>
      </dsp:nvSpPr>
      <dsp:spPr>
        <a:xfrm>
          <a:off x="8448" y="1260579"/>
          <a:ext cx="1914308" cy="1834283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Total BC Patients 3188</a:t>
          </a:r>
          <a:endParaRPr lang="en-KE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172" y="1314303"/>
        <a:ext cx="1806860" cy="1726835"/>
      </dsp:txXfrm>
    </dsp:sp>
    <dsp:sp modelId="{7321024A-7469-448C-A680-CCF8F477609A}">
      <dsp:nvSpPr>
        <dsp:cNvPr id="0" name=""/>
        <dsp:cNvSpPr/>
      </dsp:nvSpPr>
      <dsp:spPr>
        <a:xfrm>
          <a:off x="1922756" y="2167020"/>
          <a:ext cx="44818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48189" y="107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2135647" y="2166516"/>
        <a:ext cx="22409" cy="22409"/>
      </dsp:txXfrm>
    </dsp:sp>
    <dsp:sp modelId="{D8553B67-9B1C-4D76-9368-4C647229CFE6}">
      <dsp:nvSpPr>
        <dsp:cNvPr id="0" name=""/>
        <dsp:cNvSpPr/>
      </dsp:nvSpPr>
      <dsp:spPr>
        <a:xfrm>
          <a:off x="2370946" y="1051941"/>
          <a:ext cx="2031072" cy="2251559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Proportion with line listed contacts 4297 (1:1.3)</a:t>
          </a:r>
          <a:endParaRPr lang="en-KE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30434" y="1111429"/>
        <a:ext cx="1912096" cy="2132583"/>
      </dsp:txXfrm>
    </dsp:sp>
    <dsp:sp modelId="{CD0DAC8E-3242-41B9-94FE-2992582C834A}">
      <dsp:nvSpPr>
        <dsp:cNvPr id="0" name=""/>
        <dsp:cNvSpPr/>
      </dsp:nvSpPr>
      <dsp:spPr>
        <a:xfrm>
          <a:off x="4402019" y="2167020"/>
          <a:ext cx="44818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48189" y="1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4614909" y="2166516"/>
        <a:ext cx="22409" cy="22409"/>
      </dsp:txXfrm>
    </dsp:sp>
    <dsp:sp modelId="{0C3ACDE4-A91A-4D26-ADFB-0CCA2491935D}">
      <dsp:nvSpPr>
        <dsp:cNvPr id="0" name=""/>
        <dsp:cNvSpPr/>
      </dsp:nvSpPr>
      <dsp:spPr>
        <a:xfrm>
          <a:off x="4850209" y="1067006"/>
          <a:ext cx="1550512" cy="222143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Total screened contacts 3684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(86%)</a:t>
          </a:r>
          <a:endParaRPr lang="en-KE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95622" y="1112419"/>
        <a:ext cx="1459686" cy="2130604"/>
      </dsp:txXfrm>
    </dsp:sp>
    <dsp:sp modelId="{1FFDD5B0-647E-4858-9438-29339A36A7B6}">
      <dsp:nvSpPr>
        <dsp:cNvPr id="0" name=""/>
        <dsp:cNvSpPr/>
      </dsp:nvSpPr>
      <dsp:spPr>
        <a:xfrm rot="17716011">
          <a:off x="6099801" y="1692233"/>
          <a:ext cx="105003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1050030" y="1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6598565" y="1676683"/>
        <a:ext cx="52501" cy="52501"/>
      </dsp:txXfrm>
    </dsp:sp>
    <dsp:sp modelId="{1B2F7C7E-93E4-4E1E-AB6F-F934C0488A4E}">
      <dsp:nvSpPr>
        <dsp:cNvPr id="0" name=""/>
        <dsp:cNvSpPr/>
      </dsp:nvSpPr>
      <dsp:spPr>
        <a:xfrm>
          <a:off x="6848911" y="422616"/>
          <a:ext cx="2051633" cy="161106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Asymptomatic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3540 (82%)</a:t>
          </a:r>
          <a:endParaRPr lang="en-KE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96097" y="469802"/>
        <a:ext cx="1957261" cy="1516690"/>
      </dsp:txXfrm>
    </dsp:sp>
    <dsp:sp modelId="{AF31FC6F-3161-493B-8B66-CEE44BBC7CE2}">
      <dsp:nvSpPr>
        <dsp:cNvPr id="0" name=""/>
        <dsp:cNvSpPr/>
      </dsp:nvSpPr>
      <dsp:spPr>
        <a:xfrm>
          <a:off x="8900544" y="1217446"/>
          <a:ext cx="44818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48189" y="1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9113434" y="1216942"/>
        <a:ext cx="22409" cy="22409"/>
      </dsp:txXfrm>
    </dsp:sp>
    <dsp:sp modelId="{FD77D728-8549-4A95-8E5A-70C5C8C8476C}">
      <dsp:nvSpPr>
        <dsp:cNvPr id="0" name=""/>
        <dsp:cNvSpPr/>
      </dsp:nvSpPr>
      <dsp:spPr>
        <a:xfrm>
          <a:off x="9348734" y="549974"/>
          <a:ext cx="1845017" cy="1356345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Put on TPT 3006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85%</a:t>
          </a:r>
          <a:endParaRPr lang="en-KE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388460" y="589700"/>
        <a:ext cx="1765565" cy="1276893"/>
      </dsp:txXfrm>
    </dsp:sp>
    <dsp:sp modelId="{0D0E9424-93A9-45D2-915F-1BF861E5F56F}">
      <dsp:nvSpPr>
        <dsp:cNvPr id="0" name=""/>
        <dsp:cNvSpPr/>
      </dsp:nvSpPr>
      <dsp:spPr>
        <a:xfrm rot="3901196">
          <a:off x="6094166" y="2648030"/>
          <a:ext cx="106129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1061299" y="1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6598284" y="2632199"/>
        <a:ext cx="53064" cy="53064"/>
      </dsp:txXfrm>
    </dsp:sp>
    <dsp:sp modelId="{2D32BD8F-97B3-4389-9528-2FF8994A5F71}">
      <dsp:nvSpPr>
        <dsp:cNvPr id="0" name=""/>
        <dsp:cNvSpPr/>
      </dsp:nvSpPr>
      <dsp:spPr>
        <a:xfrm>
          <a:off x="6848911" y="2346655"/>
          <a:ext cx="2218102" cy="158617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Symptomatic contacts 757 (18%</a:t>
          </a:r>
          <a:r>
            <a:rPr lang="en-US" sz="2400" kern="1200" dirty="0"/>
            <a:t>)</a:t>
          </a:r>
          <a:endParaRPr lang="en-KE" sz="2400" kern="1200" dirty="0"/>
        </a:p>
      </dsp:txBody>
      <dsp:txXfrm>
        <a:off x="6895368" y="2393112"/>
        <a:ext cx="2125188" cy="1493257"/>
      </dsp:txXfrm>
    </dsp:sp>
    <dsp:sp modelId="{143A81D2-55D5-47A3-9D9D-27C8C5950BDD}">
      <dsp:nvSpPr>
        <dsp:cNvPr id="0" name=""/>
        <dsp:cNvSpPr/>
      </dsp:nvSpPr>
      <dsp:spPr>
        <a:xfrm>
          <a:off x="9067013" y="3129040"/>
          <a:ext cx="44818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48189" y="1070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KE" sz="2400" kern="1200"/>
        </a:p>
      </dsp:txBody>
      <dsp:txXfrm>
        <a:off x="9279903" y="3128536"/>
        <a:ext cx="22409" cy="22409"/>
      </dsp:txXfrm>
    </dsp:sp>
    <dsp:sp modelId="{BE728E85-92A0-4E89-9DBE-7566407D5E63}">
      <dsp:nvSpPr>
        <dsp:cNvPr id="0" name=""/>
        <dsp:cNvSpPr/>
      </dsp:nvSpPr>
      <dsp:spPr>
        <a:xfrm>
          <a:off x="9515203" y="1990355"/>
          <a:ext cx="1818574" cy="229877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Investigation outcome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No TB 665 (88%)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DSTB 92 (12%)</a:t>
          </a:r>
          <a:endParaRPr lang="en-KE" sz="24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568467" y="2043619"/>
        <a:ext cx="1712046" cy="2192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ohannes.ndambuki@gmail.co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32639" y="2903220"/>
            <a:ext cx="42803064" cy="30275784"/>
          </a:xfrm>
          <a:prstGeom prst="rect">
            <a:avLst/>
          </a:prstGeom>
          <a:solidFill>
            <a:srgbClr val="F8F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2803064" cy="5925312"/>
          </a:xfrm>
          <a:prstGeom prst="rect">
            <a:avLst/>
          </a:prstGeom>
          <a:solidFill>
            <a:srgbClr val="045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5806440"/>
            <a:ext cx="42803064" cy="12801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5934456"/>
            <a:ext cx="42803064" cy="73152"/>
          </a:xfrm>
          <a:prstGeom prst="rect">
            <a:avLst/>
          </a:prstGeom>
          <a:solidFill>
            <a:srgbClr val="9DC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256032" cy="5806440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0495240" y="658368"/>
            <a:ext cx="11155680" cy="4251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9209">
            <a:solidFill>
              <a:srgbClr val="CA97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kcoa_logo_fu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0" y="1024128"/>
            <a:ext cx="9921240" cy="2959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5840" y="629706"/>
            <a:ext cx="28712160" cy="5693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00" b="1" i="0" dirty="0">
                <a:solidFill>
                  <a:srgbClr val="F3DE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CLINICAL OFFICERS’ ASSOCIATION  |  28TH ANNUAL SCIENTIFIC CONFERENCE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2218" y="1608892"/>
            <a:ext cx="28943254" cy="1354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KE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Assessment of </a:t>
            </a:r>
            <a:r>
              <a:rPr lang="en-US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</a:t>
            </a:r>
            <a:r>
              <a:rPr lang="en-KE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Management</a:t>
            </a:r>
            <a:r>
              <a:rPr lang="en-US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uptake,</a:t>
            </a:r>
            <a:r>
              <a:rPr lang="en-KE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its contribution to active TB case finding</a:t>
            </a:r>
            <a:r>
              <a:rPr lang="en-US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outcomes </a:t>
            </a:r>
            <a:r>
              <a:rPr lang="en-KE" sz="4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Machakos County</a:t>
            </a:r>
            <a:endParaRPr lang="en-US" sz="4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" y="4192541"/>
            <a:ext cx="28529280" cy="5693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Johannes </a:t>
            </a:r>
            <a:r>
              <a:rPr lang="en-US" sz="37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Ndambuki</a:t>
            </a:r>
            <a:r>
              <a:rPr sz="37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sz="37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7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Dept. of Medical Services, Ministry of Health, Machakos County</a:t>
            </a:r>
            <a:r>
              <a:rPr sz="37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Kenya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5" y="4775731"/>
            <a:ext cx="28072080" cy="415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0" i="0" dirty="0">
                <a:solidFill>
                  <a:srgbClr val="F3DEA0"/>
                </a:solidFill>
                <a:latin typeface="Inter"/>
              </a:rPr>
              <a:t>Building Resilient Health Systems for </a:t>
            </a:r>
            <a:r>
              <a:rPr sz="2700" b="0" i="0" dirty="0">
                <a:solidFill>
                  <a:srgbClr val="F3DE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</a:t>
            </a:r>
            <a:r>
              <a:rPr sz="2700" b="0" i="0" dirty="0">
                <a:solidFill>
                  <a:srgbClr val="F3DEA0"/>
                </a:solidFill>
                <a:latin typeface="Inter"/>
              </a:rPr>
              <a:t> Health Coverage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8840176"/>
            <a:ext cx="42803064" cy="1435608"/>
          </a:xfrm>
          <a:prstGeom prst="rect">
            <a:avLst/>
          </a:prstGeom>
          <a:solidFill>
            <a:srgbClr val="045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28767024"/>
            <a:ext cx="42803064" cy="100584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29105352"/>
            <a:ext cx="1673352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Inter"/>
              </a:rPr>
              <a:t>28–30 OCTOBER 2026   •   PRIDEINN PARADISE, SHANZU, MOMBASA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2480" y="29105352"/>
            <a:ext cx="104698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3DEA0"/>
                </a:solidFill>
                <a:latin typeface="Inter"/>
              </a:rPr>
              <a:t>www.kecoa.org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484096" y="6547104"/>
            <a:ext cx="41148" cy="21534120"/>
          </a:xfrm>
          <a:prstGeom prst="rect">
            <a:avLst/>
          </a:prstGeom>
          <a:solidFill>
            <a:srgbClr val="E2ED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8318968" y="6547104"/>
            <a:ext cx="41148" cy="21534120"/>
          </a:xfrm>
          <a:prstGeom prst="rect">
            <a:avLst/>
          </a:prstGeom>
          <a:solidFill>
            <a:srgbClr val="E2ED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24128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44168" y="664935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44168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024128" y="11951207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344168" y="1199859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344168" y="1270101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024128" y="1634032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344168" y="1638771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344168" y="1709013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4859000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5179040" y="664935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179040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5261336" y="7827264"/>
            <a:ext cx="12289536" cy="128930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8693872" y="660196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9013912" y="664935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9013912" y="735177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28693872" y="13551407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9013912" y="1359879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013912" y="14301215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28693872" y="1926640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29013912" y="19313798"/>
            <a:ext cx="12719304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 dirty="0">
                <a:solidFill>
                  <a:srgbClr val="003D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9013912" y="2001621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28693872" y="23929848"/>
            <a:ext cx="128016" cy="676656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29013912" y="23820120"/>
            <a:ext cx="12719304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003D33"/>
                </a:solidFill>
                <a:latin typeface="Inter"/>
              </a:rPr>
              <a:t>REFERENCES &amp; CONTACT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013912" y="24679656"/>
            <a:ext cx="12627864" cy="41148"/>
          </a:xfrm>
          <a:prstGeom prst="rect">
            <a:avLst/>
          </a:prstGeom>
          <a:solidFill>
            <a:srgbClr val="D0D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2D7AE418-0F4E-4EA0-97A1-B9DF04E99BBE}"/>
              </a:ext>
            </a:extLst>
          </p:cNvPr>
          <p:cNvSpPr/>
          <p:nvPr/>
        </p:nvSpPr>
        <p:spPr>
          <a:xfrm>
            <a:off x="1344168" y="7591527"/>
            <a:ext cx="12371832" cy="4396256"/>
          </a:xfrm>
          <a:prstGeom prst="roundRect">
            <a:avLst/>
          </a:prstGeom>
          <a:solidFill>
            <a:schemeClr val="accent1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US" sz="2400" b="1" kern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r>
              <a:rPr lang="en-KE" sz="3600" kern="0" dirty="0">
                <a:solidFill>
                  <a:schemeClr val="bg1"/>
                </a:solidFill>
                <a:ea typeface="Calibri" panose="020F0502020204030204" pitchFamily="34" charset="0"/>
              </a:rPr>
              <a:t>Contact management plays a key role in detection and preventing progression of latent TB to active TB disease. </a:t>
            </a:r>
            <a:r>
              <a:rPr lang="en-KE" sz="3600" kern="0" dirty="0">
                <a:solidFill>
                  <a:schemeClr val="bg1"/>
                </a:solidFill>
                <a:ea typeface="Times New Roman" panose="02020603050405020304" pitchFamily="18" charset="0"/>
              </a:rPr>
              <a:t>It is estimated that a quarter of the world is latently infected and about 10 per cent of them are likely to progress to TB disease</a:t>
            </a:r>
            <a:r>
              <a:rPr lang="en-US" sz="3600" kern="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82790A-AAA6-40AD-8FDD-1D0EAC8FB394}"/>
              </a:ext>
            </a:extLst>
          </p:cNvPr>
          <p:cNvSpPr txBox="1"/>
          <p:nvPr/>
        </p:nvSpPr>
        <p:spPr>
          <a:xfrm>
            <a:off x="1522204" y="12598014"/>
            <a:ext cx="12648502" cy="383181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US" sz="3600" b="1" dirty="0"/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3600" dirty="0">
                <a:latin typeface="Arial" panose="020B0604020202020204" pitchFamily="34" charset="0"/>
                <a:cs typeface="Arial" panose="020B0604020202020204" pitchFamily="34" charset="0"/>
              </a:rPr>
              <a:t>o assess the uptake of contact management amongst bacteriologically confirmed index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TB </a:t>
            </a:r>
            <a:r>
              <a:rPr lang="en-KE" sz="3600" dirty="0">
                <a:latin typeface="Arial" panose="020B0604020202020204" pitchFamily="34" charset="0"/>
                <a:cs typeface="Arial" panose="020B0604020202020204" pitchFamily="34" charset="0"/>
              </a:rPr>
              <a:t>cases, its yield on active case finding and TPT outcomes in Machakos County.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US" dirty="0"/>
          </a:p>
          <a:p>
            <a:pPr>
              <a:spcBef>
                <a:spcPts val="600"/>
              </a:spcBef>
              <a:buClr>
                <a:srgbClr val="48A9C5"/>
              </a:buClr>
              <a:buSzPct val="100000"/>
              <a:defRPr/>
            </a:pPr>
            <a:endParaRPr lang="en-KE" dirty="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587E056D-04AC-4A4E-99D0-E82941AEA790}"/>
              </a:ext>
            </a:extLst>
          </p:cNvPr>
          <p:cNvSpPr/>
          <p:nvPr/>
        </p:nvSpPr>
        <p:spPr>
          <a:xfrm>
            <a:off x="1561719" y="17341594"/>
            <a:ext cx="12030837" cy="94334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386B78-B2B0-42C5-B094-940A202775C6}"/>
              </a:ext>
            </a:extLst>
          </p:cNvPr>
          <p:cNvSpPr txBox="1"/>
          <p:nvPr/>
        </p:nvSpPr>
        <p:spPr>
          <a:xfrm>
            <a:off x="2102835" y="17284130"/>
            <a:ext cx="10832115" cy="778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n-GB" sz="3200" u="sng" dirty="0"/>
          </a:p>
          <a:p>
            <a:pPr marL="0" indent="0" algn="just">
              <a:buNone/>
            </a:pP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Study design: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Descriptive retrospective study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Bivariate and multivariable analysis 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was done to identify 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factors associated with TPT uptake and outcomes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q"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Setting: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Machakos county: 178 TB treatment sites</a:t>
            </a:r>
          </a:p>
          <a:p>
            <a:pPr marL="0" indent="0" algn="just">
              <a:buNone/>
            </a:pPr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Study population and period:</a:t>
            </a:r>
          </a:p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All contacts of bacteriologically confirmed index TB cases (1</a:t>
            </a:r>
            <a:r>
              <a:rPr lang="en-GB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Jan 2024- 31</a:t>
            </a:r>
            <a:r>
              <a:rPr lang="en-GB" sz="36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Dec 2025)</a:t>
            </a:r>
          </a:p>
          <a:p>
            <a:pPr algn="just"/>
            <a:r>
              <a:rPr lang="en-GB" sz="3600" u="sng" dirty="0">
                <a:latin typeface="Arial" panose="020B0604020202020204" pitchFamily="34" charset="0"/>
                <a:cs typeface="Arial" panose="020B0604020202020204" pitchFamily="34" charset="0"/>
              </a:rPr>
              <a:t> Data sources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Patients log books, registers and TIBU </a:t>
            </a:r>
          </a:p>
        </p:txBody>
      </p:sp>
      <p:graphicFrame>
        <p:nvGraphicFramePr>
          <p:cNvPr id="58" name="Content Placeholder 9">
            <a:extLst>
              <a:ext uri="{FF2B5EF4-FFF2-40B4-BE49-F238E27FC236}">
                <a16:creationId xmlns:a16="http://schemas.microsoft.com/office/drawing/2014/main" id="{A505F7AF-4DFB-448F-8B88-6ACBEE7F40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081561"/>
              </p:ext>
            </p:extLst>
          </p:nvPr>
        </p:nvGraphicFramePr>
        <p:xfrm>
          <a:off x="15920915" y="7989271"/>
          <a:ext cx="11342227" cy="4711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31D7E774-FABA-41D4-BA61-837E0EF1BBF3}"/>
              </a:ext>
            </a:extLst>
          </p:cNvPr>
          <p:cNvSpPr/>
          <p:nvPr/>
        </p:nvSpPr>
        <p:spPr>
          <a:xfrm>
            <a:off x="28675580" y="14664170"/>
            <a:ext cx="12966196" cy="4154182"/>
          </a:xfrm>
          <a:prstGeom prst="roundRect">
            <a:avLst/>
          </a:prstGeom>
          <a:solidFill>
            <a:schemeClr val="accent1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kern="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KE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caling up contacts management will be key in identifying new </a:t>
            </a:r>
            <a:r>
              <a:rPr lang="en-US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TB</a:t>
            </a:r>
            <a:r>
              <a:rPr lang="en-KE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cases early and prevent disease transmission. </a:t>
            </a:r>
            <a:r>
              <a:rPr lang="en-US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KE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 contacts index case ratio was below the set national target of &gt; 3:1 and hence the county should aim at over 90 percent </a:t>
            </a:r>
            <a:r>
              <a:rPr lang="en-US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TPT</a:t>
            </a:r>
            <a:r>
              <a:rPr lang="en-KE" sz="36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initiation among contacts</a:t>
            </a:r>
            <a:r>
              <a:rPr lang="en-US" sz="20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K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EA87B79-5BB7-4FC9-AF63-89EEDAF372C9}"/>
              </a:ext>
            </a:extLst>
          </p:cNvPr>
          <p:cNvSpPr/>
          <p:nvPr/>
        </p:nvSpPr>
        <p:spPr>
          <a:xfrm>
            <a:off x="17952720" y="11951207"/>
            <a:ext cx="4236720" cy="1958433"/>
          </a:xfrm>
          <a:prstGeom prst="ellipse">
            <a:avLst/>
          </a:prstGeom>
          <a:solidFill>
            <a:srgbClr val="FFAB40"/>
          </a:solidFill>
          <a:ln w="25400" cap="flat" cmpd="sng" algn="ctr">
            <a:solidFill>
              <a:srgbClr val="FFAB4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en-US" sz="2800" kern="0" dirty="0">
                <a:solidFill>
                  <a:srgbClr val="FFFFFF"/>
                </a:solidFill>
                <a:latin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All DST put on Treatment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TPT completion-98% </a:t>
            </a:r>
            <a:endParaRPr kumimoji="0" lang="en-KE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EBBD6922-43DF-46F2-A87C-E8F5DC2348C7}"/>
              </a:ext>
            </a:extLst>
          </p:cNvPr>
          <p:cNvSpPr/>
          <p:nvPr/>
        </p:nvSpPr>
        <p:spPr>
          <a:xfrm>
            <a:off x="15608187" y="14661122"/>
            <a:ext cx="11342227" cy="59403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 3188 bacteriologically confirmed TB cases, 4297 contacts were documented. 56% were aged 30 years and below. 590 (14%) had a documented HIV status with 11 (0.3%) confirmed HIV Positive</a:t>
            </a:r>
            <a:endParaRPr lang="en-KE" sz="3600" cap="non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D2397C4-8098-4B5A-B0B0-A88D1D3FF949}"/>
              </a:ext>
            </a:extLst>
          </p:cNvPr>
          <p:cNvSpPr/>
          <p:nvPr/>
        </p:nvSpPr>
        <p:spPr>
          <a:xfrm>
            <a:off x="28780740" y="7575804"/>
            <a:ext cx="12861036" cy="560703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KE" sz="3600" cap="non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ale</a:t>
            </a:r>
            <a:r>
              <a:rPr lang="en-US" sz="3600" cap="non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contacts and those living with HIV were more likely to experience </a:t>
            </a:r>
            <a:r>
              <a:rPr lang="en-KE" sz="3600" cap="non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unfavourable outcomes (p &lt; 0.05)</a:t>
            </a:r>
            <a:r>
              <a:rPr lang="en-US" sz="3600" cap="non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HIV-positive contacts were significantly more likely to have </a:t>
            </a:r>
            <a:r>
              <a:rPr lang="en-US" sz="3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unfavourable</a:t>
            </a: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outcomes (AOR 1.80; 95% CI 1.20–2.70).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Male contacts had higher odds of </a:t>
            </a:r>
            <a:r>
              <a:rPr lang="en-US" sz="3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unfavourable</a:t>
            </a: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outcomes (AOR 1.45; 95% CI 1.05–2.01) 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KE" sz="3600" cap="none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CCA4B7F0-6854-4600-B1BB-BF4F507B208C}"/>
              </a:ext>
            </a:extLst>
          </p:cNvPr>
          <p:cNvSpPr/>
          <p:nvPr/>
        </p:nvSpPr>
        <p:spPr>
          <a:xfrm>
            <a:off x="15261336" y="21793200"/>
            <a:ext cx="12403836" cy="4696968"/>
          </a:xfrm>
          <a:prstGeom prst="roundRect">
            <a:avLst/>
          </a:prstGeom>
          <a:solidFill>
            <a:schemeClr val="accent1"/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3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Among 4297 contacts, 3684 (90%) were screened for tuberculosis. 757 (18%) contacts were symptomatic with 92 (2%) diagnosed with TB started on treatment. 3006 (73%) of the contacts were initiated on TPT with majority 48% started on 3HP regimen</a:t>
            </a:r>
            <a:endParaRPr lang="en-US" sz="3600" kern="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D1AEBEB-53DE-4576-9A41-87870EEA79B5}"/>
              </a:ext>
            </a:extLst>
          </p:cNvPr>
          <p:cNvSpPr/>
          <p:nvPr/>
        </p:nvSpPr>
        <p:spPr>
          <a:xfrm>
            <a:off x="29013912" y="20299680"/>
            <a:ext cx="12627864" cy="32826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q"/>
              <a:defRPr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Reduction in community TB spread due to early identification of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presumptives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strengthen health systems to ensure availability and accessibility of diagnostic services for LTBI treatment and care</a:t>
            </a:r>
          </a:p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q"/>
              <a:defRPr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EB14844-02E6-438A-81FC-8893DD25311D}"/>
              </a:ext>
            </a:extLst>
          </p:cNvPr>
          <p:cNvSpPr txBox="1"/>
          <p:nvPr/>
        </p:nvSpPr>
        <p:spPr>
          <a:xfrm>
            <a:off x="28932600" y="24848497"/>
            <a:ext cx="12627864" cy="140038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4000" dirty="0">
                <a:hlinkClick r:id="rId8"/>
              </a:rPr>
              <a:t>Email: johannes.ndambuki@gmail.com</a:t>
            </a:r>
            <a:endParaRPr lang="en-US" sz="4000" dirty="0"/>
          </a:p>
          <a:p>
            <a:pPr marL="571500" indent="-571500">
              <a:spcBef>
                <a:spcPts val="600"/>
              </a:spcBef>
              <a:buClr>
                <a:srgbClr val="48A9C5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4000" dirty="0"/>
              <a:t>Tel: +254720787345</a:t>
            </a:r>
            <a:endParaRPr lang="en-KE" sz="4000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DB32693F-7915-453F-A209-C57422BD1C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5993" y="23605574"/>
            <a:ext cx="2354889" cy="2448142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4B27FB05-033E-472F-9A38-A53DECD0AA40}"/>
              </a:ext>
            </a:extLst>
          </p:cNvPr>
          <p:cNvSpPr/>
          <p:nvPr/>
        </p:nvSpPr>
        <p:spPr>
          <a:xfrm>
            <a:off x="11525459" y="25144029"/>
            <a:ext cx="502418" cy="1645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512</Words>
  <Application>Microsoft Office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Inter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2026 Scientific Poster Template — A0 Landscape</dc:title>
  <dc:subject>Editable poster template for the 28th Annual KCOA Scientific Conference 2026</dc:subject>
  <dc:creator>Kenya Clinical Officers’ Association</dc:creator>
  <cp:keywords/>
  <dc:description>generated using python-pptx</dc:description>
  <cp:lastModifiedBy>JOHANNES</cp:lastModifiedBy>
  <cp:revision>5</cp:revision>
  <dcterms:created xsi:type="dcterms:W3CDTF">2013-01-27T09:14:16Z</dcterms:created>
  <dcterms:modified xsi:type="dcterms:W3CDTF">2026-10-19T07:34:17Z</dcterms:modified>
  <cp:category/>
</cp:coreProperties>
</file>