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9" r:id="rId3"/>
    <p:sldId id="258" r:id="rId4"/>
    <p:sldId id="264" r:id="rId5"/>
    <p:sldId id="265" r:id="rId6"/>
    <p:sldId id="259" r:id="rId7"/>
    <p:sldId id="260" r:id="rId8"/>
    <p:sldId id="266" r:id="rId9"/>
    <p:sldId id="267" r:id="rId10"/>
    <p:sldId id="268" r:id="rId11"/>
    <p:sldId id="269" r:id="rId12"/>
    <p:sldId id="270" r:id="rId13"/>
    <p:sldId id="272" r:id="rId14"/>
    <p:sldId id="273" r:id="rId15"/>
    <p:sldId id="274" r:id="rId16"/>
    <p:sldId id="275" r:id="rId17"/>
    <p:sldId id="261" r:id="rId18"/>
    <p:sldId id="276" r:id="rId19"/>
    <p:sldId id="277" r:id="rId20"/>
    <p:sldId id="278" r:id="rId21"/>
    <p:sldId id="262" r:id="rId22"/>
    <p:sldId id="280" r:id="rId23"/>
    <p:sldId id="281" r:id="rId24"/>
    <p:sldId id="263"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94699"/>
  </p:normalViewPr>
  <p:slideViewPr>
    <p:cSldViewPr snapToGrid="0" snapToObjects="1">
      <p:cViewPr>
        <p:scale>
          <a:sx n="67" d="100"/>
          <a:sy n="67" d="100"/>
        </p:scale>
        <p:origin x="762"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vector_graphics_style_abstract_backgro_3_batch_3.png"/>
          <p:cNvPicPr>
            <a:picLocks noChangeAspect="1"/>
          </p:cNvPicPr>
          <p:nvPr/>
        </p:nvPicPr>
        <p:blipFill>
          <a:blip r:embed="rId2"/>
          <a:stretch>
            <a:fillRect/>
          </a:stretch>
        </p:blipFill>
        <p:spPr>
          <a:xfrm>
            <a:off x="0" y="28576"/>
            <a:ext cx="12191695" cy="6858000"/>
          </a:xfrm>
          <a:prstGeom prst="rect">
            <a:avLst/>
          </a:prstGeom>
        </p:spPr>
      </p:pic>
      <p:sp>
        <p:nvSpPr>
          <p:cNvPr id="9" name="TextBox 8"/>
          <p:cNvSpPr txBox="1"/>
          <p:nvPr/>
        </p:nvSpPr>
        <p:spPr>
          <a:xfrm>
            <a:off x="731520" y="6172200"/>
            <a:ext cx="5486400" cy="228600"/>
          </a:xfrm>
          <a:prstGeom prst="rect">
            <a:avLst/>
          </a:prstGeom>
          <a:noFill/>
        </p:spPr>
        <p:txBody>
          <a:bodyPr wrap="square" anchor="ctr">
            <a:spAutoFit/>
          </a:bodyPr>
          <a:lstStyle/>
          <a:p>
            <a:pPr algn="l"/>
            <a:r>
              <a:rPr sz="1000" b="0">
                <a:solidFill>
                  <a:srgbClr val="545F5A"/>
                </a:solidFill>
                <a:latin typeface="Aptos"/>
              </a:rPr>
              <a:t>www.kecoa.org</a:t>
            </a:r>
          </a:p>
        </p:txBody>
      </p:sp>
      <p:sp>
        <p:nvSpPr>
          <p:cNvPr id="10" name="Rounded Rectangle 9"/>
          <p:cNvSpPr/>
          <p:nvPr/>
        </p:nvSpPr>
        <p:spPr>
          <a:xfrm>
            <a:off x="612648" y="1097280"/>
            <a:ext cx="5989320" cy="4279392"/>
          </a:xfrm>
          <a:prstGeom prst="roundRect">
            <a:avLst/>
          </a:prstGeom>
          <a:solidFill>
            <a:srgbClr val="FFFFFF"/>
          </a:solidFill>
          <a:ln w="20320">
            <a:solidFill>
              <a:srgbClr val="C7953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68680" y="1371600"/>
            <a:ext cx="5486400" cy="384048"/>
          </a:xfrm>
          <a:prstGeom prst="rect">
            <a:avLst/>
          </a:prstGeom>
          <a:noFill/>
        </p:spPr>
        <p:txBody>
          <a:bodyPr wrap="square" lIns="18288" tIns="18288">
            <a:spAutoFit/>
          </a:bodyPr>
          <a:lstStyle/>
          <a:p>
            <a:r>
              <a:rPr sz="1800" b="1">
                <a:solidFill>
                  <a:srgbClr val="056050"/>
                </a:solidFill>
                <a:latin typeface="Aptos"/>
              </a:rPr>
              <a:t>KENYA CLINICAL OFFICERS’ ASSOCIATION</a:t>
            </a:r>
          </a:p>
        </p:txBody>
      </p:sp>
      <p:sp>
        <p:nvSpPr>
          <p:cNvPr id="12" name="TextBox 11"/>
          <p:cNvSpPr txBox="1"/>
          <p:nvPr/>
        </p:nvSpPr>
        <p:spPr>
          <a:xfrm>
            <a:off x="868680" y="1828800"/>
            <a:ext cx="5486400" cy="868680"/>
          </a:xfrm>
          <a:prstGeom prst="rect">
            <a:avLst/>
          </a:prstGeom>
          <a:noFill/>
        </p:spPr>
        <p:txBody>
          <a:bodyPr wrap="square" lIns="18288" tIns="18288">
            <a:spAutoFit/>
          </a:bodyPr>
          <a:lstStyle/>
          <a:p>
            <a:r>
              <a:rPr sz="2500" b="1">
                <a:solidFill>
                  <a:srgbClr val="035043"/>
                </a:solidFill>
                <a:latin typeface="Aptos"/>
              </a:rPr>
              <a:t>28th Annual Scientific
Conference 2026</a:t>
            </a:r>
          </a:p>
        </p:txBody>
      </p:sp>
      <p:sp>
        <p:nvSpPr>
          <p:cNvPr id="13" name="TextBox 12"/>
          <p:cNvSpPr txBox="1"/>
          <p:nvPr/>
        </p:nvSpPr>
        <p:spPr>
          <a:xfrm>
            <a:off x="868680" y="2889504"/>
            <a:ext cx="5074920" cy="228600"/>
          </a:xfrm>
          <a:prstGeom prst="rect">
            <a:avLst/>
          </a:prstGeom>
          <a:noFill/>
        </p:spPr>
        <p:txBody>
          <a:bodyPr wrap="square" lIns="18288" tIns="18288">
            <a:spAutoFit/>
          </a:bodyPr>
          <a:lstStyle/>
          <a:p>
            <a:r>
              <a:rPr sz="1100" b="1">
                <a:solidFill>
                  <a:srgbClr val="C79532"/>
                </a:solidFill>
                <a:latin typeface="Aptos"/>
              </a:rPr>
              <a:t>CONFERENCE THEME</a:t>
            </a:r>
          </a:p>
        </p:txBody>
      </p:sp>
      <p:sp>
        <p:nvSpPr>
          <p:cNvPr id="14" name="TextBox 13"/>
          <p:cNvSpPr txBox="1"/>
          <p:nvPr/>
        </p:nvSpPr>
        <p:spPr>
          <a:xfrm>
            <a:off x="868680" y="3200400"/>
            <a:ext cx="5376672" cy="850392"/>
          </a:xfrm>
          <a:prstGeom prst="rect">
            <a:avLst/>
          </a:prstGeom>
          <a:noFill/>
        </p:spPr>
        <p:txBody>
          <a:bodyPr wrap="square" lIns="18288" tIns="18288">
            <a:spAutoFit/>
          </a:bodyPr>
          <a:lstStyle/>
          <a:p>
            <a:r>
              <a:rPr sz="1800" b="1">
                <a:solidFill>
                  <a:srgbClr val="035043"/>
                </a:solidFill>
                <a:latin typeface="Aptos"/>
              </a:rPr>
              <a:t>Building Resilient Health Systems
for Universal Health Coverage</a:t>
            </a:r>
          </a:p>
        </p:txBody>
      </p:sp>
      <p:sp>
        <p:nvSpPr>
          <p:cNvPr id="15" name="TextBox 14"/>
          <p:cNvSpPr txBox="1"/>
          <p:nvPr/>
        </p:nvSpPr>
        <p:spPr>
          <a:xfrm>
            <a:off x="1124712" y="4031566"/>
            <a:ext cx="5303520" cy="987963"/>
          </a:xfrm>
          <a:prstGeom prst="rect">
            <a:avLst/>
          </a:prstGeom>
          <a:noFill/>
        </p:spPr>
        <p:txBody>
          <a:bodyPr wrap="square" lIns="18288" tIns="18288">
            <a:spAutoFit/>
          </a:bodyPr>
          <a:lstStyle/>
          <a:p>
            <a:r>
              <a:rPr lang="en-US" sz="2000" b="1" dirty="0">
                <a:solidFill>
                  <a:schemeClr val="accent3"/>
                </a:solidFill>
                <a:latin typeface="Times New Roman" panose="02020603050405020304" pitchFamily="18" charset="0"/>
                <a:cs typeface="Times New Roman" panose="02020603050405020304" pitchFamily="18" charset="0"/>
              </a:rPr>
              <a:t>Effectiveness of </a:t>
            </a:r>
            <a:r>
              <a:rPr lang="en-US" sz="2000" b="1" dirty="0" err="1">
                <a:solidFill>
                  <a:schemeClr val="accent3"/>
                </a:solidFill>
                <a:latin typeface="Times New Roman" panose="02020603050405020304" pitchFamily="18" charset="0"/>
                <a:cs typeface="Times New Roman" panose="02020603050405020304" pitchFamily="18" charset="0"/>
              </a:rPr>
              <a:t>dimeticone</a:t>
            </a:r>
            <a:r>
              <a:rPr lang="en-US" sz="2000" b="1" dirty="0">
                <a:solidFill>
                  <a:schemeClr val="accent3"/>
                </a:solidFill>
                <a:latin typeface="Times New Roman" panose="02020603050405020304" pitchFamily="18" charset="0"/>
                <a:cs typeface="Times New Roman" panose="02020603050405020304" pitchFamily="18" charset="0"/>
              </a:rPr>
              <a:t> oils versus sodium carbonate solution in the treatment of tungiasis in Kenya: a non-inferiority </a:t>
            </a:r>
            <a:r>
              <a:rPr lang="en-US" sz="2000" b="1" dirty="0" err="1">
                <a:solidFill>
                  <a:schemeClr val="accent3"/>
                </a:solidFill>
                <a:latin typeface="Times New Roman" panose="02020603050405020304" pitchFamily="18" charset="0"/>
                <a:cs typeface="Times New Roman" panose="02020603050405020304" pitchFamily="18" charset="0"/>
              </a:rPr>
              <a:t>randomised</a:t>
            </a:r>
            <a:r>
              <a:rPr lang="en-US" sz="2000" b="1" dirty="0">
                <a:solidFill>
                  <a:schemeClr val="accent3"/>
                </a:solidFill>
                <a:latin typeface="Times New Roman" panose="02020603050405020304" pitchFamily="18" charset="0"/>
                <a:cs typeface="Times New Roman" panose="02020603050405020304" pitchFamily="18" charset="0"/>
              </a:rPr>
              <a:t> trial</a:t>
            </a:r>
            <a:endParaRPr sz="2000" b="1" dirty="0">
              <a:solidFill>
                <a:schemeClr val="accent3"/>
              </a:solidFill>
              <a:latin typeface="Times New Roman" panose="02020603050405020304" pitchFamily="18" charset="0"/>
              <a:cs typeface="Times New Roman" panose="02020603050405020304" pitchFamily="18" charset="0"/>
            </a:endParaRPr>
          </a:p>
        </p:txBody>
      </p:sp>
      <p:pic>
        <p:nvPicPr>
          <p:cNvPr id="17" name="Picture 16" descr="kcoa_logo_full.png"/>
          <p:cNvPicPr>
            <a:picLocks noChangeAspect="1"/>
          </p:cNvPicPr>
          <p:nvPr/>
        </p:nvPicPr>
        <p:blipFill>
          <a:blip r:embed="rId3"/>
          <a:stretch>
            <a:fillRect/>
          </a:stretch>
        </p:blipFill>
        <p:spPr>
          <a:xfrm>
            <a:off x="6903720" y="347472"/>
            <a:ext cx="4663440" cy="135331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vector_graphics_style_abstract_backgro_3_batch_3.png"/>
          <p:cNvPicPr>
            <a:picLocks noChangeAspect="1"/>
          </p:cNvPicPr>
          <p:nvPr/>
        </p:nvPicPr>
        <p:blipFill>
          <a:blip r:embed="rId2"/>
          <a:stretch>
            <a:fillRect/>
          </a:stretch>
        </p:blipFill>
        <p:spPr>
          <a:xfrm>
            <a:off x="0" y="79106"/>
            <a:ext cx="12191695" cy="6858000"/>
          </a:xfrm>
          <a:prstGeom prst="rect">
            <a:avLst/>
          </a:prstGeom>
        </p:spPr>
      </p:pic>
      <p:sp>
        <p:nvSpPr>
          <p:cNvPr id="9" name="TextBox 8"/>
          <p:cNvSpPr txBox="1"/>
          <p:nvPr/>
        </p:nvSpPr>
        <p:spPr>
          <a:xfrm>
            <a:off x="731520" y="6172200"/>
            <a:ext cx="5486400" cy="228600"/>
          </a:xfrm>
          <a:prstGeom prst="rect">
            <a:avLst/>
          </a:prstGeom>
          <a:noFill/>
        </p:spPr>
        <p:txBody>
          <a:bodyPr wrap="square" anchor="ctr">
            <a:spAutoFit/>
          </a:bodyPr>
          <a:lstStyle/>
          <a:p>
            <a:pPr algn="l"/>
            <a:r>
              <a:rPr sz="1000" b="0">
                <a:solidFill>
                  <a:srgbClr val="545F5A"/>
                </a:solidFill>
                <a:latin typeface="Aptos"/>
              </a:rPr>
              <a:t>www.kecoa.org</a:t>
            </a:r>
          </a:p>
        </p:txBody>
      </p:sp>
      <p:sp>
        <p:nvSpPr>
          <p:cNvPr id="10" name="Rounded Rectangle 9"/>
          <p:cNvSpPr/>
          <p:nvPr/>
        </p:nvSpPr>
        <p:spPr>
          <a:xfrm>
            <a:off x="117566" y="1097280"/>
            <a:ext cx="7746274" cy="5681614"/>
          </a:xfrm>
          <a:prstGeom prst="roundRect">
            <a:avLst/>
          </a:prstGeom>
          <a:solidFill>
            <a:srgbClr val="FFFFFF"/>
          </a:solidFill>
          <a:ln w="20320">
            <a:solidFill>
              <a:srgbClr val="C7953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24840" y="1287781"/>
            <a:ext cx="6990806" cy="5280676"/>
          </a:xfrm>
          <a:prstGeom prst="rect">
            <a:avLst/>
          </a:prstGeom>
          <a:noFill/>
        </p:spPr>
        <p:txBody>
          <a:bodyPr wrap="square" lIns="18288" tIns="18288">
            <a:spAutoFit/>
          </a:bodyPr>
          <a:lstStyle/>
          <a:p>
            <a:pPr marL="0" marR="0">
              <a:lnSpc>
                <a:spcPct val="107000"/>
              </a:lnSpc>
              <a:spcBef>
                <a:spcPts val="0"/>
              </a:spcBef>
              <a:spcAft>
                <a:spcPts val="800"/>
              </a:spcAft>
            </a:pPr>
            <a:r>
              <a:rPr lang="en-US" b="1" i="1" dirty="0">
                <a:effectLst/>
                <a:latin typeface="Times New Roman" panose="02020603050405020304" pitchFamily="18" charset="0"/>
                <a:ea typeface="Calibri" panose="020F0502020204030204" pitchFamily="34" charset="0"/>
                <a:cs typeface="Times New Roman" panose="02020603050405020304" pitchFamily="18" charset="0"/>
              </a:rPr>
              <a:t>Presenting Author; </a:t>
            </a:r>
            <a:r>
              <a:rPr lang="en-US" sz="1800" b="1" i="1" dirty="0" err="1">
                <a:effectLst/>
                <a:latin typeface="Times New Roman" panose="02020603050405020304" pitchFamily="18" charset="0"/>
                <a:ea typeface="Calibri" panose="020F0502020204030204" pitchFamily="34" charset="0"/>
              </a:rPr>
              <a:t>Obino</a:t>
            </a:r>
            <a:r>
              <a:rPr lang="en-US" sz="1800" b="1" i="1" dirty="0">
                <a:effectLst/>
                <a:latin typeface="Times New Roman" panose="02020603050405020304" pitchFamily="18" charset="0"/>
                <a:ea typeface="Calibri" panose="020F0502020204030204" pitchFamily="34" charset="0"/>
              </a:rPr>
              <a:t> Tai</a:t>
            </a:r>
            <a:r>
              <a:rPr lang="en-US" sz="1800" b="1" i="1" baseline="30000" dirty="0">
                <a:effectLst/>
                <a:latin typeface="Times New Roman" panose="02020603050405020304" pitchFamily="18" charset="0"/>
                <a:ea typeface="Calibri" panose="020F0502020204030204" pitchFamily="34" charset="0"/>
              </a:rPr>
              <a:t>5</a:t>
            </a:r>
            <a:endParaRPr lang="en-US" b="1" i="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b="1" dirty="0">
                <a:effectLst/>
                <a:latin typeface="Times New Roman" panose="02020603050405020304" pitchFamily="18" charset="0"/>
                <a:ea typeface="Calibri" panose="020F0502020204030204" pitchFamily="34" charset="0"/>
                <a:cs typeface="Times New Roman" panose="02020603050405020304" pitchFamily="18" charset="0"/>
              </a:rPr>
              <a:t>Other Authors</a:t>
            </a:r>
            <a:endParaRPr lang="en-US"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Kana Suzuki</a:t>
            </a:r>
            <a:r>
              <a:rPr lang="en-US" baseline="30000" dirty="0">
                <a:effectLst/>
                <a:latin typeface="Times New Roman" panose="02020603050405020304" pitchFamily="18" charset="0"/>
                <a:ea typeface="Calibri" panose="020F0502020204030204" pitchFamily="34" charset="0"/>
                <a:cs typeface="Times New Roman" panose="02020603050405020304" pitchFamily="18" charset="0"/>
              </a:rPr>
              <a:t>1,2</a:t>
            </a:r>
            <a:r>
              <a:rPr lang="en-US" dirty="0">
                <a:effectLst/>
                <a:latin typeface="Times New Roman" panose="02020603050405020304" pitchFamily="18" charset="0"/>
                <a:ea typeface="Calibri" panose="020F0502020204030204" pitchFamily="34" charset="0"/>
                <a:cs typeface="Times New Roman" panose="02020603050405020304" pitchFamily="18" charset="0"/>
              </a:rPr>
              <a:t>,Yasuhiko Kamiya</a:t>
            </a:r>
            <a:r>
              <a:rPr lang="en-US" baseline="30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dirty="0">
                <a:effectLst/>
                <a:latin typeface="Times New Roman" panose="02020603050405020304" pitchFamily="18" charset="0"/>
                <a:ea typeface="Calibri" panose="020F0502020204030204" pitchFamily="34" charset="0"/>
                <a:cs typeface="Times New Roman" panose="02020603050405020304" pitchFamily="18" charset="0"/>
              </a:rPr>
              <a:t>, Chris Smith</a:t>
            </a:r>
            <a:r>
              <a:rPr lang="en-US" baseline="30000" dirty="0">
                <a:effectLst/>
                <a:latin typeface="Times New Roman" panose="02020603050405020304" pitchFamily="18" charset="0"/>
                <a:ea typeface="Calibri" panose="020F0502020204030204" pitchFamily="34" charset="0"/>
                <a:cs typeface="Times New Roman" panose="02020603050405020304" pitchFamily="18" charset="0"/>
              </a:rPr>
              <a:t>1,3</a:t>
            </a:r>
            <a:r>
              <a:rPr lang="en-US" dirty="0">
                <a:effectLst/>
                <a:latin typeface="Times New Roman" panose="02020603050405020304" pitchFamily="18" charset="0"/>
                <a:ea typeface="Calibri" panose="020F0502020204030204" pitchFamily="34" charset="0"/>
                <a:cs typeface="Times New Roman" panose="02020603050405020304" pitchFamily="18" charset="0"/>
              </a:rPr>
              <a:t>, Satoshi Kaneko</a:t>
            </a:r>
            <a:r>
              <a:rPr lang="en-US" baseline="30000" dirty="0">
                <a:effectLst/>
                <a:latin typeface="Times New Roman" panose="02020603050405020304" pitchFamily="18" charset="0"/>
                <a:ea typeface="Calibri" panose="020F0502020204030204" pitchFamily="34" charset="0"/>
                <a:cs typeface="Times New Roman" panose="02020603050405020304" pitchFamily="18" charset="0"/>
              </a:rPr>
              <a:t>1,4</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Juma</a:t>
            </a:r>
            <a:r>
              <a:rPr lang="en-US" dirty="0">
                <a:effectLst/>
                <a:latin typeface="Times New Roman" panose="02020603050405020304" pitchFamily="18" charset="0"/>
                <a:ea typeface="Calibri" panose="020F0502020204030204" pitchFamily="34" charset="0"/>
                <a:cs typeface="Times New Roman" panose="02020603050405020304" pitchFamily="18" charset="0"/>
              </a:rPr>
              <a:t> Vitalis</a:t>
            </a:r>
            <a:r>
              <a:rPr lang="en-US" baseline="30000" dirty="0">
                <a:effectLst/>
                <a:latin typeface="Times New Roman" panose="02020603050405020304" pitchFamily="18" charset="0"/>
                <a:ea typeface="Calibri" panose="020F0502020204030204" pitchFamily="34" charset="0"/>
                <a:cs typeface="Times New Roman" panose="02020603050405020304" pitchFamily="18" charset="0"/>
              </a:rPr>
              <a:t>5</a:t>
            </a:r>
            <a:r>
              <a:rPr lang="en-US" dirty="0">
                <a:effectLst/>
                <a:latin typeface="Times New Roman" panose="02020603050405020304" pitchFamily="18" charset="0"/>
                <a:ea typeface="Calibri" panose="020F0502020204030204" pitchFamily="34" charset="0"/>
                <a:cs typeface="Times New Roman" panose="02020603050405020304" pitchFamily="18" charset="0"/>
              </a:rPr>
              <a:t>,Abigael Osendi</a:t>
            </a:r>
            <a:r>
              <a:rPr lang="en-US" baseline="30000" dirty="0">
                <a:effectLst/>
                <a:latin typeface="Times New Roman" panose="02020603050405020304" pitchFamily="18" charset="0"/>
                <a:ea typeface="Calibri" panose="020F0502020204030204" pitchFamily="34" charset="0"/>
                <a:cs typeface="Times New Roman" panose="02020603050405020304" pitchFamily="18" charset="0"/>
              </a:rPr>
              <a:t>5,</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Asiko</a:t>
            </a:r>
            <a:r>
              <a:rPr lang="en-US" dirty="0">
                <a:effectLst/>
                <a:latin typeface="Times New Roman" panose="02020603050405020304" pitchFamily="18" charset="0"/>
                <a:ea typeface="Calibri" panose="020F0502020204030204" pitchFamily="34" charset="0"/>
                <a:cs typeface="Times New Roman" panose="02020603050405020304" pitchFamily="18" charset="0"/>
              </a:rPr>
              <a:t> Ongaya</a:t>
            </a:r>
            <a:r>
              <a:rPr lang="en-US" baseline="30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dirty="0">
                <a:effectLst/>
                <a:latin typeface="Times New Roman" panose="02020603050405020304" pitchFamily="18" charset="0"/>
                <a:ea typeface="Calibri" panose="020F0502020204030204" pitchFamily="34" charset="0"/>
                <a:cs typeface="Times New Roman" panose="02020603050405020304" pitchFamily="18" charset="0"/>
              </a:rPr>
              <a:t> and Evans Amukoye</a:t>
            </a:r>
            <a:r>
              <a:rPr lang="en-US" baseline="30000" dirty="0">
                <a:effectLst/>
                <a:latin typeface="Times New Roman" panose="02020603050405020304" pitchFamily="18" charset="0"/>
                <a:ea typeface="Calibri" panose="020F0502020204030204" pitchFamily="34" charset="0"/>
                <a:cs typeface="Times New Roman" panose="02020603050405020304" pitchFamily="18" charset="0"/>
              </a:rPr>
              <a:t>6</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baseline="30000" dirty="0">
                <a:effectLst/>
                <a:latin typeface="Times New Roman" panose="02020603050405020304" pitchFamily="18" charset="0"/>
                <a:ea typeface="Calibri" panose="020F0502020204030204" pitchFamily="34" charset="0"/>
                <a:cs typeface="Times New Roman" panose="02020603050405020304" pitchFamily="18" charset="0"/>
              </a:rPr>
              <a:t>1 </a:t>
            </a:r>
            <a:r>
              <a:rPr lang="en-US" dirty="0">
                <a:effectLst/>
                <a:latin typeface="Times New Roman" panose="02020603050405020304" pitchFamily="18" charset="0"/>
                <a:ea typeface="Calibri" panose="020F0502020204030204" pitchFamily="34" charset="0"/>
                <a:cs typeface="Times New Roman" panose="02020603050405020304" pitchFamily="18" charset="0"/>
              </a:rPr>
              <a:t>School of Tropical Medicine and Global Health, Nagasaki University, Nagasaki, Japan.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baseline="30000" dirty="0">
                <a:effectLst/>
                <a:latin typeface="Times New Roman" panose="02020603050405020304" pitchFamily="18" charset="0"/>
                <a:ea typeface="Calibri" panose="020F0502020204030204" pitchFamily="34" charset="0"/>
                <a:cs typeface="Times New Roman" panose="02020603050405020304" pitchFamily="18" charset="0"/>
              </a:rPr>
              <a:t>2 </a:t>
            </a:r>
            <a:r>
              <a:rPr lang="en-US" dirty="0">
                <a:effectLst/>
                <a:latin typeface="Times New Roman" panose="02020603050405020304" pitchFamily="18" charset="0"/>
                <a:ea typeface="Calibri" panose="020F0502020204030204" pitchFamily="34" charset="0"/>
                <a:cs typeface="Times New Roman" panose="02020603050405020304" pitchFamily="18" charset="0"/>
              </a:rPr>
              <a:t>Nursing Course, School of Medicine, Yokohama City University, Yokohama, Japan.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dirty="0">
                <a:effectLst/>
                <a:latin typeface="Times New Roman" panose="02020603050405020304" pitchFamily="18" charset="0"/>
                <a:ea typeface="Calibri" panose="020F0502020204030204" pitchFamily="34" charset="0"/>
                <a:cs typeface="Times New Roman" panose="02020603050405020304" pitchFamily="18" charset="0"/>
              </a:rPr>
              <a:t> Department of Clinical Research, Faculty of Infectious and Tropical Diseases, London School of Hygiene and Tropical Medicine, London, UK.</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baseline="30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dirty="0">
                <a:effectLst/>
                <a:latin typeface="Times New Roman" panose="02020603050405020304" pitchFamily="18" charset="0"/>
                <a:ea typeface="Calibri" panose="020F0502020204030204" pitchFamily="34" charset="0"/>
                <a:cs typeface="Times New Roman" panose="02020603050405020304" pitchFamily="18" charset="0"/>
              </a:rPr>
              <a:t> Department of Ecoepidemiology, Institute of Tropical Medicine, Nagasaki University, Nagasaki, Japan.</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aseline="30000" dirty="0">
                <a:effectLst/>
                <a:latin typeface="Times New Roman" panose="02020603050405020304" pitchFamily="18" charset="0"/>
                <a:ea typeface="Calibri" panose="020F0502020204030204" pitchFamily="34" charset="0"/>
                <a:cs typeface="Times New Roman" panose="02020603050405020304" pitchFamily="18" charset="0"/>
              </a:rPr>
              <a:t>5</a:t>
            </a:r>
            <a:r>
              <a:rPr lang="en-US" dirty="0">
                <a:effectLst/>
                <a:latin typeface="Times New Roman" panose="02020603050405020304" pitchFamily="18" charset="0"/>
                <a:ea typeface="Calibri" panose="020F0502020204030204" pitchFamily="34" charset="0"/>
                <a:cs typeface="Times New Roman" panose="02020603050405020304" pitchFamily="18" charset="0"/>
              </a:rPr>
              <a:t> Department of Health Services,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Vihiga</a:t>
            </a:r>
            <a:r>
              <a:rPr lang="en-US" dirty="0">
                <a:effectLst/>
                <a:latin typeface="Times New Roman" panose="02020603050405020304" pitchFamily="18" charset="0"/>
                <a:ea typeface="Calibri" panose="020F0502020204030204" pitchFamily="34" charset="0"/>
                <a:cs typeface="Times New Roman" panose="02020603050405020304" pitchFamily="18" charset="0"/>
              </a:rPr>
              <a:t> County,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Vihiga</a:t>
            </a:r>
            <a:r>
              <a:rPr lang="en-US" dirty="0">
                <a:effectLst/>
                <a:latin typeface="Times New Roman" panose="02020603050405020304" pitchFamily="18" charset="0"/>
                <a:ea typeface="Calibri" panose="020F0502020204030204" pitchFamily="34" charset="0"/>
                <a:cs typeface="Times New Roman" panose="02020603050405020304" pitchFamily="18" charset="0"/>
              </a:rPr>
              <a:t>, Kenya.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baseline="30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dirty="0">
                <a:effectLst/>
                <a:latin typeface="Times New Roman" panose="02020603050405020304" pitchFamily="18" charset="0"/>
                <a:ea typeface="Calibri" panose="020F0502020204030204" pitchFamily="34" charset="0"/>
                <a:cs typeface="Times New Roman" panose="02020603050405020304" pitchFamily="18" charset="0"/>
              </a:rPr>
              <a:t> Kenya Medical Research Institute, Nairobi, Kenya.</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endParaRPr sz="1600" b="1" dirty="0">
              <a:solidFill>
                <a:schemeClr val="accent3"/>
              </a:solidFill>
              <a:latin typeface="Aptos"/>
            </a:endParaRPr>
          </a:p>
        </p:txBody>
      </p:sp>
      <p:pic>
        <p:nvPicPr>
          <p:cNvPr id="17" name="Picture 16" descr="kcoa_logo_full.png"/>
          <p:cNvPicPr>
            <a:picLocks noChangeAspect="1"/>
          </p:cNvPicPr>
          <p:nvPr/>
        </p:nvPicPr>
        <p:blipFill>
          <a:blip r:embed="rId3"/>
          <a:stretch>
            <a:fillRect/>
          </a:stretch>
        </p:blipFill>
        <p:spPr>
          <a:xfrm>
            <a:off x="6903720" y="347472"/>
            <a:ext cx="4663440" cy="1353312"/>
          </a:xfrm>
          <a:prstGeom prst="rect">
            <a:avLst/>
          </a:prstGeom>
        </p:spPr>
      </p:pic>
    </p:spTree>
    <p:extLst>
      <p:ext uri="{BB962C8B-B14F-4D97-AF65-F5344CB8AC3E}">
        <p14:creationId xmlns:p14="http://schemas.microsoft.com/office/powerpoint/2010/main" val="2944259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37739"/>
            <a:ext cx="8046720" cy="400110"/>
          </a:xfrm>
          <a:prstGeom prst="rect">
            <a:avLst/>
          </a:prstGeom>
          <a:noFill/>
        </p:spPr>
        <p:txBody>
          <a:bodyPr wrap="square" anchor="ctr">
            <a:spAutoFit/>
          </a:bodyPr>
          <a:lstStyle/>
          <a:p>
            <a:pPr algn="ctr"/>
            <a:r>
              <a:rPr sz="2000" b="1" dirty="0">
                <a:solidFill>
                  <a:srgbClr val="035043"/>
                </a:solidFill>
                <a:latin typeface="Aptos"/>
              </a:rPr>
              <a:t>Background / Introduction</a:t>
            </a:r>
            <a:r>
              <a:rPr lang="en-US" sz="2000" b="1" dirty="0">
                <a:solidFill>
                  <a:srgbClr val="035043"/>
                </a:solidFill>
                <a:latin typeface="Aptos"/>
              </a:rPr>
              <a:t> 1/3</a:t>
            </a:r>
            <a:endParaRPr sz="2000" b="1" dirty="0">
              <a:solidFill>
                <a:srgbClr val="035043"/>
              </a:solidFill>
              <a:latin typeface="Aptos"/>
            </a:endParaRPr>
          </a:p>
        </p:txBody>
      </p:sp>
      <p:sp>
        <p:nvSpPr>
          <p:cNvPr id="5" name="Rectangle 4"/>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30352" y="1124712"/>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just"/>
            <a:r>
              <a:rPr lang="en-US" sz="3200" dirty="0">
                <a:solidFill>
                  <a:schemeClr val="accent3"/>
                </a:solidFill>
                <a:latin typeface="Times New Roman" panose="02020603050405020304" pitchFamily="18" charset="0"/>
                <a:cs typeface="Times New Roman" panose="02020603050405020304" pitchFamily="18" charset="0"/>
              </a:rPr>
              <a:t>Tungiasis is a cutaneous parasitic disease caused by the female sand flea Tunga penetrans. Tungiasis is endemic in tropical and subtropical regions, with a high burden in sub-Saharan Africa, where it has been recognized as a Neglected Tropical Disease (NTD) by the World Health Organization (WHO). The WHO emphasizes the need for further research to better estimate the global burden and distribution of this disease </a:t>
            </a:r>
            <a:endParaRPr sz="3200" dirty="0">
              <a:solidFill>
                <a:schemeClr val="accent3"/>
              </a:solidFill>
              <a:latin typeface="Times New Roman" panose="02020603050405020304" pitchFamily="18" charset="0"/>
              <a:cs typeface="Times New Roman" panose="02020603050405020304" pitchFamily="18" charset="0"/>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3</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Background / Introduction</a:t>
            </a:r>
            <a:r>
              <a:rPr lang="en-US" sz="2000" b="1" dirty="0">
                <a:solidFill>
                  <a:srgbClr val="035043"/>
                </a:solidFill>
                <a:latin typeface="Aptos"/>
              </a:rPr>
              <a:t> 2/3</a:t>
            </a:r>
            <a:endParaRPr sz="2000" b="1" dirty="0">
              <a:solidFill>
                <a:srgbClr val="035043"/>
              </a:solidFill>
              <a:latin typeface="Aptos"/>
            </a:endParaRPr>
          </a:p>
        </p:txBody>
      </p:sp>
      <p:sp>
        <p:nvSpPr>
          <p:cNvPr id="5" name="Rectangle 4"/>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30352" y="1124712"/>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just"/>
            <a:r>
              <a:rPr lang="en-US" sz="3200" dirty="0">
                <a:solidFill>
                  <a:schemeClr val="accent3"/>
                </a:solidFill>
                <a:latin typeface="Times New Roman" panose="02020603050405020304" pitchFamily="18" charset="0"/>
                <a:cs typeface="Times New Roman" panose="02020603050405020304" pitchFamily="18" charset="0"/>
              </a:rPr>
              <a:t>In Kenya, tungiasis has been linked to environmental, socio-economic, and behavioral factors, including poor housing, low socioeconomic status, limited disease awareness,</a:t>
            </a:r>
          </a:p>
          <a:p>
            <a:pPr algn="just"/>
            <a:r>
              <a:rPr lang="en-US" sz="3200" dirty="0">
                <a:solidFill>
                  <a:schemeClr val="accent3"/>
                </a:solidFill>
                <a:latin typeface="Times New Roman" panose="02020603050405020304" pitchFamily="18" charset="0"/>
                <a:cs typeface="Times New Roman" panose="02020603050405020304" pitchFamily="18" charset="0"/>
              </a:rPr>
              <a:t>low health-seeking behavior, and proximity to animals</a:t>
            </a:r>
          </a:p>
          <a:p>
            <a:pPr algn="just"/>
            <a:endParaRPr sz="3200" dirty="0">
              <a:solidFill>
                <a:schemeClr val="accent3"/>
              </a:solidFill>
              <a:latin typeface="Times New Roman" panose="02020603050405020304" pitchFamily="18" charset="0"/>
              <a:cs typeface="Times New Roman" panose="02020603050405020304" pitchFamily="18" charset="0"/>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3</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Tree>
    <p:extLst>
      <p:ext uri="{BB962C8B-B14F-4D97-AF65-F5344CB8AC3E}">
        <p14:creationId xmlns:p14="http://schemas.microsoft.com/office/powerpoint/2010/main" val="3658507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66314"/>
            <a:ext cx="8046720" cy="400110"/>
          </a:xfrm>
          <a:prstGeom prst="rect">
            <a:avLst/>
          </a:prstGeom>
          <a:noFill/>
        </p:spPr>
        <p:txBody>
          <a:bodyPr wrap="square" anchor="ctr">
            <a:spAutoFit/>
          </a:bodyPr>
          <a:lstStyle/>
          <a:p>
            <a:pPr algn="ctr"/>
            <a:r>
              <a:rPr sz="2000" b="1" dirty="0">
                <a:solidFill>
                  <a:srgbClr val="035043"/>
                </a:solidFill>
                <a:latin typeface="Aptos"/>
              </a:rPr>
              <a:t>Background / Introduction</a:t>
            </a:r>
            <a:r>
              <a:rPr lang="en-US" sz="2000" b="1" dirty="0">
                <a:solidFill>
                  <a:srgbClr val="035043"/>
                </a:solidFill>
                <a:latin typeface="Aptos"/>
              </a:rPr>
              <a:t> 3/3</a:t>
            </a:r>
            <a:endParaRPr sz="2000" b="1" dirty="0">
              <a:solidFill>
                <a:srgbClr val="035043"/>
              </a:solidFill>
              <a:latin typeface="Aptos"/>
            </a:endParaRPr>
          </a:p>
        </p:txBody>
      </p:sp>
      <p:sp>
        <p:nvSpPr>
          <p:cNvPr id="5" name="Rectangle 4"/>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30352" y="1124712"/>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just"/>
            <a:r>
              <a:rPr lang="en-US" sz="3200" i="1" dirty="0">
                <a:solidFill>
                  <a:schemeClr val="accent3"/>
                </a:solidFill>
                <a:latin typeface="Times New Roman" panose="02020603050405020304" pitchFamily="18" charset="0"/>
                <a:cs typeface="Times New Roman" panose="02020603050405020304" pitchFamily="18" charset="0"/>
              </a:rPr>
              <a:t>Rationale for this study</a:t>
            </a:r>
          </a:p>
          <a:p>
            <a:pPr algn="just"/>
            <a:r>
              <a:rPr lang="en-US" sz="3200" dirty="0">
                <a:solidFill>
                  <a:schemeClr val="accent3"/>
                </a:solidFill>
                <a:latin typeface="Times New Roman" panose="02020603050405020304" pitchFamily="18" charset="0"/>
                <a:cs typeface="Times New Roman" panose="02020603050405020304" pitchFamily="18" charset="0"/>
              </a:rPr>
              <a:t>The two-component dimethicone formulation is the only</a:t>
            </a:r>
          </a:p>
          <a:p>
            <a:pPr algn="just"/>
            <a:r>
              <a:rPr lang="en-US" sz="3200" dirty="0">
                <a:solidFill>
                  <a:schemeClr val="accent3"/>
                </a:solidFill>
                <a:latin typeface="Times New Roman" panose="02020603050405020304" pitchFamily="18" charset="0"/>
                <a:cs typeface="Times New Roman" panose="02020603050405020304" pitchFamily="18" charset="0"/>
              </a:rPr>
              <a:t>tungiasis treatment recommended by the WHO and is</a:t>
            </a:r>
          </a:p>
          <a:p>
            <a:pPr algn="just"/>
            <a:r>
              <a:rPr lang="en-US" sz="3200" dirty="0">
                <a:solidFill>
                  <a:schemeClr val="accent3"/>
                </a:solidFill>
                <a:latin typeface="Times New Roman" panose="02020603050405020304" pitchFamily="18" charset="0"/>
                <a:cs typeface="Times New Roman" panose="02020603050405020304" pitchFamily="18" charset="0"/>
              </a:rPr>
              <a:t>included in Kenya’s national guidelines. However, its high cost approximately $21 for 50mL in European markets and limited</a:t>
            </a:r>
          </a:p>
          <a:p>
            <a:pPr algn="just"/>
            <a:r>
              <a:rPr lang="en-US" sz="3200" dirty="0">
                <a:solidFill>
                  <a:schemeClr val="accent3"/>
                </a:solidFill>
                <a:latin typeface="Times New Roman" panose="02020603050405020304" pitchFamily="18" charset="0"/>
                <a:cs typeface="Times New Roman" panose="02020603050405020304" pitchFamily="18" charset="0"/>
              </a:rPr>
              <a:t>availability make it impractical for widespread use in</a:t>
            </a:r>
          </a:p>
          <a:p>
            <a:pPr algn="just"/>
            <a:r>
              <a:rPr lang="en-US" sz="3200" dirty="0">
                <a:solidFill>
                  <a:schemeClr val="accent3"/>
                </a:solidFill>
                <a:latin typeface="Times New Roman" panose="02020603050405020304" pitchFamily="18" charset="0"/>
                <a:cs typeface="Times New Roman" panose="02020603050405020304" pitchFamily="18" charset="0"/>
              </a:rPr>
              <a:t>Kenya. To explore alternative treatments, we conducted a pilot</a:t>
            </a:r>
          </a:p>
          <a:p>
            <a:pPr algn="just"/>
            <a:r>
              <a:rPr lang="en-US" sz="3200" dirty="0">
                <a:solidFill>
                  <a:schemeClr val="accent3"/>
                </a:solidFill>
                <a:latin typeface="Times New Roman" panose="02020603050405020304" pitchFamily="18" charset="0"/>
                <a:cs typeface="Times New Roman" panose="02020603050405020304" pitchFamily="18" charset="0"/>
              </a:rPr>
              <a:t>Study comparing 5% sodium carbonate solution and NYDA (dimethicone). </a:t>
            </a:r>
            <a:endParaRPr sz="3200" dirty="0">
              <a:solidFill>
                <a:schemeClr val="accent3"/>
              </a:solidFill>
              <a:latin typeface="Times New Roman" panose="02020603050405020304" pitchFamily="18" charset="0"/>
              <a:cs typeface="Times New Roman" panose="02020603050405020304" pitchFamily="18" charset="0"/>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3</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Tree>
    <p:extLst>
      <p:ext uri="{BB962C8B-B14F-4D97-AF65-F5344CB8AC3E}">
        <p14:creationId xmlns:p14="http://schemas.microsoft.com/office/powerpoint/2010/main" val="1802916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a:solidFill>
                  <a:srgbClr val="035043"/>
                </a:solidFill>
                <a:latin typeface="Aptos"/>
              </a:rPr>
              <a:t>Objectives</a:t>
            </a: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sz="2400" dirty="0">
              <a:solidFill>
                <a:schemeClr val="accent3"/>
              </a:solidFill>
            </a:endParaRPr>
          </a:p>
          <a:p>
            <a:r>
              <a:rPr lang="en-US" sz="2400" b="1" dirty="0">
                <a:solidFill>
                  <a:schemeClr val="accent3"/>
                </a:solidFill>
              </a:rPr>
              <a:t>Main objective</a:t>
            </a:r>
          </a:p>
          <a:p>
            <a:r>
              <a:rPr lang="en-US" sz="2400" dirty="0">
                <a:solidFill>
                  <a:schemeClr val="accent3"/>
                </a:solidFill>
              </a:rPr>
              <a:t>To assess the efficacy and safety of 5% sodium carbon-ate and dimethicone in the treatment of tungiasis among children in Kenya.</a:t>
            </a:r>
          </a:p>
          <a:p>
            <a:endParaRPr lang="en-US" sz="2400" b="1" dirty="0">
              <a:solidFill>
                <a:schemeClr val="accent3"/>
              </a:solidFill>
            </a:endParaRPr>
          </a:p>
          <a:p>
            <a:r>
              <a:rPr lang="en-US" sz="2400" b="1" dirty="0">
                <a:solidFill>
                  <a:schemeClr val="accent3"/>
                </a:solidFill>
              </a:rPr>
              <a:t>Specific objectives</a:t>
            </a:r>
          </a:p>
          <a:p>
            <a:r>
              <a:rPr lang="en-US" sz="2400" dirty="0">
                <a:solidFill>
                  <a:schemeClr val="accent3"/>
                </a:solidFill>
              </a:rPr>
              <a:t>1. To compare the cure rates of the two treatments within 11 days: 5% sodium carbonate and NYDA.</a:t>
            </a:r>
          </a:p>
          <a:p>
            <a:r>
              <a:rPr lang="en-US" sz="2400" dirty="0">
                <a:solidFill>
                  <a:schemeClr val="accent3"/>
                </a:solidFill>
              </a:rPr>
              <a:t>2. To assess the safety of the two treatments by deter-mining the incidence of adverse effects.</a:t>
            </a:r>
          </a:p>
          <a:p>
            <a:r>
              <a:rPr lang="en-US" sz="2400" dirty="0">
                <a:solidFill>
                  <a:schemeClr val="accent3"/>
                </a:solidFill>
              </a:rPr>
              <a:t>3. To assess the impact of both treatments on inflammation scores.</a:t>
            </a:r>
          </a:p>
          <a:p>
            <a:r>
              <a:rPr lang="en-US" sz="2400" dirty="0">
                <a:solidFill>
                  <a:schemeClr val="accent3"/>
                </a:solidFill>
              </a:rPr>
              <a:t>4. To assess the acceptability of the two treatments within the community</a:t>
            </a:r>
            <a:endParaRPr sz="2400" dirty="0">
              <a:solidFill>
                <a:schemeClr val="accent3"/>
              </a:solidFill>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4</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01B78D26-3F92-7E53-A27E-2FBA847764E0}"/>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37739"/>
            <a:ext cx="8046720" cy="400110"/>
          </a:xfrm>
          <a:prstGeom prst="rect">
            <a:avLst/>
          </a:prstGeom>
          <a:noFill/>
        </p:spPr>
        <p:txBody>
          <a:bodyPr wrap="square" anchor="ctr">
            <a:spAutoFit/>
          </a:bodyPr>
          <a:lstStyle/>
          <a:p>
            <a:pPr algn="ctr"/>
            <a:r>
              <a:rPr sz="2000" b="1" dirty="0">
                <a:solidFill>
                  <a:srgbClr val="035043"/>
                </a:solidFill>
                <a:latin typeface="Aptos"/>
              </a:rPr>
              <a:t>Methods</a:t>
            </a:r>
            <a:r>
              <a:rPr lang="en-US" sz="2000" b="1" dirty="0">
                <a:solidFill>
                  <a:srgbClr val="035043"/>
                </a:solidFill>
                <a:latin typeface="Aptos"/>
              </a:rPr>
              <a:t> 1/10</a:t>
            </a:r>
            <a:endParaRPr sz="2000" b="1" dirty="0">
              <a:solidFill>
                <a:srgbClr val="035043"/>
              </a:solidFill>
              <a:latin typeface="Aptos"/>
            </a:endParaRPr>
          </a:p>
        </p:txBody>
      </p:sp>
      <p:sp>
        <p:nvSpPr>
          <p:cNvPr id="6" name="Rounded Rectangle 5"/>
          <p:cNvSpPr/>
          <p:nvPr/>
        </p:nvSpPr>
        <p:spPr>
          <a:xfrm>
            <a:off x="731520" y="1129855"/>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3200" i="1" dirty="0">
                <a:solidFill>
                  <a:schemeClr val="accent3"/>
                </a:solidFill>
              </a:rPr>
              <a:t>Study design</a:t>
            </a:r>
          </a:p>
          <a:p>
            <a:r>
              <a:rPr lang="en-US" sz="3200" dirty="0">
                <a:solidFill>
                  <a:schemeClr val="accent3"/>
                </a:solidFill>
              </a:rPr>
              <a:t>This study was a </a:t>
            </a:r>
            <a:r>
              <a:rPr lang="en-US" sz="3200" dirty="0" err="1">
                <a:solidFill>
                  <a:schemeClr val="accent3"/>
                </a:solidFill>
              </a:rPr>
              <a:t>randomised</a:t>
            </a:r>
            <a:r>
              <a:rPr lang="en-US" sz="3200" dirty="0">
                <a:solidFill>
                  <a:schemeClr val="accent3"/>
                </a:solidFill>
              </a:rPr>
              <a:t>, observer-blinded, non- placebo controlled, non-inferiority trial with two treatment arms: 5% sodium carbonate and NYDA® for the treatment of tungiasis. All participants received both treatments, with one applied to each foot. The study period was  from January to June 2024.</a:t>
            </a:r>
            <a:endParaRPr sz="3200" dirty="0">
              <a:solidFill>
                <a:schemeClr val="accent3"/>
              </a:solidFill>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5</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137D2125-6891-75BB-BD4E-D54B51FB6FD1}"/>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Methods</a:t>
            </a:r>
            <a:r>
              <a:rPr lang="en-US" sz="2000" b="1" dirty="0">
                <a:solidFill>
                  <a:srgbClr val="035043"/>
                </a:solidFill>
                <a:latin typeface="Aptos"/>
              </a:rPr>
              <a:t> 2/10</a:t>
            </a:r>
            <a:endParaRPr sz="2000" b="1" dirty="0">
              <a:solidFill>
                <a:srgbClr val="035043"/>
              </a:solidFill>
              <a:latin typeface="Aptos"/>
            </a:endParaRPr>
          </a:p>
        </p:txBody>
      </p:sp>
      <p:sp>
        <p:nvSpPr>
          <p:cNvPr id="6" name="Rounded Rectangle 5"/>
          <p:cNvSpPr/>
          <p:nvPr/>
        </p:nvSpPr>
        <p:spPr>
          <a:xfrm>
            <a:off x="731520" y="1129855"/>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3200" i="1" dirty="0">
                <a:solidFill>
                  <a:schemeClr val="accent3"/>
                </a:solidFill>
              </a:rPr>
              <a:t>Study area</a:t>
            </a:r>
          </a:p>
          <a:p>
            <a:r>
              <a:rPr lang="en-US" sz="3200" dirty="0">
                <a:solidFill>
                  <a:schemeClr val="accent3"/>
                </a:solidFill>
              </a:rPr>
              <a:t>The study was conducted in </a:t>
            </a:r>
            <a:r>
              <a:rPr lang="en-US" sz="3200" dirty="0" err="1">
                <a:solidFill>
                  <a:schemeClr val="accent3"/>
                </a:solidFill>
              </a:rPr>
              <a:t>Vihiga</a:t>
            </a:r>
            <a:r>
              <a:rPr lang="en-US" sz="3200" dirty="0">
                <a:solidFill>
                  <a:schemeClr val="accent3"/>
                </a:solidFill>
              </a:rPr>
              <a:t> County, which consists of five sub-counties: Luanda, </a:t>
            </a:r>
            <a:r>
              <a:rPr lang="en-US" sz="3200" dirty="0" err="1">
                <a:solidFill>
                  <a:schemeClr val="accent3"/>
                </a:solidFill>
              </a:rPr>
              <a:t>Emuhaya</a:t>
            </a:r>
            <a:r>
              <a:rPr lang="en-US" sz="3200" dirty="0">
                <a:solidFill>
                  <a:schemeClr val="accent3"/>
                </a:solidFill>
              </a:rPr>
              <a:t>, </a:t>
            </a:r>
            <a:r>
              <a:rPr lang="en-US" sz="3200" dirty="0" err="1">
                <a:solidFill>
                  <a:schemeClr val="accent3"/>
                </a:solidFill>
              </a:rPr>
              <a:t>Hamisi,Sabatia</a:t>
            </a:r>
            <a:r>
              <a:rPr lang="en-US" sz="3200" dirty="0">
                <a:solidFill>
                  <a:schemeClr val="accent3"/>
                </a:solidFill>
              </a:rPr>
              <a:t> and </a:t>
            </a:r>
            <a:r>
              <a:rPr lang="en-US" sz="3200" dirty="0" err="1">
                <a:solidFill>
                  <a:schemeClr val="accent3"/>
                </a:solidFill>
              </a:rPr>
              <a:t>Vihiga</a:t>
            </a:r>
            <a:r>
              <a:rPr lang="en-US" sz="3200" dirty="0">
                <a:solidFill>
                  <a:schemeClr val="accent3"/>
                </a:solidFill>
              </a:rPr>
              <a:t>. Based on the Ministry of Health surveillance reports, </a:t>
            </a:r>
            <a:r>
              <a:rPr lang="en-US" sz="3200" dirty="0" err="1">
                <a:solidFill>
                  <a:schemeClr val="accent3"/>
                </a:solidFill>
              </a:rPr>
              <a:t>Hamisi</a:t>
            </a:r>
            <a:r>
              <a:rPr lang="en-US" sz="3200" dirty="0">
                <a:solidFill>
                  <a:schemeClr val="accent3"/>
                </a:solidFill>
              </a:rPr>
              <a:t> and </a:t>
            </a:r>
            <a:r>
              <a:rPr lang="en-US" sz="3200" dirty="0" err="1">
                <a:solidFill>
                  <a:schemeClr val="accent3"/>
                </a:solidFill>
              </a:rPr>
              <a:t>Emuhaya</a:t>
            </a:r>
            <a:r>
              <a:rPr lang="en-US" sz="3200" dirty="0">
                <a:solidFill>
                  <a:schemeClr val="accent3"/>
                </a:solidFill>
              </a:rPr>
              <a:t> sub-counties were first purposively selected because they reported the highest number of tungiasis cases. A previous study reported a 21.5% prevalence in parts of </a:t>
            </a:r>
            <a:r>
              <a:rPr lang="en-US" sz="3200" dirty="0" err="1">
                <a:solidFill>
                  <a:schemeClr val="accent3"/>
                </a:solidFill>
              </a:rPr>
              <a:t>Vihiga</a:t>
            </a:r>
            <a:r>
              <a:rPr lang="en-US" sz="3200" dirty="0">
                <a:solidFill>
                  <a:schemeClr val="accent3"/>
                </a:solidFill>
              </a:rPr>
              <a:t> County .The study took place at 15 public primary/ ECD schools in the most affected regions in these two sub-counties.</a:t>
            </a:r>
            <a:endParaRPr sz="3200" dirty="0">
              <a:solidFill>
                <a:schemeClr val="accent3"/>
              </a:solidFill>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5</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137D2125-6891-75BB-BD4E-D54B51FB6FD1}"/>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4176663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Methods</a:t>
            </a:r>
            <a:r>
              <a:rPr lang="en-US" sz="2000" b="1" dirty="0">
                <a:solidFill>
                  <a:srgbClr val="035043"/>
                </a:solidFill>
                <a:latin typeface="Aptos"/>
              </a:rPr>
              <a:t> 3/10</a:t>
            </a:r>
            <a:endParaRPr sz="2000" b="1" dirty="0">
              <a:solidFill>
                <a:srgbClr val="035043"/>
              </a:solidFill>
              <a:latin typeface="Aptos"/>
            </a:endParaRPr>
          </a:p>
        </p:txBody>
      </p:sp>
      <p:sp>
        <p:nvSpPr>
          <p:cNvPr id="6" name="Rounded Rectangle 5"/>
          <p:cNvSpPr/>
          <p:nvPr/>
        </p:nvSpPr>
        <p:spPr>
          <a:xfrm>
            <a:off x="731520" y="1129855"/>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3200" i="1" dirty="0">
                <a:solidFill>
                  <a:schemeClr val="accent3"/>
                </a:solidFill>
              </a:rPr>
              <a:t>Study population</a:t>
            </a:r>
          </a:p>
          <a:p>
            <a:r>
              <a:rPr lang="en-US" sz="3200" dirty="0">
                <a:solidFill>
                  <a:schemeClr val="accent3"/>
                </a:solidFill>
              </a:rPr>
              <a:t>The study recruited children aged 4–15 years living in </a:t>
            </a:r>
            <a:r>
              <a:rPr lang="en-US" sz="3200" dirty="0" err="1">
                <a:solidFill>
                  <a:schemeClr val="accent3"/>
                </a:solidFill>
              </a:rPr>
              <a:t>Hamisi</a:t>
            </a:r>
            <a:r>
              <a:rPr lang="en-US" sz="3200" dirty="0">
                <a:solidFill>
                  <a:schemeClr val="accent3"/>
                </a:solidFill>
              </a:rPr>
              <a:t> and </a:t>
            </a:r>
            <a:r>
              <a:rPr lang="en-US" sz="3200" dirty="0" err="1">
                <a:solidFill>
                  <a:schemeClr val="accent3"/>
                </a:solidFill>
              </a:rPr>
              <a:t>Emuhaya</a:t>
            </a:r>
            <a:r>
              <a:rPr lang="en-US" sz="3200" dirty="0">
                <a:solidFill>
                  <a:schemeClr val="accent3"/>
                </a:solidFill>
              </a:rPr>
              <a:t> sub-counties in </a:t>
            </a:r>
            <a:r>
              <a:rPr lang="en-US" sz="3200" dirty="0" err="1">
                <a:solidFill>
                  <a:schemeClr val="accent3"/>
                </a:solidFill>
              </a:rPr>
              <a:t>Vihiga</a:t>
            </a:r>
            <a:r>
              <a:rPr lang="en-US" sz="3200" dirty="0">
                <a:solidFill>
                  <a:schemeClr val="accent3"/>
                </a:solidFill>
              </a:rPr>
              <a:t> County, Kenya. Children were included if diagnosed as affected with Tunga penetrans and presenting with symptoms and signs of tungiasis, identified as Fortaleza classification stages II or III.</a:t>
            </a: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5</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137D2125-6891-75BB-BD4E-D54B51FB6FD1}"/>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562784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Methods</a:t>
            </a:r>
            <a:r>
              <a:rPr lang="en-US" sz="2000" b="1" dirty="0">
                <a:solidFill>
                  <a:srgbClr val="035043"/>
                </a:solidFill>
                <a:latin typeface="Aptos"/>
              </a:rPr>
              <a:t> 4/10</a:t>
            </a:r>
            <a:endParaRPr sz="2000" b="1" dirty="0">
              <a:solidFill>
                <a:srgbClr val="035043"/>
              </a:solidFill>
              <a:latin typeface="Aptos"/>
            </a:endParaRPr>
          </a:p>
        </p:txBody>
      </p:sp>
      <p:sp>
        <p:nvSpPr>
          <p:cNvPr id="6" name="Rounded Rectangle 5"/>
          <p:cNvSpPr/>
          <p:nvPr/>
        </p:nvSpPr>
        <p:spPr>
          <a:xfrm>
            <a:off x="731520" y="1129855"/>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400" b="1" i="1" dirty="0">
                <a:solidFill>
                  <a:schemeClr val="accent3"/>
                </a:solidFill>
              </a:rPr>
              <a:t>Eligibility criteria</a:t>
            </a:r>
          </a:p>
          <a:p>
            <a:r>
              <a:rPr lang="en-US" sz="2400" dirty="0">
                <a:solidFill>
                  <a:schemeClr val="accent3"/>
                </a:solidFill>
              </a:rPr>
              <a:t>1. Children aged 4–15 years who were infected with tungiasis in </a:t>
            </a:r>
            <a:r>
              <a:rPr lang="en-US" sz="2400" dirty="0" err="1">
                <a:solidFill>
                  <a:schemeClr val="accent3"/>
                </a:solidFill>
              </a:rPr>
              <a:t>Vihiga</a:t>
            </a:r>
            <a:r>
              <a:rPr lang="en-US" sz="2400" dirty="0">
                <a:solidFill>
                  <a:schemeClr val="accent3"/>
                </a:solidFill>
              </a:rPr>
              <a:t> County, Kenya.</a:t>
            </a:r>
          </a:p>
          <a:p>
            <a:r>
              <a:rPr lang="en-US" sz="2400" dirty="0">
                <a:solidFill>
                  <a:schemeClr val="accent3"/>
                </a:solidFill>
              </a:rPr>
              <a:t>2. Children and caregivers provided written assent/fingerprints and consent to participate in this study.</a:t>
            </a:r>
          </a:p>
          <a:p>
            <a:r>
              <a:rPr lang="en-US" sz="2400" dirty="0">
                <a:solidFill>
                  <a:schemeClr val="accent3"/>
                </a:solidFill>
              </a:rPr>
              <a:t>3. Children with more than one viable flea in both feet and 1–5 embedded fleas in both feet were enrolled.</a:t>
            </a:r>
          </a:p>
          <a:p>
            <a:r>
              <a:rPr lang="en-US" sz="2400" b="1" i="1" dirty="0">
                <a:solidFill>
                  <a:schemeClr val="accent3"/>
                </a:solidFill>
              </a:rPr>
              <a:t>Exclusion criteria</a:t>
            </a:r>
          </a:p>
          <a:p>
            <a:r>
              <a:rPr lang="en-US" sz="2400" i="1" dirty="0">
                <a:solidFill>
                  <a:schemeClr val="accent3"/>
                </a:solidFill>
              </a:rPr>
              <a:t>1. Children infected with &gt; 20 fleas, who required immediate evidence-based treatment (treated</a:t>
            </a:r>
          </a:p>
          <a:p>
            <a:r>
              <a:rPr lang="en-US" sz="2400" i="1" dirty="0">
                <a:solidFill>
                  <a:schemeClr val="accent3"/>
                </a:solidFill>
              </a:rPr>
              <a:t>promptly with NYDA®).</a:t>
            </a:r>
          </a:p>
          <a:p>
            <a:r>
              <a:rPr lang="en-US" sz="2400" i="1" dirty="0">
                <a:solidFill>
                  <a:schemeClr val="accent3"/>
                </a:solidFill>
              </a:rPr>
              <a:t>2. Children or caregivers who declined to participate.</a:t>
            </a:r>
          </a:p>
          <a:p>
            <a:r>
              <a:rPr lang="en-US" sz="2400" i="1" dirty="0">
                <a:solidFill>
                  <a:schemeClr val="accent3"/>
                </a:solidFill>
              </a:rPr>
              <a:t>3. Children with another pruritic skin condition on</a:t>
            </a:r>
          </a:p>
          <a:p>
            <a:endParaRPr lang="en-US" sz="2400" dirty="0">
              <a:solidFill>
                <a:schemeClr val="accent3"/>
              </a:solidFill>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5</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137D2125-6891-75BB-BD4E-D54B51FB6FD1}"/>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887592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Methods</a:t>
            </a:r>
            <a:r>
              <a:rPr lang="en-US" sz="2000" b="1" dirty="0">
                <a:solidFill>
                  <a:srgbClr val="035043"/>
                </a:solidFill>
                <a:latin typeface="Aptos"/>
              </a:rPr>
              <a:t> 5/10</a:t>
            </a:r>
            <a:endParaRPr sz="2000" b="1" dirty="0">
              <a:solidFill>
                <a:srgbClr val="035043"/>
              </a:solidFill>
              <a:latin typeface="Aptos"/>
            </a:endParaRPr>
          </a:p>
        </p:txBody>
      </p:sp>
      <p:sp>
        <p:nvSpPr>
          <p:cNvPr id="6" name="Rounded Rectangle 5"/>
          <p:cNvSpPr/>
          <p:nvPr/>
        </p:nvSpPr>
        <p:spPr>
          <a:xfrm>
            <a:off x="731520" y="1129855"/>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400" b="1" i="1" dirty="0">
                <a:solidFill>
                  <a:schemeClr val="accent3"/>
                </a:solidFill>
              </a:rPr>
              <a:t>Outcome measures</a:t>
            </a:r>
          </a:p>
          <a:p>
            <a:r>
              <a:rPr lang="en-US" sz="2400" b="1" dirty="0">
                <a:solidFill>
                  <a:schemeClr val="accent3"/>
                </a:solidFill>
              </a:rPr>
              <a:t>The primary endpoint </a:t>
            </a:r>
            <a:r>
              <a:rPr lang="en-US" sz="2400" dirty="0">
                <a:solidFill>
                  <a:schemeClr val="accent3"/>
                </a:solidFill>
              </a:rPr>
              <a:t>was the cure rate at day 11 after being treated with either 5% sodium carbonate solution or NYDA®. The embedded fleas were assessed at baseline and on days 3, 5, 7, 9 and 11 using a digital handheld microscope with 5-megapixel optical resolution. Four viability signs were evaluated; expulsion of eggs, excretion of fecal thread, excretion of fecal liquid and pulsations/contractions. </a:t>
            </a:r>
          </a:p>
          <a:p>
            <a:endParaRPr lang="en-US" sz="2400" dirty="0">
              <a:solidFill>
                <a:schemeClr val="accent3"/>
              </a:solidFill>
            </a:endParaRPr>
          </a:p>
          <a:p>
            <a:r>
              <a:rPr lang="en-US" sz="2400" i="1" dirty="0">
                <a:solidFill>
                  <a:srgbClr val="FF0000"/>
                </a:solidFill>
              </a:rPr>
              <a:t>An embedded flea was considered to be non-viable when none of the four viability signs were detected during 10 min of observation.</a:t>
            </a: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5</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137D2125-6891-75BB-BD4E-D54B51FB6FD1}"/>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03383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37739"/>
            <a:ext cx="8046720" cy="400110"/>
          </a:xfrm>
          <a:prstGeom prst="rect">
            <a:avLst/>
          </a:prstGeom>
          <a:noFill/>
        </p:spPr>
        <p:txBody>
          <a:bodyPr wrap="square" anchor="ctr">
            <a:spAutoFit/>
          </a:bodyPr>
          <a:lstStyle/>
          <a:p>
            <a:pPr algn="ctr"/>
            <a:r>
              <a:rPr sz="2000" b="1" dirty="0">
                <a:solidFill>
                  <a:srgbClr val="035043"/>
                </a:solidFill>
                <a:latin typeface="Aptos"/>
              </a:rPr>
              <a:t>Methods</a:t>
            </a:r>
            <a:r>
              <a:rPr lang="en-US" sz="2000" b="1" dirty="0">
                <a:solidFill>
                  <a:srgbClr val="035043"/>
                </a:solidFill>
                <a:latin typeface="Aptos"/>
              </a:rPr>
              <a:t> 6/10</a:t>
            </a:r>
            <a:endParaRPr sz="2000" b="1" dirty="0">
              <a:solidFill>
                <a:srgbClr val="035043"/>
              </a:solidFill>
              <a:latin typeface="Aptos"/>
            </a:endParaRPr>
          </a:p>
        </p:txBody>
      </p:sp>
      <p:sp>
        <p:nvSpPr>
          <p:cNvPr id="6" name="Rounded Rectangle 5"/>
          <p:cNvSpPr/>
          <p:nvPr/>
        </p:nvSpPr>
        <p:spPr>
          <a:xfrm>
            <a:off x="731520" y="1158430"/>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400" b="1" i="1" dirty="0">
                <a:solidFill>
                  <a:schemeClr val="accent3"/>
                </a:solidFill>
              </a:rPr>
              <a:t>Secondary endpoints </a:t>
            </a:r>
          </a:p>
          <a:p>
            <a:r>
              <a:rPr lang="en-US" sz="2400" dirty="0">
                <a:solidFill>
                  <a:schemeClr val="accent3"/>
                </a:solidFill>
              </a:rPr>
              <a:t>were adverse effects (nausea/vomiting, arthralgia, fever, headache, fatigue/malaise, myalgia, and chills), acute pathology scores (pain, itching,  erythema, warmth, oedema, desquamation, fissure, suppuration, ulcer, abscess, and lesions in clusters) and differences in feeling and easiness of children during the 11 days after the treatments</a:t>
            </a:r>
            <a:endParaRPr lang="en-US" sz="2400" dirty="0">
              <a:solidFill>
                <a:srgbClr val="FF0000"/>
              </a:solidFill>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5</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137D2125-6891-75BB-BD4E-D54B51FB6FD1}"/>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958293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09164"/>
            <a:ext cx="8046720" cy="400110"/>
          </a:xfrm>
          <a:prstGeom prst="rect">
            <a:avLst/>
          </a:prstGeom>
          <a:noFill/>
        </p:spPr>
        <p:txBody>
          <a:bodyPr wrap="square" anchor="ctr">
            <a:spAutoFit/>
          </a:bodyPr>
          <a:lstStyle/>
          <a:p>
            <a:pPr algn="ctr"/>
            <a:r>
              <a:rPr sz="2000" b="1" dirty="0">
                <a:solidFill>
                  <a:srgbClr val="035043"/>
                </a:solidFill>
                <a:latin typeface="Aptos"/>
              </a:rPr>
              <a:t>Methods</a:t>
            </a:r>
            <a:r>
              <a:rPr lang="en-US" sz="2000" b="1" dirty="0">
                <a:solidFill>
                  <a:srgbClr val="035043"/>
                </a:solidFill>
                <a:latin typeface="Aptos"/>
              </a:rPr>
              <a:t> 7/10</a:t>
            </a:r>
            <a:endParaRPr sz="2000" b="1" dirty="0">
              <a:solidFill>
                <a:srgbClr val="035043"/>
              </a:solidFill>
              <a:latin typeface="Aptos"/>
            </a:endParaRPr>
          </a:p>
        </p:txBody>
      </p:sp>
      <p:sp>
        <p:nvSpPr>
          <p:cNvPr id="6" name="Rounded Rectangle 5"/>
          <p:cNvSpPr/>
          <p:nvPr/>
        </p:nvSpPr>
        <p:spPr>
          <a:xfrm>
            <a:off x="731520" y="1158430"/>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000" b="1" i="1" dirty="0">
                <a:solidFill>
                  <a:schemeClr val="accent3"/>
                </a:solidFill>
              </a:rPr>
              <a:t>Sample size</a:t>
            </a:r>
          </a:p>
          <a:p>
            <a:r>
              <a:rPr lang="en-US" sz="2000" b="1" i="1" dirty="0">
                <a:solidFill>
                  <a:schemeClr val="accent3"/>
                </a:solidFill>
              </a:rPr>
              <a:t>Sample size calculation</a:t>
            </a:r>
          </a:p>
          <a:p>
            <a:r>
              <a:rPr lang="en-US" sz="2000" dirty="0">
                <a:solidFill>
                  <a:schemeClr val="accent3"/>
                </a:solidFill>
              </a:rPr>
              <a:t>Based on the hypothesis that 5% sodium carbonate has a 70% cure rate  and NYDA® an approximate 78%</a:t>
            </a:r>
          </a:p>
          <a:p>
            <a:r>
              <a:rPr lang="en-US" sz="2000" dirty="0">
                <a:solidFill>
                  <a:schemeClr val="accent3"/>
                </a:solidFill>
              </a:rPr>
              <a:t>cure rate , we calculated the sample size assuming both cure rates to be 80%. </a:t>
            </a:r>
          </a:p>
          <a:p>
            <a:r>
              <a:rPr lang="en-US" sz="2000" dirty="0">
                <a:solidFill>
                  <a:schemeClr val="accent3"/>
                </a:solidFill>
              </a:rPr>
              <a:t>The sample size was calculated using the Sample-Size Formula </a:t>
            </a:r>
          </a:p>
          <a:p>
            <a:r>
              <a:rPr lang="en-US" sz="2000" dirty="0">
                <a:solidFill>
                  <a:schemeClr val="accent3"/>
                </a:solidFill>
              </a:rPr>
              <a:t> assuming the non-inferiority margin is chosen to be 10% . </a:t>
            </a:r>
          </a:p>
          <a:p>
            <a:r>
              <a:rPr lang="en-US" sz="2000" dirty="0">
                <a:solidFill>
                  <a:schemeClr val="accent3"/>
                </a:solidFill>
              </a:rPr>
              <a:t>We also assumed that the true mean cure rates of the treatment agent (sodium carbonate) and the active control (NYDA®) were 80% (</a:t>
            </a:r>
            <a:r>
              <a:rPr lang="en-US" sz="2000" dirty="0" err="1">
                <a:solidFill>
                  <a:schemeClr val="accent3"/>
                </a:solidFill>
              </a:rPr>
              <a:t>pT</a:t>
            </a:r>
            <a:r>
              <a:rPr lang="en-US" sz="2000" dirty="0">
                <a:solidFill>
                  <a:schemeClr val="accent3"/>
                </a:solidFill>
              </a:rPr>
              <a:t> = 0.80) and 80% (</a:t>
            </a:r>
            <a:r>
              <a:rPr lang="en-US" sz="2000" dirty="0" err="1">
                <a:solidFill>
                  <a:schemeClr val="accent3"/>
                </a:solidFill>
              </a:rPr>
              <a:t>pC</a:t>
            </a:r>
            <a:r>
              <a:rPr lang="en-US" sz="2000" dirty="0">
                <a:solidFill>
                  <a:schemeClr val="accent3"/>
                </a:solidFill>
              </a:rPr>
              <a:t> = 0.80), respectively.</a:t>
            </a:r>
          </a:p>
          <a:p>
            <a:endParaRPr lang="en-US" sz="2000" dirty="0">
              <a:solidFill>
                <a:schemeClr val="accent3"/>
              </a:solidFill>
            </a:endParaRPr>
          </a:p>
          <a:p>
            <a:r>
              <a:rPr lang="en-US" sz="2000" dirty="0">
                <a:solidFill>
                  <a:schemeClr val="accent3"/>
                </a:solidFill>
              </a:rPr>
              <a:t> A 90% power (1–β = 0.9) at the 5% level of significance (α = 0.05) with equal allocation (k = 1) was achieved to demonstrate non-inferiority for the clinical cure assessment of efficacy. Given that one to five lesions per foot in one individual child were studied, intra-class correlation coefficient (ICC) (1, k) and k = 2–5 for the intra-rater reliability was estimated at 0.5. As the cluster size was 2, the design effect (DE) was</a:t>
            </a:r>
          </a:p>
          <a:p>
            <a:r>
              <a:rPr lang="en-US" sz="2000" dirty="0">
                <a:solidFill>
                  <a:schemeClr val="accent3"/>
                </a:solidFill>
              </a:rPr>
              <a:t>calculated as 1 + (2 − 1) × 0.5 = 1.5. A total of 920 (460 per arm) lesions comprised the sample size, considering a 10% loss at follow-up.</a:t>
            </a:r>
            <a:endParaRPr lang="en-US" sz="2000" dirty="0">
              <a:solidFill>
                <a:srgbClr val="FF0000"/>
              </a:solidFill>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5</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137D2125-6891-75BB-BD4E-D54B51FB6FD1}"/>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468989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37739"/>
            <a:ext cx="8046720" cy="400110"/>
          </a:xfrm>
          <a:prstGeom prst="rect">
            <a:avLst/>
          </a:prstGeom>
          <a:noFill/>
        </p:spPr>
        <p:txBody>
          <a:bodyPr wrap="square" anchor="ctr">
            <a:spAutoFit/>
          </a:bodyPr>
          <a:lstStyle/>
          <a:p>
            <a:pPr algn="ctr"/>
            <a:r>
              <a:rPr sz="2000" b="1" dirty="0">
                <a:solidFill>
                  <a:srgbClr val="035043"/>
                </a:solidFill>
                <a:latin typeface="Aptos"/>
              </a:rPr>
              <a:t>Methods</a:t>
            </a:r>
            <a:r>
              <a:rPr lang="en-US" sz="2000" b="1" dirty="0">
                <a:solidFill>
                  <a:srgbClr val="035043"/>
                </a:solidFill>
                <a:latin typeface="Aptos"/>
              </a:rPr>
              <a:t> 8/10</a:t>
            </a:r>
            <a:endParaRPr sz="2000" b="1" dirty="0">
              <a:solidFill>
                <a:srgbClr val="035043"/>
              </a:solidFill>
              <a:latin typeface="Aptos"/>
            </a:endParaRPr>
          </a:p>
        </p:txBody>
      </p:sp>
      <p:sp>
        <p:nvSpPr>
          <p:cNvPr id="6" name="Rounded Rectangle 5"/>
          <p:cNvSpPr/>
          <p:nvPr/>
        </p:nvSpPr>
        <p:spPr>
          <a:xfrm>
            <a:off x="731520" y="1158430"/>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000" b="1" dirty="0">
                <a:solidFill>
                  <a:schemeClr val="accent3"/>
                </a:solidFill>
              </a:rPr>
              <a:t>Sampling and recruitment</a:t>
            </a:r>
          </a:p>
          <a:p>
            <a:r>
              <a:rPr lang="en-US" sz="2000" dirty="0">
                <a:solidFill>
                  <a:schemeClr val="accent3"/>
                </a:solidFill>
              </a:rPr>
              <a:t>A multi-stage sampling method was used in this study.</a:t>
            </a:r>
          </a:p>
          <a:p>
            <a:r>
              <a:rPr lang="en-US" sz="2000" b="1" dirty="0">
                <a:solidFill>
                  <a:schemeClr val="accent3"/>
                </a:solidFill>
              </a:rPr>
              <a:t>Stage 1 </a:t>
            </a:r>
          </a:p>
          <a:p>
            <a:r>
              <a:rPr lang="en-US" sz="2000" dirty="0">
                <a:solidFill>
                  <a:schemeClr val="accent3"/>
                </a:solidFill>
              </a:rPr>
              <a:t>involved sampling of sub-counties</a:t>
            </a:r>
          </a:p>
          <a:p>
            <a:r>
              <a:rPr lang="en-US" sz="2000" b="1" dirty="0">
                <a:solidFill>
                  <a:schemeClr val="accent3"/>
                </a:solidFill>
              </a:rPr>
              <a:t>stage 2</a:t>
            </a:r>
          </a:p>
          <a:p>
            <a:r>
              <a:rPr lang="en-US" sz="2000" dirty="0">
                <a:solidFill>
                  <a:schemeClr val="accent3"/>
                </a:solidFill>
              </a:rPr>
              <a:t>involved sampling of schools</a:t>
            </a:r>
          </a:p>
          <a:p>
            <a:r>
              <a:rPr lang="en-US" sz="2000" b="1" dirty="0">
                <a:solidFill>
                  <a:schemeClr val="accent3"/>
                </a:solidFill>
              </a:rPr>
              <a:t>stage 3</a:t>
            </a:r>
          </a:p>
          <a:p>
            <a:r>
              <a:rPr lang="en-US" sz="2000" dirty="0">
                <a:solidFill>
                  <a:schemeClr val="accent3"/>
                </a:solidFill>
              </a:rPr>
              <a:t> involved selecting participants</a:t>
            </a:r>
          </a:p>
          <a:p>
            <a:r>
              <a:rPr lang="en-US" sz="2000" b="1" dirty="0">
                <a:solidFill>
                  <a:schemeClr val="accent3"/>
                </a:solidFill>
              </a:rPr>
              <a:t>stage 4</a:t>
            </a:r>
            <a:r>
              <a:rPr lang="en-US" sz="2000" dirty="0">
                <a:solidFill>
                  <a:schemeClr val="accent3"/>
                </a:solidFill>
              </a:rPr>
              <a:t> </a:t>
            </a:r>
          </a:p>
          <a:p>
            <a:r>
              <a:rPr lang="en-US" sz="2000" dirty="0">
                <a:solidFill>
                  <a:schemeClr val="accent3"/>
                </a:solidFill>
              </a:rPr>
              <a:t>involved sampling embedded sand fleas</a:t>
            </a:r>
            <a:endParaRPr lang="en-US" sz="2000" dirty="0">
              <a:solidFill>
                <a:srgbClr val="FF0000"/>
              </a:solidFill>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5</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137D2125-6891-75BB-BD4E-D54B51FB6FD1}"/>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224639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37739"/>
            <a:ext cx="8046720" cy="400110"/>
          </a:xfrm>
          <a:prstGeom prst="rect">
            <a:avLst/>
          </a:prstGeom>
          <a:noFill/>
        </p:spPr>
        <p:txBody>
          <a:bodyPr wrap="square" anchor="ctr">
            <a:spAutoFit/>
          </a:bodyPr>
          <a:lstStyle/>
          <a:p>
            <a:pPr algn="ctr"/>
            <a:r>
              <a:rPr sz="2000" b="1" dirty="0">
                <a:solidFill>
                  <a:srgbClr val="035043"/>
                </a:solidFill>
                <a:latin typeface="Aptos"/>
              </a:rPr>
              <a:t>Methods</a:t>
            </a:r>
            <a:r>
              <a:rPr lang="en-US" sz="2000" b="1" dirty="0">
                <a:solidFill>
                  <a:srgbClr val="035043"/>
                </a:solidFill>
                <a:latin typeface="Aptos"/>
              </a:rPr>
              <a:t> 9/10</a:t>
            </a:r>
            <a:endParaRPr sz="2000" b="1" dirty="0">
              <a:solidFill>
                <a:srgbClr val="035043"/>
              </a:solidFill>
              <a:latin typeface="Aptos"/>
            </a:endParaRPr>
          </a:p>
        </p:txBody>
      </p:sp>
      <p:sp>
        <p:nvSpPr>
          <p:cNvPr id="6" name="Rounded Rectangle 5"/>
          <p:cNvSpPr/>
          <p:nvPr/>
        </p:nvSpPr>
        <p:spPr>
          <a:xfrm>
            <a:off x="731520" y="1158430"/>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000" b="1" i="1" dirty="0">
                <a:solidFill>
                  <a:schemeClr val="accent3"/>
                </a:solidFill>
              </a:rPr>
              <a:t>Stage 1: sampling of sub‑counties</a:t>
            </a:r>
          </a:p>
          <a:p>
            <a:r>
              <a:rPr lang="en-US" sz="2000" dirty="0" err="1">
                <a:solidFill>
                  <a:schemeClr val="accent3"/>
                </a:solidFill>
              </a:rPr>
              <a:t>Hamisi</a:t>
            </a:r>
            <a:r>
              <a:rPr lang="en-US" sz="2000" dirty="0">
                <a:solidFill>
                  <a:schemeClr val="accent3"/>
                </a:solidFill>
              </a:rPr>
              <a:t> and </a:t>
            </a:r>
            <a:r>
              <a:rPr lang="en-US" sz="2000" dirty="0" err="1">
                <a:solidFill>
                  <a:schemeClr val="accent3"/>
                </a:solidFill>
              </a:rPr>
              <a:t>Emuhaya</a:t>
            </a:r>
            <a:r>
              <a:rPr lang="en-US" sz="2000" dirty="0">
                <a:solidFill>
                  <a:schemeClr val="accent3"/>
                </a:solidFill>
              </a:rPr>
              <a:t> sub-counties were selected because of the highest number of reported cases of </a:t>
            </a:r>
            <a:r>
              <a:rPr lang="en-US" sz="2000" dirty="0" err="1">
                <a:solidFill>
                  <a:schemeClr val="accent3"/>
                </a:solidFill>
              </a:rPr>
              <a:t>tungiasis</a:t>
            </a:r>
            <a:r>
              <a:rPr lang="en-US" sz="2000" dirty="0">
                <a:solidFill>
                  <a:schemeClr val="accent3"/>
                </a:solidFill>
              </a:rPr>
              <a:t> in </a:t>
            </a:r>
            <a:r>
              <a:rPr lang="en-US" sz="2000" dirty="0" err="1">
                <a:solidFill>
                  <a:schemeClr val="accent3"/>
                </a:solidFill>
              </a:rPr>
              <a:t>Vihiga</a:t>
            </a:r>
            <a:r>
              <a:rPr lang="en-US" sz="2000" dirty="0">
                <a:solidFill>
                  <a:schemeClr val="accent3"/>
                </a:solidFill>
              </a:rPr>
              <a:t> County</a:t>
            </a:r>
            <a:r>
              <a:rPr lang="en-US" sz="2000" b="1" dirty="0">
                <a:solidFill>
                  <a:schemeClr val="accent3"/>
                </a:solidFill>
              </a:rPr>
              <a:t>.</a:t>
            </a:r>
          </a:p>
          <a:p>
            <a:endParaRPr lang="en-US" sz="2000" b="1" dirty="0">
              <a:solidFill>
                <a:schemeClr val="accent3"/>
              </a:solidFill>
            </a:endParaRPr>
          </a:p>
          <a:p>
            <a:r>
              <a:rPr lang="en-US" sz="2000" b="1" i="1" dirty="0">
                <a:solidFill>
                  <a:schemeClr val="accent3"/>
                </a:solidFill>
              </a:rPr>
              <a:t>Stage 2: sampling of schools</a:t>
            </a:r>
          </a:p>
          <a:p>
            <a:r>
              <a:rPr lang="en-US" sz="2000" dirty="0">
                <a:solidFill>
                  <a:schemeClr val="accent3"/>
                </a:solidFill>
              </a:rPr>
              <a:t>Primary schools and ECD </a:t>
            </a:r>
            <a:r>
              <a:rPr lang="en-US" sz="2000" dirty="0" err="1">
                <a:solidFill>
                  <a:schemeClr val="accent3"/>
                </a:solidFill>
              </a:rPr>
              <a:t>centres</a:t>
            </a:r>
            <a:r>
              <a:rPr lang="en-US" sz="2000" dirty="0">
                <a:solidFill>
                  <a:schemeClr val="accent3"/>
                </a:solidFill>
              </a:rPr>
              <a:t> in the study area were ranked according to the number of cases reported to the Health Department. We visited the schools in the most reported regions with the highest number of affected students in order.</a:t>
            </a:r>
          </a:p>
          <a:p>
            <a:endParaRPr lang="en-US" sz="2000" b="1" dirty="0">
              <a:solidFill>
                <a:schemeClr val="accent3"/>
              </a:solidFill>
            </a:endParaRPr>
          </a:p>
          <a:p>
            <a:endParaRPr lang="en-US" sz="2000" dirty="0">
              <a:solidFill>
                <a:srgbClr val="FF0000"/>
              </a:solidFill>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5</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137D2125-6891-75BB-BD4E-D54B51FB6FD1}"/>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4178622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09164"/>
            <a:ext cx="8046720" cy="400110"/>
          </a:xfrm>
          <a:prstGeom prst="rect">
            <a:avLst/>
          </a:prstGeom>
          <a:noFill/>
        </p:spPr>
        <p:txBody>
          <a:bodyPr wrap="square" anchor="ctr">
            <a:spAutoFit/>
          </a:bodyPr>
          <a:lstStyle/>
          <a:p>
            <a:pPr algn="ctr"/>
            <a:r>
              <a:rPr sz="2000" b="1" dirty="0">
                <a:solidFill>
                  <a:srgbClr val="035043"/>
                </a:solidFill>
                <a:latin typeface="Aptos"/>
              </a:rPr>
              <a:t>Methods</a:t>
            </a:r>
            <a:r>
              <a:rPr lang="en-US" sz="2000" b="1" dirty="0">
                <a:solidFill>
                  <a:srgbClr val="035043"/>
                </a:solidFill>
                <a:latin typeface="Aptos"/>
              </a:rPr>
              <a:t> 10/10</a:t>
            </a:r>
            <a:endParaRPr sz="2000" b="1" dirty="0">
              <a:solidFill>
                <a:srgbClr val="035043"/>
              </a:solidFill>
              <a:latin typeface="Aptos"/>
            </a:endParaRPr>
          </a:p>
        </p:txBody>
      </p:sp>
      <p:sp>
        <p:nvSpPr>
          <p:cNvPr id="6" name="Rounded Rectangle 5"/>
          <p:cNvSpPr/>
          <p:nvPr/>
        </p:nvSpPr>
        <p:spPr>
          <a:xfrm>
            <a:off x="731520" y="1158430"/>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000" b="1" i="1" dirty="0">
                <a:solidFill>
                  <a:schemeClr val="accent3"/>
                </a:solidFill>
              </a:rPr>
              <a:t>Stage 3: sampling of participants</a:t>
            </a:r>
          </a:p>
          <a:p>
            <a:r>
              <a:rPr lang="en-US" sz="2000" dirty="0">
                <a:solidFill>
                  <a:schemeClr val="accent3"/>
                </a:solidFill>
              </a:rPr>
              <a:t>Within each school, children aged 4–15 years were selected in descending order of grade. At the beginning of the study, a sealed envelope was used for </a:t>
            </a:r>
            <a:r>
              <a:rPr lang="en-US" sz="2000" dirty="0" err="1">
                <a:solidFill>
                  <a:schemeClr val="accent3"/>
                </a:solidFill>
              </a:rPr>
              <a:t>randomising</a:t>
            </a:r>
            <a:r>
              <a:rPr lang="en-US" sz="2000" dirty="0">
                <a:solidFill>
                  <a:schemeClr val="accent3"/>
                </a:solidFill>
              </a:rPr>
              <a:t> the two treatments. The sealed envelopes had either ‘Right foot: NYDA®, Left foot: 5% sodium carbonate’ or ‘Right foot: 5% sodium carbonate, Left foot: NYDA®’ written in them, with a participant number.</a:t>
            </a:r>
          </a:p>
          <a:p>
            <a:r>
              <a:rPr lang="en-US" sz="2000" dirty="0">
                <a:solidFill>
                  <a:schemeClr val="accent3"/>
                </a:solidFill>
              </a:rPr>
              <a:t> Before randomization, lesions were sampled to avoid selection bias</a:t>
            </a:r>
          </a:p>
          <a:p>
            <a:endParaRPr lang="en-US" sz="2000" dirty="0">
              <a:solidFill>
                <a:schemeClr val="accent3"/>
              </a:solidFill>
            </a:endParaRPr>
          </a:p>
          <a:p>
            <a:r>
              <a:rPr lang="en-US" sz="2000" b="1" dirty="0">
                <a:solidFill>
                  <a:schemeClr val="accent3"/>
                </a:solidFill>
              </a:rPr>
              <a:t>Stage 4: sampling of embedded sand fleas</a:t>
            </a:r>
          </a:p>
          <a:p>
            <a:r>
              <a:rPr lang="en-US" sz="2000" dirty="0">
                <a:solidFill>
                  <a:schemeClr val="accent3"/>
                </a:solidFill>
              </a:rPr>
              <a:t>For each participant, one to five embedded sand fleas per foot were selected by the trained assessor to ensure an even distribution of lesions. Because it is difficult to distinguish the characteristics of individual lesions , we limited the number of lesions. According to the Fortaleza classification [3], the growth stage of the target lesions was Stage II or III. Only lesions that could be clearly distinguished from one another were included in the study.</a:t>
            </a:r>
          </a:p>
          <a:p>
            <a:endParaRPr lang="en-US" sz="2000" dirty="0">
              <a:solidFill>
                <a:srgbClr val="FF0000"/>
              </a:solidFill>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5</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137D2125-6891-75BB-BD4E-D54B51FB6FD1}"/>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949718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Results</a:t>
            </a:r>
            <a:r>
              <a:rPr lang="en-US" sz="2000" b="1" dirty="0">
                <a:solidFill>
                  <a:srgbClr val="035043"/>
                </a:solidFill>
                <a:latin typeface="Aptos"/>
              </a:rPr>
              <a:t>1/4</a:t>
            </a:r>
            <a:endParaRPr sz="2000" b="1" dirty="0">
              <a:solidFill>
                <a:srgbClr val="035043"/>
              </a:solidFill>
              <a:latin typeface="Aptos"/>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400" b="1" dirty="0">
                <a:solidFill>
                  <a:schemeClr val="accent3"/>
                </a:solidFill>
              </a:rPr>
              <a:t>Participants</a:t>
            </a:r>
          </a:p>
          <a:p>
            <a:r>
              <a:rPr lang="en-US" sz="2400" dirty="0">
                <a:solidFill>
                  <a:schemeClr val="accent3"/>
                </a:solidFill>
              </a:rPr>
              <a:t>In total, 941 flea infections in 160 participants were described during the initial screening, but only 823</a:t>
            </a:r>
          </a:p>
          <a:p>
            <a:r>
              <a:rPr lang="en-US" sz="2400" dirty="0">
                <a:solidFill>
                  <a:schemeClr val="accent3"/>
                </a:solidFill>
              </a:rPr>
              <a:t>flea infections were included in the final analysis after excluding 94 owing to flea removal and three children</a:t>
            </a:r>
          </a:p>
          <a:p>
            <a:r>
              <a:rPr lang="en-US" sz="2400" dirty="0">
                <a:solidFill>
                  <a:schemeClr val="accent3"/>
                </a:solidFill>
              </a:rPr>
              <a:t>who dropped out (12 flea infections). All 157 children who underwent randomization completed the study, with a mean age of 9.95 years. The majority were male (69.0%)</a:t>
            </a:r>
          </a:p>
          <a:p>
            <a:r>
              <a:rPr lang="en-US" sz="2400" dirty="0">
                <a:solidFill>
                  <a:schemeClr val="accent3"/>
                </a:solidFill>
              </a:rPr>
              <a:t>Most children wore moderately maintained clothes(72.0%), while 15.9% wore torn clothes.</a:t>
            </a:r>
          </a:p>
          <a:p>
            <a:r>
              <a:rPr lang="en-US" sz="2400" dirty="0">
                <a:solidFill>
                  <a:schemeClr val="accent3"/>
                </a:solidFill>
              </a:rPr>
              <a:t>Footwear observation showed that 14.6% of the children were barefoot and 66.9% wore worn-out shoes. </a:t>
            </a:r>
          </a:p>
          <a:p>
            <a:r>
              <a:rPr lang="en-US" sz="2400" dirty="0">
                <a:solidFill>
                  <a:schemeClr val="accent3"/>
                </a:solidFill>
              </a:rPr>
              <a:t>For school footwear, 14.0% of children had no shoes, while only 34.4% wore closed shoes. A complete school uniform was observed in 29.2%, while 6.4% had none.</a:t>
            </a:r>
          </a:p>
          <a:p>
            <a:endParaRPr sz="2400" dirty="0">
              <a:solidFill>
                <a:schemeClr val="accent3"/>
              </a:solidFill>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6</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D550CFAA-73F8-4250-2C83-F48927A7EC76}"/>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Results</a:t>
            </a:r>
            <a:r>
              <a:rPr lang="en-US" sz="2000" b="1" dirty="0">
                <a:solidFill>
                  <a:srgbClr val="035043"/>
                </a:solidFill>
                <a:latin typeface="Aptos"/>
              </a:rPr>
              <a:t> 2/4</a:t>
            </a:r>
            <a:endParaRPr sz="2000" b="1" dirty="0">
              <a:solidFill>
                <a:srgbClr val="035043"/>
              </a:solidFill>
              <a:latin typeface="Aptos"/>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400" dirty="0">
                <a:solidFill>
                  <a:schemeClr val="accent3"/>
                </a:solidFill>
              </a:rPr>
              <a:t>Regarding housing conditions, 97.5% lived in homes with iron sheet roofs, and 82.2% had mud walls. Farming (54.6%) and housework (25.2%) were the main parental occupations. </a:t>
            </a:r>
          </a:p>
          <a:p>
            <a:r>
              <a:rPr lang="en-US" sz="2400" dirty="0">
                <a:solidFill>
                  <a:schemeClr val="accent3"/>
                </a:solidFill>
              </a:rPr>
              <a:t>Most children (61.1%) slept on the floor. Soap was used by 89.8%, and 48.4% reported daily washing. Ownership of domestic animals was common: 82.2%</a:t>
            </a:r>
          </a:p>
          <a:p>
            <a:r>
              <a:rPr lang="en-US" sz="2400" dirty="0">
                <a:solidFill>
                  <a:schemeClr val="accent3"/>
                </a:solidFill>
              </a:rPr>
              <a:t>of participants reported owning chickens, 71.2% owned cows, 30.1% had dogs, 27.6% had cats, 14.1% had goats, and 2.5% each owned pigs and sheep.</a:t>
            </a:r>
          </a:p>
          <a:p>
            <a:r>
              <a:rPr lang="en-US" sz="2400" dirty="0">
                <a:solidFill>
                  <a:schemeClr val="accent3"/>
                </a:solidFill>
              </a:rPr>
              <a:t>When asked about their knowledge of </a:t>
            </a:r>
            <a:r>
              <a:rPr lang="en-US" sz="2400" dirty="0" err="1">
                <a:solidFill>
                  <a:schemeClr val="accent3"/>
                </a:solidFill>
              </a:rPr>
              <a:t>tungiasis</a:t>
            </a:r>
            <a:r>
              <a:rPr lang="en-US" sz="2400" dirty="0">
                <a:solidFill>
                  <a:schemeClr val="accent3"/>
                </a:solidFill>
              </a:rPr>
              <a:t>, 96% answered correctly about the causes, and 100% answered correctly about the symptoms.</a:t>
            </a:r>
            <a:endParaRPr sz="2400" dirty="0">
              <a:solidFill>
                <a:schemeClr val="accent3"/>
              </a:solidFill>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6</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D550CFAA-73F8-4250-2C83-F48927A7EC76}"/>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59960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Results</a:t>
            </a:r>
            <a:r>
              <a:rPr lang="en-US" sz="2000" b="1" dirty="0">
                <a:solidFill>
                  <a:srgbClr val="035043"/>
                </a:solidFill>
                <a:latin typeface="Aptos"/>
              </a:rPr>
              <a:t>3/4</a:t>
            </a:r>
            <a:endParaRPr sz="2000" b="1" dirty="0">
              <a:solidFill>
                <a:srgbClr val="035043"/>
              </a:solidFill>
              <a:latin typeface="Aptos"/>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000" b="1" dirty="0">
                <a:solidFill>
                  <a:schemeClr val="accent3"/>
                </a:solidFill>
              </a:rPr>
              <a:t>Cure rates (percentage of dead fleas)</a:t>
            </a:r>
          </a:p>
          <a:p>
            <a:r>
              <a:rPr lang="en-US" sz="2000" dirty="0">
                <a:solidFill>
                  <a:schemeClr val="accent3"/>
                </a:solidFill>
              </a:rPr>
              <a:t>On day 11, the proportion of dead fleas was 88% in the NYDA®-treated group and 77% in the 5% sodium carbonate-treated group (p &lt; 0.01. A Chi-square test</a:t>
            </a:r>
          </a:p>
          <a:p>
            <a:r>
              <a:rPr lang="en-US" sz="2000" dirty="0">
                <a:solidFill>
                  <a:schemeClr val="accent3"/>
                </a:solidFill>
              </a:rPr>
              <a:t>demonstrated a significant difference between these two treatments (p &lt; 0.05).</a:t>
            </a:r>
          </a:p>
          <a:p>
            <a:endParaRPr lang="en-US" sz="2000" b="1" dirty="0">
              <a:solidFill>
                <a:schemeClr val="accent3"/>
              </a:solidFill>
            </a:endParaRPr>
          </a:p>
          <a:p>
            <a:r>
              <a:rPr lang="en-US" sz="2000" b="1" dirty="0">
                <a:solidFill>
                  <a:schemeClr val="accent3"/>
                </a:solidFill>
              </a:rPr>
              <a:t>Safety</a:t>
            </a:r>
          </a:p>
          <a:p>
            <a:r>
              <a:rPr lang="en-US" sz="2000" dirty="0">
                <a:solidFill>
                  <a:schemeClr val="accent3"/>
                </a:solidFill>
              </a:rPr>
              <a:t>Both treatments showed a transient increase in inflammation scores on day 7, followed by a</a:t>
            </a:r>
          </a:p>
          <a:p>
            <a:r>
              <a:rPr lang="en-US" sz="2000" dirty="0">
                <a:solidFill>
                  <a:schemeClr val="accent3"/>
                </a:solidFill>
              </a:rPr>
              <a:t>declining trend towards day 11. NYDA® treatment consistently resulted in lower scores than sodium carbonate treatment on all observation days. </a:t>
            </a:r>
          </a:p>
          <a:p>
            <a:r>
              <a:rPr lang="en-US" sz="2000" dirty="0">
                <a:solidFill>
                  <a:schemeClr val="accent3"/>
                </a:solidFill>
              </a:rPr>
              <a:t>Inflammation peaked on day 7 for both treatments.  Complaints of both symptoms peaked on day 5 for both treatment groups, but the difference was not statistically significant. </a:t>
            </a:r>
          </a:p>
          <a:p>
            <a:endParaRPr lang="en-US" sz="2000" dirty="0">
              <a:solidFill>
                <a:schemeClr val="accent3"/>
              </a:solidFill>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6</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D550CFAA-73F8-4250-2C83-F48927A7EC76}"/>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38797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Results</a:t>
            </a:r>
            <a:r>
              <a:rPr lang="en-US" sz="2000" b="1" dirty="0">
                <a:solidFill>
                  <a:srgbClr val="035043"/>
                </a:solidFill>
                <a:latin typeface="Aptos"/>
              </a:rPr>
              <a:t> 4/4</a:t>
            </a:r>
            <a:endParaRPr sz="2000" b="1" dirty="0">
              <a:solidFill>
                <a:srgbClr val="035043"/>
              </a:solidFill>
              <a:latin typeface="Aptos"/>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3200" b="1" dirty="0">
                <a:solidFill>
                  <a:schemeClr val="accent3"/>
                </a:solidFill>
              </a:rPr>
              <a:t>Feelings, ease, and participant choice of </a:t>
            </a:r>
            <a:r>
              <a:rPr lang="en-US" sz="3200" b="1" dirty="0" err="1">
                <a:solidFill>
                  <a:schemeClr val="accent3"/>
                </a:solidFill>
              </a:rPr>
              <a:t>favourite</a:t>
            </a:r>
            <a:r>
              <a:rPr lang="en-US" sz="3200" b="1" dirty="0">
                <a:solidFill>
                  <a:schemeClr val="accent3"/>
                </a:solidFill>
              </a:rPr>
              <a:t> treatment</a:t>
            </a:r>
          </a:p>
          <a:p>
            <a:r>
              <a:rPr lang="en-US" sz="3200" dirty="0">
                <a:solidFill>
                  <a:schemeClr val="accent3"/>
                </a:solidFill>
              </a:rPr>
              <a:t>None of the children reported negative feelings, and no parents rated the treatments as difficult to apply. A total of 157 children reported very good or good feelings toward both treatments. Regarding feasibility, 134 parents (48%) rated sodium carbonate as very easy or easy to use, while 147 parents (52%) gave the same rating for NYDA. When asked about future preference, 120 children (81%) chose NYDA, whereas 29 children (19%) preferred sodium carbonate.</a:t>
            </a:r>
          </a:p>
          <a:p>
            <a:endParaRPr lang="en-US" sz="3200" b="1" dirty="0">
              <a:solidFill>
                <a:schemeClr val="accent3"/>
              </a:solidFill>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6</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D550CFAA-73F8-4250-2C83-F48927A7EC76}"/>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480429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Discussion &amp; Conclusion</a:t>
            </a: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accent3"/>
                </a:solidFill>
              </a:rPr>
              <a:t>This study demonstrated that 5% sodium carbonate did not meet the non-inferiority margin compared with NYDA® for treating </a:t>
            </a:r>
            <a:r>
              <a:rPr lang="en-US" sz="2000" dirty="0" err="1">
                <a:solidFill>
                  <a:schemeClr val="accent3"/>
                </a:solidFill>
              </a:rPr>
              <a:t>tungiasis</a:t>
            </a:r>
            <a:r>
              <a:rPr lang="en-US" sz="2000" dirty="0">
                <a:solidFill>
                  <a:schemeClr val="accent3"/>
                </a:solidFill>
              </a:rPr>
              <a:t>. However, it has a certain potential as an alternative treatment given that it yields the second-highest cure rates compared with other treatments, as demonstrated by clinical trials. An accessible, safe, and effective treatment for </a:t>
            </a:r>
            <a:r>
              <a:rPr lang="en-US" sz="2000" dirty="0" err="1">
                <a:solidFill>
                  <a:schemeClr val="accent3"/>
                </a:solidFill>
              </a:rPr>
              <a:t>tungiasis</a:t>
            </a:r>
            <a:r>
              <a:rPr lang="en-US" sz="2000" dirty="0">
                <a:solidFill>
                  <a:schemeClr val="accent3"/>
                </a:solidFill>
              </a:rPr>
              <a:t> has yet to be firmly established. In the meantime, healthcare providers and affected communities continue to rely on methods they consider appropriate, in the absence of </a:t>
            </a:r>
            <a:r>
              <a:rPr lang="en-US" sz="2000" dirty="0" err="1">
                <a:solidFill>
                  <a:schemeClr val="accent3"/>
                </a:solidFill>
              </a:rPr>
              <a:t>standardised</a:t>
            </a:r>
            <a:r>
              <a:rPr lang="en-US" sz="2000" dirty="0">
                <a:solidFill>
                  <a:schemeClr val="accent3"/>
                </a:solidFill>
              </a:rPr>
              <a:t> guidance. It is therefore imperative that an affordable and widely accessible therapeutic option be approved globally as an alternative treatment without further delay. Future research should explore practical treatment approaches grounded in the realities of endemic settings and informed by direct field experience</a:t>
            </a:r>
            <a:endParaRPr sz="2000" dirty="0">
              <a:solidFill>
                <a:schemeClr val="accent3"/>
              </a:solidFill>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7</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CFD6161E-1B56-92C6-4570-820C1E247999}"/>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lang="en-US" sz="2000" b="1" dirty="0">
                <a:solidFill>
                  <a:srgbClr val="035043"/>
                </a:solidFill>
                <a:latin typeface="Aptos"/>
              </a:rPr>
              <a:t>Acknowledgements</a:t>
            </a:r>
            <a:endParaRPr sz="2000" b="1" dirty="0">
              <a:solidFill>
                <a:srgbClr val="035043"/>
              </a:solidFill>
              <a:latin typeface="Aptos"/>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accent3"/>
                </a:solidFill>
              </a:rPr>
              <a:t>We thank the </a:t>
            </a:r>
            <a:r>
              <a:rPr lang="en-US" sz="2000" dirty="0" err="1">
                <a:solidFill>
                  <a:schemeClr val="accent3"/>
                </a:solidFill>
              </a:rPr>
              <a:t>Vihiga</a:t>
            </a:r>
            <a:r>
              <a:rPr lang="en-US" sz="2000" dirty="0">
                <a:solidFill>
                  <a:schemeClr val="accent3"/>
                </a:solidFill>
              </a:rPr>
              <a:t> Ministry of Health for granting permission and providing assistance to conduct this study. Additionally, we are grateful to the participants for their cooperation and patience during the observations. </a:t>
            </a:r>
            <a:r>
              <a:rPr lang="en-US" sz="2000" dirty="0" err="1">
                <a:solidFill>
                  <a:schemeClr val="accent3"/>
                </a:solidFill>
              </a:rPr>
              <a:t>Inthe</a:t>
            </a:r>
            <a:r>
              <a:rPr lang="en-US" sz="2000" dirty="0">
                <a:solidFill>
                  <a:schemeClr val="accent3"/>
                </a:solidFill>
              </a:rPr>
              <a:t> case of child participants, we sincerely thank their parents for providing</a:t>
            </a:r>
          </a:p>
          <a:p>
            <a:r>
              <a:rPr lang="en-US" sz="2000" dirty="0">
                <a:solidFill>
                  <a:schemeClr val="accent3"/>
                </a:solidFill>
              </a:rPr>
              <a:t>consent. Furthermore, we acknowledge the invaluable contributions of our</a:t>
            </a:r>
          </a:p>
          <a:p>
            <a:r>
              <a:rPr lang="en-US" sz="2000" dirty="0">
                <a:solidFill>
                  <a:schemeClr val="accent3"/>
                </a:solidFill>
              </a:rPr>
              <a:t>research assistants</a:t>
            </a:r>
          </a:p>
          <a:p>
            <a:endParaRPr lang="en-US" sz="2000" dirty="0">
              <a:solidFill>
                <a:schemeClr val="accent3"/>
              </a:solidFill>
            </a:endParaRPr>
          </a:p>
          <a:p>
            <a:r>
              <a:rPr lang="en-US" sz="2000" b="1" dirty="0">
                <a:solidFill>
                  <a:schemeClr val="accent3"/>
                </a:solidFill>
              </a:rPr>
              <a:t>Funding</a:t>
            </a:r>
          </a:p>
          <a:p>
            <a:r>
              <a:rPr lang="en-US" sz="2000" dirty="0">
                <a:solidFill>
                  <a:schemeClr val="accent3"/>
                </a:solidFill>
              </a:rPr>
              <a:t>This work was supported by the JSPS Grant-in-Aid for Scientific Research</a:t>
            </a:r>
          </a:p>
          <a:p>
            <a:r>
              <a:rPr lang="en-US" sz="2000" dirty="0">
                <a:solidFill>
                  <a:schemeClr val="accent3"/>
                </a:solidFill>
              </a:rPr>
              <a:t>(KAKENHI) (Grant Number: JP23K09718) through a grant to KS and the JSPS</a:t>
            </a:r>
          </a:p>
          <a:p>
            <a:r>
              <a:rPr lang="en-US" sz="2000" dirty="0">
                <a:solidFill>
                  <a:schemeClr val="accent3"/>
                </a:solidFill>
              </a:rPr>
              <a:t>Grant-in-Aid for Scientific Research (KAKENHI) (Grant Number: JP19K10623)</a:t>
            </a:r>
          </a:p>
          <a:p>
            <a:r>
              <a:rPr lang="en-US" sz="2000" dirty="0">
                <a:solidFill>
                  <a:schemeClr val="accent3"/>
                </a:solidFill>
              </a:rPr>
              <a:t>through a grant to YK. The funder had no role in study design, data collection</a:t>
            </a:r>
          </a:p>
          <a:p>
            <a:r>
              <a:rPr lang="en-US" sz="2000" dirty="0">
                <a:solidFill>
                  <a:schemeClr val="accent3"/>
                </a:solidFill>
              </a:rPr>
              <a:t>and analysis, decision to publish, or preparation of the manuscript.</a:t>
            </a:r>
          </a:p>
          <a:p>
            <a:endParaRPr lang="en-US" sz="2000" dirty="0">
              <a:solidFill>
                <a:schemeClr val="accent3"/>
              </a:solidFill>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7</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CFD6161E-1B56-92C6-4570-820C1E247999}"/>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574751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341001"/>
            <a:ext cx="8046720" cy="707886"/>
          </a:xfrm>
          <a:prstGeom prst="rect">
            <a:avLst/>
          </a:prstGeom>
          <a:noFill/>
        </p:spPr>
        <p:txBody>
          <a:bodyPr wrap="square" anchor="ctr">
            <a:spAutoFit/>
          </a:bodyPr>
          <a:lstStyle/>
          <a:p>
            <a:pPr algn="ctr"/>
            <a:r>
              <a:rPr lang="en-US" sz="2000" b="1" dirty="0">
                <a:solidFill>
                  <a:schemeClr val="accent3"/>
                </a:solidFill>
              </a:rPr>
              <a:t>Ethics approval and consent to participate</a:t>
            </a:r>
          </a:p>
          <a:p>
            <a:pPr algn="ctr"/>
            <a:endParaRPr sz="2000" b="1" dirty="0">
              <a:solidFill>
                <a:srgbClr val="035043"/>
              </a:solidFill>
              <a:latin typeface="Aptos"/>
            </a:endParaRPr>
          </a:p>
        </p:txBody>
      </p:sp>
      <p:sp>
        <p:nvSpPr>
          <p:cNvPr id="6" name="Rounded Rectangle 5"/>
          <p:cNvSpPr/>
          <p:nvPr/>
        </p:nvSpPr>
        <p:spPr>
          <a:xfrm>
            <a:off x="585216" y="1189863"/>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accent3"/>
                </a:solidFill>
              </a:rPr>
              <a:t>This study was approved by the Medical Research Ethics Review Board of</a:t>
            </a:r>
          </a:p>
          <a:p>
            <a:r>
              <a:rPr lang="en-US" sz="2000" dirty="0">
                <a:solidFill>
                  <a:schemeClr val="accent3"/>
                </a:solidFill>
              </a:rPr>
              <a:t>Nagasaki University, Japan (reference number: NU_TMGH_2022_177_1). </a:t>
            </a:r>
          </a:p>
          <a:p>
            <a:endParaRPr lang="en-US" sz="2000" dirty="0">
              <a:solidFill>
                <a:schemeClr val="accent3"/>
              </a:solidFill>
            </a:endParaRPr>
          </a:p>
          <a:p>
            <a:r>
              <a:rPr lang="en-US" sz="2000" dirty="0">
                <a:solidFill>
                  <a:schemeClr val="accent3"/>
                </a:solidFill>
              </a:rPr>
              <a:t>This study was approved by the Scientific and Ethics Review Committee of Kenya</a:t>
            </a:r>
          </a:p>
          <a:p>
            <a:r>
              <a:rPr lang="en-US" sz="2000" dirty="0">
                <a:solidFill>
                  <a:schemeClr val="accent3"/>
                </a:solidFill>
              </a:rPr>
              <a:t>Medical Research Institute (reference number: KEMRI/SERU/CRDR/070/4420).</a:t>
            </a:r>
          </a:p>
          <a:p>
            <a:endParaRPr lang="en-US" sz="2000" dirty="0">
              <a:solidFill>
                <a:schemeClr val="accent3"/>
              </a:solidFill>
            </a:endParaRPr>
          </a:p>
          <a:p>
            <a:r>
              <a:rPr lang="en-US" sz="2000" dirty="0">
                <a:solidFill>
                  <a:schemeClr val="accent3"/>
                </a:solidFill>
              </a:rPr>
              <a:t>This study conformed to the principles of the Declaration of Helsinki. Approval</a:t>
            </a:r>
          </a:p>
          <a:p>
            <a:r>
              <a:rPr lang="en-US" sz="2000" dirty="0">
                <a:solidFill>
                  <a:schemeClr val="accent3"/>
                </a:solidFill>
              </a:rPr>
              <a:t>was also obtained from The National Commission for Science, Technology and</a:t>
            </a:r>
          </a:p>
          <a:p>
            <a:r>
              <a:rPr lang="en-US" sz="2000" dirty="0">
                <a:solidFill>
                  <a:schemeClr val="accent3"/>
                </a:solidFill>
              </a:rPr>
              <a:t>Innovation (reference number: NACOSTI/P/22/19550) of Kenya.</a:t>
            </a:r>
          </a:p>
          <a:p>
            <a:endParaRPr lang="en-US" sz="2000" dirty="0">
              <a:solidFill>
                <a:schemeClr val="accent3"/>
              </a:solidFill>
            </a:endParaRPr>
          </a:p>
          <a:p>
            <a:r>
              <a:rPr lang="en-US" sz="2000" dirty="0">
                <a:solidFill>
                  <a:schemeClr val="accent3"/>
                </a:solidFill>
              </a:rPr>
              <a:t> Children and caregivers provided written assent/fingerprints and consent to participate in</a:t>
            </a:r>
          </a:p>
          <a:p>
            <a:r>
              <a:rPr lang="en-US" sz="2000" dirty="0">
                <a:solidFill>
                  <a:schemeClr val="accent3"/>
                </a:solidFill>
              </a:rPr>
              <a:t>this study.</a:t>
            </a: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7</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CFD6161E-1B56-92C6-4570-820C1E247999}"/>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026874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_wide_landscape_graphic_design_background_scene_1_batch_1.png"/>
          <p:cNvPicPr>
            <a:picLocks noChangeAspect="1"/>
          </p:cNvPicPr>
          <p:nvPr/>
        </p:nvPicPr>
        <p:blipFill>
          <a:blip r:embed="rId2"/>
          <a:stretch>
            <a:fillRect/>
          </a:stretch>
        </p:blipFill>
        <p:spPr>
          <a:xfrm>
            <a:off x="0" y="-28576"/>
            <a:ext cx="12191695" cy="6858000"/>
          </a:xfrm>
          <a:prstGeom prst="rect">
            <a:avLst/>
          </a:prstGeom>
        </p:spPr>
      </p:pic>
      <p:sp>
        <p:nvSpPr>
          <p:cNvPr id="4" name="Rounded Rectangle 3"/>
          <p:cNvSpPr/>
          <p:nvPr/>
        </p:nvSpPr>
        <p:spPr>
          <a:xfrm>
            <a:off x="667512" y="1371600"/>
            <a:ext cx="5806440" cy="2395728"/>
          </a:xfrm>
          <a:prstGeom prst="roundRect">
            <a:avLst/>
          </a:prstGeom>
          <a:solidFill>
            <a:srgbClr val="FFFFFF"/>
          </a:solidFill>
          <a:ln w="19050">
            <a:solidFill>
              <a:srgbClr val="C79532"/>
            </a:solidFill>
          </a:ln>
        </p:spPr>
        <p:style>
          <a:lnRef idx="1">
            <a:schemeClr val="accent1"/>
          </a:lnRef>
          <a:fillRef idx="3">
            <a:schemeClr val="accent1"/>
          </a:fillRef>
          <a:effectRef idx="2">
            <a:schemeClr val="accent1"/>
          </a:effectRef>
          <a:fontRef idx="minor">
            <a:schemeClr val="lt1"/>
          </a:fontRef>
        </p:style>
        <p:txBody>
          <a:bodyPr rtlCol="0" anchor="ctr"/>
          <a:lstStyle/>
          <a:p>
            <a:pPr algn="l"/>
            <a:r>
              <a:rPr sz="2500" b="1">
                <a:solidFill>
                  <a:srgbClr val="035043"/>
                </a:solidFill>
                <a:latin typeface="Aptos"/>
              </a:rPr>
              <a:t>Thank You</a:t>
            </a:r>
          </a:p>
          <a:p>
            <a:pPr algn="l"/>
            <a:r>
              <a:rPr sz="1500" b="1">
                <a:solidFill>
                  <a:srgbClr val="056050"/>
                </a:solidFill>
                <a:latin typeface="Aptos"/>
              </a:rPr>
              <a:t>Kenya Clinical Officers’ Association
28th Annual Scientific Conference 2026</a:t>
            </a:r>
          </a:p>
          <a:p>
            <a:pPr algn="l"/>
            <a:r>
              <a:rPr sz="1200" b="0">
                <a:solidFill>
                  <a:srgbClr val="545F5A"/>
                </a:solidFill>
                <a:latin typeface="Aptos"/>
              </a:rPr>
              <a:t>www.kecoa.org</a:t>
            </a:r>
          </a:p>
        </p:txBody>
      </p:sp>
      <p:sp>
        <p:nvSpPr>
          <p:cNvPr id="5" name="TextBox 4"/>
          <p:cNvSpPr txBox="1"/>
          <p:nvPr/>
        </p:nvSpPr>
        <p:spPr>
          <a:xfrm>
            <a:off x="868680" y="4041648"/>
            <a:ext cx="5943600" cy="594360"/>
          </a:xfrm>
          <a:prstGeom prst="rect">
            <a:avLst/>
          </a:prstGeom>
          <a:noFill/>
        </p:spPr>
        <p:txBody>
          <a:bodyPr wrap="square" lIns="18288" tIns="18288">
            <a:spAutoFit/>
          </a:bodyPr>
          <a:lstStyle/>
          <a:p>
            <a:r>
              <a:rPr sz="1300" b="1">
                <a:solidFill>
                  <a:srgbClr val="035043"/>
                </a:solidFill>
                <a:latin typeface="Aptos"/>
              </a:rPr>
              <a:t>Building Resilient Health Systems
for Universal Health Coverage</a:t>
            </a:r>
          </a:p>
        </p:txBody>
      </p:sp>
      <p:pic>
        <p:nvPicPr>
          <p:cNvPr id="6" name="Picture 5" descr="kcoa_logo_full.png"/>
          <p:cNvPicPr>
            <a:picLocks noChangeAspect="1"/>
          </p:cNvPicPr>
          <p:nvPr/>
        </p:nvPicPr>
        <p:blipFill>
          <a:blip r:embed="rId3"/>
          <a:stretch>
            <a:fillRect/>
          </a:stretch>
        </p:blipFill>
        <p:spPr>
          <a:xfrm>
            <a:off x="7269480" y="384048"/>
            <a:ext cx="4297680" cy="1243584"/>
          </a:xfrm>
          <a:prstGeom prst="rect">
            <a:avLst/>
          </a:prstGeom>
        </p:spPr>
      </p:pic>
      <p:sp>
        <p:nvSpPr>
          <p:cNvPr id="7" name="Rounded Rectangle 3">
            <a:extLst>
              <a:ext uri="{FF2B5EF4-FFF2-40B4-BE49-F238E27FC236}">
                <a16:creationId xmlns:a16="http://schemas.microsoft.com/office/drawing/2014/main" id="{DE1900BD-A84D-4608-A4D6-0660AD566B01}"/>
              </a:ext>
            </a:extLst>
          </p:cNvPr>
          <p:cNvSpPr/>
          <p:nvPr/>
        </p:nvSpPr>
        <p:spPr>
          <a:xfrm>
            <a:off x="4896612" y="3969640"/>
            <a:ext cx="5806440" cy="2395728"/>
          </a:xfrm>
          <a:prstGeom prst="roundRect">
            <a:avLst/>
          </a:prstGeom>
          <a:solidFill>
            <a:srgbClr val="FFFFFF"/>
          </a:solidFill>
          <a:ln w="19050">
            <a:solidFill>
              <a:srgbClr val="C79532"/>
            </a:solidFill>
          </a:ln>
        </p:spPr>
        <p:style>
          <a:lnRef idx="1">
            <a:schemeClr val="accent1"/>
          </a:lnRef>
          <a:fillRef idx="3">
            <a:schemeClr val="accent1"/>
          </a:fillRef>
          <a:effectRef idx="2">
            <a:schemeClr val="accent1"/>
          </a:effectRef>
          <a:fontRef idx="minor">
            <a:schemeClr val="lt1"/>
          </a:fontRef>
        </p:style>
        <p:txBody>
          <a:bodyPr rtlCol="0" anchor="ctr"/>
          <a:lstStyle/>
          <a:p>
            <a:pPr algn="l"/>
            <a:r>
              <a:rPr lang="en-US" sz="4000" dirty="0">
                <a:solidFill>
                  <a:schemeClr val="accent3"/>
                </a:solidFill>
              </a:rPr>
              <a:t>"Jiggers don't pay rent, but they definitely act like they own the place."</a:t>
            </a:r>
            <a:endParaRPr sz="3600" b="1" dirty="0">
              <a:solidFill>
                <a:schemeClr val="accent3"/>
              </a:solidFill>
              <a:latin typeface="Apto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288</TotalTime>
  <Words>2718</Words>
  <Application>Microsoft Office PowerPoint</Application>
  <PresentationFormat>Widescreen</PresentationFormat>
  <Paragraphs>220</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vt: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KCOA 28th Annual Scientific Conference 2026 – Professional Presentation Template</dc:title>
  <dc:subject/>
  <dc:creator>Administrator</dc:creator>
  <cp:keywords/>
  <dc:description>generated using python-pptx</dc:description>
  <cp:lastModifiedBy>Administrator</cp:lastModifiedBy>
  <cp:revision>84</cp:revision>
  <dcterms:created xsi:type="dcterms:W3CDTF">2013-01-27T09:14:16Z</dcterms:created>
  <dcterms:modified xsi:type="dcterms:W3CDTF">2026-10-18T16:18:35Z</dcterms:modified>
  <cp:category/>
</cp:coreProperties>
</file>