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Ex1.xml" ContentType="application/vnd.ms-office.chartex+xml"/>
  <Override PartName="/ppt/charts/style2.xml" ContentType="application/vnd.ms-office.chartstyle+xml"/>
  <Override PartName="/ppt/charts/colors2.xml" ContentType="application/vnd.ms-office.chartcolorstyl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43" d="100"/>
          <a:sy n="43" d="100"/>
        </p:scale>
        <p:origin x="58" y="-39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2918136419435565"/>
          <c:y val="2.692372347586557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barriers to  care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E39-4230-B9DC-A00B6044774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E39-4230-B9DC-A00B6044774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E39-4230-B9DC-A00B6044774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1-AD45-4EC9-BAA5-1E81A4C8BA6C}"/>
              </c:ext>
            </c:extLst>
          </c:dPt>
          <c:cat>
            <c:strRef>
              <c:f>Sheet1!$A$2:$A$5</c:f>
              <c:strCache>
                <c:ptCount val="4"/>
                <c:pt idx="0">
                  <c:v>financial barriers</c:v>
                </c:pt>
                <c:pt idx="1">
                  <c:v>health system barriers</c:v>
                </c:pt>
                <c:pt idx="2">
                  <c:v>geographical barriers10</c:v>
                </c:pt>
                <c:pt idx="3">
                  <c:v>patient related</c:v>
                </c:pt>
              </c:strCache>
            </c:strRef>
          </c:cat>
          <c:val>
            <c:numRef>
              <c:f>Sheet1!$B$2:$B$5</c:f>
              <c:numCache>
                <c:formatCode>General</c:formatCode>
                <c:ptCount val="4"/>
                <c:pt idx="0">
                  <c:v>55</c:v>
                </c:pt>
                <c:pt idx="1">
                  <c:v>32</c:v>
                </c:pt>
                <c:pt idx="2">
                  <c:v>10</c:v>
                </c:pt>
                <c:pt idx="3">
                  <c:v>7</c:v>
                </c:pt>
              </c:numCache>
            </c:numRef>
          </c:val>
          <c:extLst>
            <c:ext xmlns:c16="http://schemas.microsoft.com/office/drawing/2014/chart" uri="{C3380CC4-5D6E-409C-BE32-E72D297353CC}">
              <c16:uniqueId val="{00000000-AD45-4EC9-BAA5-1E81A4C8BA6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percentage</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DD1C-4DDC-A208-ACB823B6B7A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D1C-4DDC-A208-ACB823B6B7A2}"/>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D1C-4DDC-A208-ACB823B6B7A2}"/>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D1C-4DDC-A208-ACB823B6B7A2}"/>
              </c:ext>
            </c:extLst>
          </c:dPt>
          <c:cat>
            <c:strRef>
              <c:f>Sheet1!$A$2:$A$5</c:f>
              <c:strCache>
                <c:ptCount val="4"/>
                <c:pt idx="0">
                  <c:v>hospital admissions</c:v>
                </c:pt>
                <c:pt idx="1">
                  <c:v>mortality</c:v>
                </c:pt>
                <c:pt idx="2">
                  <c:v>complications</c:v>
                </c:pt>
                <c:pt idx="3">
                  <c:v>childhood ncds</c:v>
                </c:pt>
              </c:strCache>
            </c:strRef>
          </c:cat>
          <c:val>
            <c:numRef>
              <c:f>Sheet1!$B$2:$B$5</c:f>
              <c:numCache>
                <c:formatCode>0%</c:formatCode>
                <c:ptCount val="4"/>
                <c:pt idx="0">
                  <c:v>0.6</c:v>
                </c:pt>
                <c:pt idx="1">
                  <c:v>0.6</c:v>
                </c:pt>
                <c:pt idx="2">
                  <c:v>0.4</c:v>
                </c:pt>
                <c:pt idx="3">
                  <c:v>0.1</c:v>
                </c:pt>
              </c:numCache>
            </c:numRef>
          </c:val>
          <c:extLst>
            <c:ext xmlns:c16="http://schemas.microsoft.com/office/drawing/2014/chart" uri="{C3380CC4-5D6E-409C-BE32-E72D297353CC}">
              <c16:uniqueId val="{00000000-C7EC-4B0A-B21D-BAF7B9DABE6A}"/>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Sheet1!$A$2:$A$6</cx:f>
        <cx:lvl ptCount="5">
          <cx:pt idx="0">cardiovascular diseases</cx:pt>
          <cx:pt idx="1">cancers</cx:pt>
          <cx:pt idx="2">diabetes</cx:pt>
          <cx:pt idx="3">chronic respiratory diseases  </cx:pt>
          <cx:pt idx="4">other ncds</cx:pt>
        </cx:lvl>
      </cx:strDim>
      <cx:numDim type="val">
        <cx:f>Sheet1!$B$2:$B$6</cx:f>
        <cx:lvl ptCount="5" formatCode="0%">
          <cx:pt idx="0">0.41999999999999998</cx:pt>
          <cx:pt idx="1">0.35999999999999999</cx:pt>
          <cx:pt idx="2">0.10000000000000001</cx:pt>
          <cx:pt idx="3">0.070000000000000007</cx:pt>
          <cx:pt idx="4">0.050000000000000003</cx:pt>
        </cx:lvl>
      </cx:numDim>
    </cx:data>
  </cx:chartData>
  <cx:chart>
    <cx:title pos="t" align="ctr" overlay="0"/>
    <cx:plotArea>
      <cx:plotAreaRegion>
        <cx:series layoutId="funnel" uniqueId="{39B986D1-6BD7-4E7F-A9E2-5DD52193BE84}">
          <cx:tx>
            <cx:txData>
              <cx:f>Sheet1!$B$1</cx:f>
              <cx:v>Series1</cx:v>
            </cx:txData>
          </cx:tx>
          <cx:dataLabels>
            <cx:visibility seriesName="0" categoryName="0" value="1"/>
          </cx:dataLabels>
          <cx:dataId val="0"/>
        </cx:series>
      </cx:plotAreaRegion>
      <cx:axis id="0">
        <cx:catScaling gapWidth="0.0599999987"/>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afro.who.int/countries/kenya/photo-story/pen-plus-clinics-transform-lives-people-living-severe-noncommunicable?utm_source=chatgpt.com" TargetMode="External"/><Relationship Id="rId7"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png"/><Relationship Id="rId5" Type="http://schemas.microsoft.com/office/2014/relationships/chartEx" Target="../charts/chartEx1.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1" y="-921294"/>
            <a:ext cx="47486751" cy="42803064"/>
          </a:xfrm>
          <a:prstGeom prst="rect">
            <a:avLst/>
          </a:prstGeom>
          <a:solidFill>
            <a:srgbClr val="EAF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280160" y="594360"/>
            <a:ext cx="3657600" cy="4023360"/>
          </a:xfrm>
          <a:prstGeom prst="rect">
            <a:avLst/>
          </a:prstGeom>
          <a:solidFill>
            <a:srgbClr val="FFFFFF"/>
          </a:solidFill>
          <a:ln w="1905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kcoa_logo_cropped_for_poster.png"/>
          <p:cNvPicPr>
            <a:picLocks noChangeAspect="1"/>
          </p:cNvPicPr>
          <p:nvPr/>
        </p:nvPicPr>
        <p:blipFill>
          <a:blip r:embed="rId2"/>
          <a:stretch>
            <a:fillRect/>
          </a:stretch>
        </p:blipFill>
        <p:spPr>
          <a:xfrm>
            <a:off x="1408176" y="722376"/>
            <a:ext cx="3401568" cy="3749039"/>
          </a:xfrm>
          <a:prstGeom prst="rect">
            <a:avLst/>
          </a:prstGeom>
        </p:spPr>
      </p:pic>
      <p:sp>
        <p:nvSpPr>
          <p:cNvPr id="5" name="TextBox 4"/>
          <p:cNvSpPr txBox="1"/>
          <p:nvPr/>
        </p:nvSpPr>
        <p:spPr>
          <a:xfrm>
            <a:off x="5120640" y="405891"/>
            <a:ext cx="23701247" cy="2369880"/>
          </a:xfrm>
          <a:prstGeom prst="rect">
            <a:avLst/>
          </a:prstGeom>
          <a:noFill/>
        </p:spPr>
        <p:txBody>
          <a:bodyPr wrap="square" lIns="109728" rIns="109728">
            <a:spAutoFit/>
          </a:bodyPr>
          <a:lstStyle/>
          <a:p>
            <a:pPr algn="ctr">
              <a:defRPr sz="7400" b="1">
                <a:solidFill>
                  <a:srgbClr val="18241C"/>
                </a:solidFill>
                <a:latin typeface="Aptos"/>
              </a:defRPr>
            </a:pPr>
            <a:r>
              <a:rPr lang="en-US" dirty="0"/>
              <a:t>BARRIERS TO CARE AFFECTING CLIENTS WITH NCDS ATTENDING NCD CLINIC AT VIHIGA COUNTY</a:t>
            </a:r>
            <a:endParaRPr dirty="0"/>
          </a:p>
        </p:txBody>
      </p:sp>
      <p:sp>
        <p:nvSpPr>
          <p:cNvPr id="6" name="TextBox 5"/>
          <p:cNvSpPr txBox="1"/>
          <p:nvPr/>
        </p:nvSpPr>
        <p:spPr>
          <a:xfrm>
            <a:off x="5394960" y="2907792"/>
            <a:ext cx="23317200" cy="594360"/>
          </a:xfrm>
          <a:prstGeom prst="rect">
            <a:avLst/>
          </a:prstGeom>
          <a:noFill/>
        </p:spPr>
        <p:txBody>
          <a:bodyPr wrap="square" lIns="109728" rIns="109728">
            <a:spAutoFit/>
          </a:bodyPr>
          <a:lstStyle/>
          <a:p>
            <a:pPr algn="ctr">
              <a:defRPr sz="3200" b="0">
                <a:solidFill>
                  <a:srgbClr val="18241C"/>
                </a:solidFill>
                <a:latin typeface="Aptos"/>
              </a:defRPr>
            </a:pPr>
            <a:r>
              <a:rPr dirty="0"/>
              <a:t>Author</a:t>
            </a:r>
            <a:r>
              <a:rPr lang="en-US" dirty="0"/>
              <a:t> Sophie omutere</a:t>
            </a:r>
            <a:r>
              <a:rPr dirty="0"/>
              <a:t> Degree</a:t>
            </a:r>
            <a:r>
              <a:rPr lang="en-US" dirty="0"/>
              <a:t> in clinical medicine and surgery, diploma in clinical medicine and surgery</a:t>
            </a:r>
            <a:endParaRPr dirty="0"/>
          </a:p>
        </p:txBody>
      </p:sp>
      <p:sp>
        <p:nvSpPr>
          <p:cNvPr id="7" name="TextBox 6"/>
          <p:cNvSpPr txBox="1"/>
          <p:nvPr/>
        </p:nvSpPr>
        <p:spPr>
          <a:xfrm>
            <a:off x="5394960" y="3529584"/>
            <a:ext cx="23317200" cy="507831"/>
          </a:xfrm>
          <a:prstGeom prst="rect">
            <a:avLst/>
          </a:prstGeom>
          <a:noFill/>
        </p:spPr>
        <p:txBody>
          <a:bodyPr wrap="square" lIns="109728" rIns="109728">
            <a:spAutoFit/>
          </a:bodyPr>
          <a:lstStyle/>
          <a:p>
            <a:pPr algn="ctr">
              <a:defRPr sz="2700" b="0">
                <a:solidFill>
                  <a:srgbClr val="18241C"/>
                </a:solidFill>
                <a:latin typeface="Aptos"/>
              </a:defRPr>
            </a:pPr>
            <a:r>
              <a:rPr lang="en-US" dirty="0"/>
              <a:t>Affiliations :Vihiga county referral hospital</a:t>
            </a:r>
            <a:endParaRPr dirty="0"/>
          </a:p>
        </p:txBody>
      </p:sp>
      <p:sp>
        <p:nvSpPr>
          <p:cNvPr id="8" name="Rectangle 7"/>
          <p:cNvSpPr/>
          <p:nvPr/>
        </p:nvSpPr>
        <p:spPr>
          <a:xfrm>
            <a:off x="1026414" y="5291946"/>
            <a:ext cx="28254960" cy="32461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t>Background and objective </a:t>
            </a:r>
            <a:r>
              <a:rPr lang="en-US" dirty="0"/>
              <a:t>Non communicable diseases including diabetes, cardiovascular diseases and hypertension are increasingly contributing to morbidity and mortality in Kenya. In vihiga county, the growing burden of ncds poses significant challenges to the healthcare system and the affected individuals</a:t>
            </a:r>
          </a:p>
          <a:p>
            <a:r>
              <a:rPr lang="en-US" dirty="0"/>
              <a:t>this abstract identifies socio economic, health system, geographical and individual level factors that hinder effective </a:t>
            </a:r>
            <a:r>
              <a:rPr lang="en-US" dirty="0" err="1"/>
              <a:t>ncd</a:t>
            </a:r>
            <a:r>
              <a:rPr lang="en-US" dirty="0"/>
              <a:t> management and access to care</a:t>
            </a:r>
          </a:p>
          <a:p>
            <a:r>
              <a:rPr lang="en-US" b="1" dirty="0"/>
              <a:t>Methods </a:t>
            </a:r>
            <a:r>
              <a:rPr lang="en-US" dirty="0"/>
              <a:t>the study was conducted in a form of an oral interview, with the target population of 50, being clients attending </a:t>
            </a:r>
            <a:r>
              <a:rPr lang="en-US" dirty="0" err="1"/>
              <a:t>ncd</a:t>
            </a:r>
            <a:r>
              <a:rPr lang="en-US" dirty="0"/>
              <a:t> clinic between July and September 2025</a:t>
            </a:r>
          </a:p>
        </p:txBody>
      </p:sp>
      <p:sp>
        <p:nvSpPr>
          <p:cNvPr id="9" name="Rectangle 8"/>
          <p:cNvSpPr/>
          <p:nvPr/>
        </p:nvSpPr>
        <p:spPr>
          <a:xfrm>
            <a:off x="1444752" y="21706566"/>
            <a:ext cx="8229600" cy="9189720"/>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1444752" y="5422392"/>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681924" y="6172200"/>
            <a:ext cx="7882699" cy="9325630"/>
          </a:xfrm>
          <a:prstGeom prst="rect">
            <a:avLst/>
          </a:prstGeom>
          <a:noFill/>
        </p:spPr>
        <p:txBody>
          <a:bodyPr wrap="square" lIns="109728" rIns="109728">
            <a:spAutoFit/>
          </a:bodyPr>
          <a:lstStyle/>
          <a:p>
            <a:endParaRPr lang="en-US" dirty="0"/>
          </a:p>
          <a:p>
            <a:r>
              <a:rPr lang="en-US" sz="2400" b="1" dirty="0"/>
              <a:t>Background and objectives- </a:t>
            </a:r>
            <a:r>
              <a:rPr lang="en-US" dirty="0"/>
              <a:t>noncommunicable diseases including diabetes, cardiovascular diseases and hypertension are increasingly contributing to morbidity and mortality in Kenya. In vihiga county, the growing burden of ncds poses significant challenges to the healthcare system and the affected individuals</a:t>
            </a:r>
          </a:p>
          <a:p>
            <a:r>
              <a:rPr lang="en-US" dirty="0"/>
              <a:t>this abstract identifies socio economic, health system, geographical and individual level factors that hinder effective </a:t>
            </a:r>
            <a:r>
              <a:rPr lang="en-US" dirty="0" err="1"/>
              <a:t>ncd</a:t>
            </a:r>
            <a:r>
              <a:rPr lang="en-US" dirty="0"/>
              <a:t> management and access to care</a:t>
            </a:r>
          </a:p>
          <a:p>
            <a:r>
              <a:rPr lang="en-US" b="1" dirty="0"/>
              <a:t>Methods </a:t>
            </a:r>
            <a:r>
              <a:rPr lang="en-US" dirty="0"/>
              <a:t>the study was conducted in a form of an oral interview, with the target population of 50, being clients attending </a:t>
            </a:r>
            <a:r>
              <a:rPr lang="en-US" dirty="0" err="1"/>
              <a:t>ncd</a:t>
            </a:r>
            <a:r>
              <a:rPr lang="en-US" dirty="0"/>
              <a:t> clinic between July and September 2025</a:t>
            </a:r>
          </a:p>
          <a:p>
            <a:r>
              <a:rPr lang="en-US" b="1" dirty="0"/>
              <a:t>Findings</a:t>
            </a:r>
            <a:r>
              <a:rPr lang="en-US" dirty="0"/>
              <a:t> financial constraints including the cost of consultations, medications, increasingly contributing to morbidity to the facility were identified as major obstacles to access to care diagnostic tests, and transport to the facility were identified as major obstacles to access to care</a:t>
            </a:r>
          </a:p>
          <a:p>
            <a:r>
              <a:rPr lang="en-US" dirty="0"/>
              <a:t>Others included limited availability of essential medicines, inadequate coverage of the services by SHA/SHIF and shortage of trained personnel further compromised service delivery</a:t>
            </a:r>
          </a:p>
          <a:p>
            <a:r>
              <a:rPr lang="en-US" dirty="0"/>
              <a:t>For the geographical barriers, it was noted that majority of the clients with ncds reside in the rural/ remote areas resulting in long travel distances, increased transport costs leading to missed appointments and poor adherence</a:t>
            </a:r>
          </a:p>
          <a:p>
            <a:r>
              <a:rPr lang="en-US" dirty="0"/>
              <a:t>Additionally, low levels of health literacy, inadequate skills on </a:t>
            </a:r>
            <a:r>
              <a:rPr lang="en-US" dirty="0" err="1"/>
              <a:t>ncd</a:t>
            </a:r>
            <a:r>
              <a:rPr lang="en-US" dirty="0"/>
              <a:t> management, cultural beliefs and reliance on traditional remedies contribute to delay in health seeking behaviour. Weak referral systems and inconsistencies in follow-up collectively increase the risk of disease complications</a:t>
            </a:r>
          </a:p>
          <a:p>
            <a:r>
              <a:rPr lang="en-US" b="1" dirty="0"/>
              <a:t>Conclusion</a:t>
            </a:r>
            <a:r>
              <a:rPr lang="en-US" dirty="0"/>
              <a:t> Addressing these challenges requires strengthening primary healthcare services, improving availability of and affordability of essential medicines, enhancing community awareness, expanding health insurance coverage and investing in health workforce capacity</a:t>
            </a:r>
          </a:p>
          <a:p>
            <a:r>
              <a:rPr lang="en-US" dirty="0"/>
              <a:t>Targeted interventions aimed at reducing these barriers are essential for improving health outcomes and ensuring equitable access to quality NCD care in vihiga county</a:t>
            </a:r>
          </a:p>
          <a:p>
            <a:endParaRPr lang="en-US" dirty="0"/>
          </a:p>
          <a:p>
            <a:r>
              <a:rPr lang="en-US" dirty="0"/>
              <a:t> </a:t>
            </a:r>
          </a:p>
        </p:txBody>
      </p:sp>
      <p:sp>
        <p:nvSpPr>
          <p:cNvPr id="13" name="Rectangle 12"/>
          <p:cNvSpPr/>
          <p:nvPr/>
        </p:nvSpPr>
        <p:spPr>
          <a:xfrm>
            <a:off x="11018520" y="5422392"/>
            <a:ext cx="8229600" cy="9189720"/>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Rectangle 13"/>
          <p:cNvSpPr/>
          <p:nvPr/>
        </p:nvSpPr>
        <p:spPr>
          <a:xfrm>
            <a:off x="11018520" y="5422392"/>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128248" y="5532120"/>
            <a:ext cx="8010144" cy="640080"/>
          </a:xfrm>
          <a:prstGeom prst="rect">
            <a:avLst/>
          </a:prstGeom>
          <a:noFill/>
        </p:spPr>
        <p:txBody>
          <a:bodyPr wrap="square" lIns="109728" rIns="109728">
            <a:spAutoFit/>
          </a:bodyPr>
          <a:lstStyle/>
          <a:p>
            <a:pPr algn="ctr">
              <a:defRPr sz="4200" b="1">
                <a:solidFill>
                  <a:srgbClr val="18241C"/>
                </a:solidFill>
                <a:latin typeface="Aptos"/>
              </a:defRPr>
            </a:pPr>
            <a:r>
              <a:t>Methods</a:t>
            </a:r>
          </a:p>
        </p:txBody>
      </p:sp>
      <p:sp>
        <p:nvSpPr>
          <p:cNvPr id="16" name="TextBox 15"/>
          <p:cNvSpPr txBox="1"/>
          <p:nvPr/>
        </p:nvSpPr>
        <p:spPr>
          <a:xfrm>
            <a:off x="11247120" y="6537960"/>
            <a:ext cx="7772400" cy="14403943"/>
          </a:xfrm>
          <a:prstGeom prst="rect">
            <a:avLst/>
          </a:prstGeom>
          <a:noFill/>
        </p:spPr>
        <p:txBody>
          <a:bodyPr wrap="square" lIns="109728" rIns="109728">
            <a:spAutoFit/>
          </a:bodyPr>
          <a:lstStyle/>
          <a:p>
            <a:r>
              <a:rPr lang="en-US" b="1" dirty="0"/>
              <a:t>. </a:t>
            </a:r>
            <a:r>
              <a:rPr lang="en-US" sz="2800" b="1" dirty="0"/>
              <a:t>Study Design</a:t>
            </a:r>
          </a:p>
          <a:p>
            <a:r>
              <a:rPr lang="en-US" dirty="0"/>
              <a:t>The study adopted a descriptive cross-sectional study design to assess barriers affecting healthcare service delivery among clients with non-communicable diseases (NCDs) attending the NCD clinic between July and September 2025. This design was appropriate because data were collected from clients during a defined period to obtain </a:t>
            </a:r>
            <a:r>
              <a:rPr lang="en-US" b="1" dirty="0"/>
              <a:t>information</a:t>
            </a:r>
            <a:r>
              <a:rPr lang="en-US" dirty="0"/>
              <a:t> about their experiences, challenges and perceptions regarding access to healthcare services. The study focused on identifying financial, geographical, health-system and patient-related barriers to NCD care.</a:t>
            </a:r>
          </a:p>
          <a:p>
            <a:r>
              <a:rPr lang="en-US" sz="2800" b="1" dirty="0"/>
              <a:t>2. Data Collection Methods</a:t>
            </a:r>
          </a:p>
          <a:p>
            <a:r>
              <a:rPr lang="en-US" dirty="0"/>
              <a:t>Data were collected through oral interviews with clients attending the NCD clinic. The target population was 50 clients during the study period. The interviews sought information on the challenges clients experienced when accessing healthcare services, including the cost of treatment, availability of medicines, waiting time, transport expenses, healthcare worker availability, referral services and adherence to treatment.</a:t>
            </a:r>
          </a:p>
          <a:p>
            <a:r>
              <a:rPr lang="en-US" dirty="0"/>
              <a:t>The interviewer asked participants questions and recorded their responses for subsequent analysis. Oral interviews enabled participants to explain their experiences in their own words and allowed clarification of questions where necessary.</a:t>
            </a:r>
          </a:p>
          <a:p>
            <a:r>
              <a:rPr lang="en-US" sz="2800" b="1" dirty="0"/>
              <a:t>3. Data Analysis</a:t>
            </a:r>
          </a:p>
          <a:p>
            <a:r>
              <a:rPr lang="en-US" dirty="0"/>
              <a:t>The collected data were reviewed, organized and analyzed according to the study objectives. Responses from the oral interviews were grouped into common themes representing the barriers affecting healthcare service delivery. These themes included financial constraints, inadequate medicine supplies, shortages of healthcare workers, geographical accessibility, long waiting times, limited patient awareness and challenges with continuity of care.</a:t>
            </a:r>
          </a:p>
          <a:p>
            <a:r>
              <a:rPr lang="en-US" dirty="0"/>
              <a:t>Where responses were qualitative, thematic analysis was used to identify recurring patterns and similarities in participants' experiences. If numerical information was collected, descriptive statistics such as frequencies and percentages could be used to summarize the findings and present them in tables or charts.</a:t>
            </a:r>
          </a:p>
          <a:p>
            <a:r>
              <a:rPr lang="en-US" dirty="0"/>
              <a:t>The findings were interpreted in relation to the study objectives and compared with available literature on barriers to NCD care in Kenya and other comparable settings.</a:t>
            </a:r>
          </a:p>
          <a:p>
            <a:r>
              <a:rPr lang="en-US" b="1" dirty="0"/>
              <a:t>4. Ethical Considerations</a:t>
            </a:r>
          </a:p>
          <a:p>
            <a:r>
              <a:rPr lang="en-US" dirty="0"/>
              <a:t>Participation in the study was voluntary. Participants were informed about the purpose of the interviews, and their consent was obtained before data collection. Confidentiality was maintained by avoiding the disclosure of participants' names or other identifying information in the report. The information collected was used for the intended study purposes, and participants were allowed to decline to answer any question or withdraw from the interview.</a:t>
            </a:r>
          </a:p>
          <a:p>
            <a:r>
              <a:rPr lang="en-US" b="1" dirty="0"/>
              <a:t>5. Study Limitations</a:t>
            </a:r>
          </a:p>
          <a:p>
            <a:r>
              <a:rPr lang="en-US" dirty="0"/>
              <a:t>The study was limited by its focus on clients attending the NCD clinic, meaning that the experiences of people who did not attend healthcare facilities may not have been captured. The target population of 50 clients and the relatively short study period may also limit the </a:t>
            </a:r>
            <a:r>
              <a:rPr lang="en-US" dirty="0" err="1"/>
              <a:t>generalisability</a:t>
            </a:r>
            <a:r>
              <a:rPr lang="en-US" dirty="0"/>
              <a:t> of the findings. In addition, responses obtained through oral interviews may have been affected by recall bias or participants' reluctance to disclose some experiences. The findings should therefore be interpreted within the context of the study population and setting.</a:t>
            </a:r>
          </a:p>
        </p:txBody>
      </p:sp>
      <p:sp>
        <p:nvSpPr>
          <p:cNvPr id="17" name="Rectangle 16"/>
          <p:cNvSpPr/>
          <p:nvPr/>
        </p:nvSpPr>
        <p:spPr>
          <a:xfrm>
            <a:off x="20592288" y="5422392"/>
            <a:ext cx="8229600" cy="9189720"/>
          </a:xfrm>
          <a:prstGeom prst="rect">
            <a:avLst/>
          </a:prstGeom>
          <a:solidFill>
            <a:srgbClr val="F3FAF2"/>
          </a:solidFill>
          <a:ln w="1524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0820888" y="5641848"/>
            <a:ext cx="7772400" cy="621792"/>
          </a:xfrm>
          <a:prstGeom prst="rect">
            <a:avLst/>
          </a:prstGeom>
          <a:noFill/>
        </p:spPr>
        <p:txBody>
          <a:bodyPr wrap="square" lIns="109728" rIns="109728">
            <a:spAutoFit/>
          </a:bodyPr>
          <a:lstStyle/>
          <a:p>
            <a:pPr algn="ctr">
              <a:defRPr sz="2900" b="1">
                <a:solidFill>
                  <a:srgbClr val="637C6B"/>
                </a:solidFill>
                <a:latin typeface="Aptos"/>
              </a:defRPr>
            </a:pPr>
            <a:r>
              <a:t>[INSERT GRAPH / FIGURE]</a:t>
            </a:r>
          </a:p>
        </p:txBody>
      </p:sp>
      <p:sp>
        <p:nvSpPr>
          <p:cNvPr id="19" name="Rectangle 18"/>
          <p:cNvSpPr/>
          <p:nvPr/>
        </p:nvSpPr>
        <p:spPr>
          <a:xfrm>
            <a:off x="21003768" y="6583680"/>
            <a:ext cx="7406640" cy="7040880"/>
          </a:xfrm>
          <a:prstGeom prst="rect">
            <a:avLst/>
          </a:prstGeom>
          <a:solidFill>
            <a:srgbClr val="E8F3F0"/>
          </a:solidFill>
          <a:ln w="1016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21415248" y="9555480"/>
            <a:ext cx="6583680" cy="914400"/>
          </a:xfrm>
          <a:prstGeom prst="rect">
            <a:avLst/>
          </a:prstGeom>
          <a:noFill/>
        </p:spPr>
        <p:txBody>
          <a:bodyPr wrap="square" lIns="109728" rIns="109728">
            <a:spAutoFit/>
          </a:bodyPr>
          <a:lstStyle/>
          <a:p>
            <a:pPr algn="ctr">
              <a:defRPr sz="2400" b="0">
                <a:solidFill>
                  <a:srgbClr val="637C6B"/>
                </a:solidFill>
                <a:latin typeface="Aptos"/>
              </a:defRPr>
            </a:pPr>
            <a:r>
              <a:rPr dirty="0"/>
              <a:t>Click to insert chart or image</a:t>
            </a:r>
          </a:p>
        </p:txBody>
      </p:sp>
      <p:sp>
        <p:nvSpPr>
          <p:cNvPr id="21" name="Rectangle 20"/>
          <p:cNvSpPr/>
          <p:nvPr/>
        </p:nvSpPr>
        <p:spPr>
          <a:xfrm>
            <a:off x="1444752" y="15224759"/>
            <a:ext cx="8229600" cy="20711160"/>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Rectangle 21"/>
          <p:cNvSpPr/>
          <p:nvPr/>
        </p:nvSpPr>
        <p:spPr>
          <a:xfrm>
            <a:off x="1444752" y="15224759"/>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554480" y="15334488"/>
            <a:ext cx="8010144" cy="640080"/>
          </a:xfrm>
          <a:prstGeom prst="rect">
            <a:avLst/>
          </a:prstGeom>
          <a:noFill/>
        </p:spPr>
        <p:txBody>
          <a:bodyPr wrap="square" lIns="109728" rIns="109728">
            <a:spAutoFit/>
          </a:bodyPr>
          <a:lstStyle/>
          <a:p>
            <a:pPr algn="ctr">
              <a:defRPr sz="4200" b="1">
                <a:solidFill>
                  <a:srgbClr val="18241C"/>
                </a:solidFill>
                <a:latin typeface="Aptos"/>
              </a:defRPr>
            </a:pPr>
            <a:r>
              <a:rPr dirty="0"/>
              <a:t>Introduction</a:t>
            </a:r>
          </a:p>
        </p:txBody>
      </p:sp>
      <p:sp>
        <p:nvSpPr>
          <p:cNvPr id="24" name="TextBox 23"/>
          <p:cNvSpPr txBox="1"/>
          <p:nvPr/>
        </p:nvSpPr>
        <p:spPr>
          <a:xfrm>
            <a:off x="1563624" y="16413339"/>
            <a:ext cx="7772400" cy="10587514"/>
          </a:xfrm>
          <a:prstGeom prst="rect">
            <a:avLst/>
          </a:prstGeom>
          <a:noFill/>
        </p:spPr>
        <p:txBody>
          <a:bodyPr wrap="square" lIns="109728" rIns="109728">
            <a:spAutoFit/>
          </a:bodyPr>
          <a:lstStyle/>
          <a:p>
            <a:pPr algn="l">
              <a:defRPr sz="2300" b="0">
                <a:solidFill>
                  <a:srgbClr val="637C6B"/>
                </a:solidFill>
                <a:latin typeface="Aptos"/>
              </a:defRPr>
            </a:pPr>
            <a:r>
              <a:rPr lang="en-US" sz="2800" b="1" dirty="0"/>
              <a:t>Overview</a:t>
            </a:r>
          </a:p>
          <a:p>
            <a:pPr algn="l">
              <a:defRPr sz="2300" b="0">
                <a:solidFill>
                  <a:srgbClr val="637C6B"/>
                </a:solidFill>
                <a:latin typeface="Aptos"/>
              </a:defRPr>
            </a:pPr>
            <a:r>
              <a:rPr lang="en-US" dirty="0"/>
              <a:t>Non-communicable diseases are lifelong diseases that are not transmitted from one person to another</a:t>
            </a:r>
          </a:p>
          <a:p>
            <a:pPr algn="l">
              <a:defRPr sz="2300" b="0">
                <a:solidFill>
                  <a:srgbClr val="637C6B"/>
                </a:solidFill>
                <a:latin typeface="Aptos"/>
              </a:defRPr>
            </a:pPr>
            <a:r>
              <a:rPr lang="en-US" dirty="0"/>
              <a:t>They are a growing public health concern in Kenya causing premature deaths, long term complications with reduced quality of life and increasing healthcare costs</a:t>
            </a:r>
          </a:p>
          <a:p>
            <a:pPr algn="l">
              <a:defRPr sz="2300" b="0">
                <a:solidFill>
                  <a:srgbClr val="637C6B"/>
                </a:solidFill>
                <a:latin typeface="Aptos"/>
              </a:defRPr>
            </a:pPr>
            <a:r>
              <a:rPr lang="en-US" dirty="0"/>
              <a:t>These diseases include cardiovascular diseases, cancers, chronic respiratory diseases and diabetes type 1 and 2</a:t>
            </a:r>
          </a:p>
          <a:p>
            <a:pPr algn="l">
              <a:defRPr sz="2300" b="0">
                <a:solidFill>
                  <a:srgbClr val="637C6B"/>
                </a:solidFill>
                <a:latin typeface="Aptos"/>
              </a:defRPr>
            </a:pPr>
            <a:r>
              <a:rPr lang="en-US" dirty="0"/>
              <a:t>Others include sickle cell disease, congenital disorders, kidney disease and mental health conditions among others</a:t>
            </a:r>
          </a:p>
          <a:p>
            <a:pPr algn="l">
              <a:defRPr sz="2300" b="0">
                <a:solidFill>
                  <a:srgbClr val="637C6B"/>
                </a:solidFill>
                <a:latin typeface="Aptos"/>
              </a:defRPr>
            </a:pPr>
            <a:endParaRPr lang="en-US" sz="2800" dirty="0"/>
          </a:p>
          <a:p>
            <a:pPr algn="l">
              <a:defRPr sz="2300" b="0">
                <a:solidFill>
                  <a:srgbClr val="637C6B"/>
                </a:solidFill>
                <a:latin typeface="Aptos"/>
              </a:defRPr>
            </a:pPr>
            <a:r>
              <a:rPr lang="en-US" sz="2800" b="1" dirty="0"/>
              <a:t>Burden of ncds in Kenya</a:t>
            </a:r>
          </a:p>
          <a:p>
            <a:pPr algn="l">
              <a:defRPr sz="2300" b="0">
                <a:solidFill>
                  <a:srgbClr val="637C6B"/>
                </a:solidFill>
                <a:latin typeface="Aptos"/>
              </a:defRPr>
            </a:pPr>
            <a:r>
              <a:rPr lang="en-US" dirty="0"/>
              <a:t>In Kenya there is an increase morbidity and mortality relating to non communicable diseases with 43% being ncds related mortality with cardiovascular diseases, diabetes and cancers contributing to a significant number of these mortality</a:t>
            </a:r>
          </a:p>
          <a:p>
            <a:pPr algn="l">
              <a:defRPr sz="2300" b="0">
                <a:solidFill>
                  <a:srgbClr val="637C6B"/>
                </a:solidFill>
                <a:latin typeface="Aptos"/>
              </a:defRPr>
            </a:pPr>
            <a:endParaRPr lang="en-US" dirty="0"/>
          </a:p>
          <a:p>
            <a:pPr algn="l">
              <a:defRPr sz="2300" b="0">
                <a:solidFill>
                  <a:srgbClr val="637C6B"/>
                </a:solidFill>
                <a:latin typeface="Aptos"/>
              </a:defRPr>
            </a:pPr>
            <a:r>
              <a:rPr lang="en-US" sz="2400" b="1" dirty="0"/>
              <a:t>Burden of ncds in vihiga</a:t>
            </a:r>
          </a:p>
          <a:p>
            <a:pPr algn="l">
              <a:defRPr sz="2300" b="0">
                <a:solidFill>
                  <a:srgbClr val="637C6B"/>
                </a:solidFill>
                <a:latin typeface="Aptos"/>
              </a:defRPr>
            </a:pPr>
            <a:r>
              <a:rPr lang="en-US" dirty="0"/>
              <a:t>Ncds account for 60% of hospital admissions with an average of 60%of all mortality cases being related directly or indirectly to ncds</a:t>
            </a:r>
          </a:p>
          <a:p>
            <a:pPr algn="l">
              <a:defRPr sz="2300" b="0">
                <a:solidFill>
                  <a:srgbClr val="637C6B"/>
                </a:solidFill>
                <a:latin typeface="Aptos"/>
              </a:defRPr>
            </a:pPr>
            <a:r>
              <a:rPr lang="en-US" dirty="0"/>
              <a:t>Childhood onset ncds also contribute to significant morbidity among children resulting in school absenteeism, disability, frequent hospital visits and failure to thrive</a:t>
            </a:r>
          </a:p>
          <a:p>
            <a:pPr algn="l">
              <a:defRPr sz="2300" b="0">
                <a:solidFill>
                  <a:srgbClr val="637C6B"/>
                </a:solidFill>
                <a:latin typeface="Aptos"/>
              </a:defRPr>
            </a:pPr>
            <a:endParaRPr lang="en-US" dirty="0"/>
          </a:p>
          <a:p>
            <a:pPr algn="l">
              <a:defRPr sz="2300" b="0">
                <a:solidFill>
                  <a:srgbClr val="637C6B"/>
                </a:solidFill>
                <a:latin typeface="Aptos"/>
              </a:defRPr>
            </a:pPr>
            <a:r>
              <a:rPr lang="en-US" dirty="0"/>
              <a:t>In conclusion for vihiga, priority should be given to early diagnosis, referral and prevention of complications especially for children and young adults</a:t>
            </a:r>
          </a:p>
        </p:txBody>
      </p:sp>
      <p:sp>
        <p:nvSpPr>
          <p:cNvPr id="25" name="Rectangle 24"/>
          <p:cNvSpPr/>
          <p:nvPr/>
        </p:nvSpPr>
        <p:spPr>
          <a:xfrm>
            <a:off x="1673352" y="31729680"/>
            <a:ext cx="3776472" cy="3383280"/>
          </a:xfrm>
          <a:prstGeom prst="rect">
            <a:avLst/>
          </a:prstGeom>
          <a:solidFill>
            <a:srgbClr val="E8F3F0"/>
          </a:solidFill>
          <a:ln w="1016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37944" y="32918400"/>
            <a:ext cx="4181856" cy="369332"/>
          </a:xfrm>
          <a:prstGeom prst="rect">
            <a:avLst/>
          </a:prstGeom>
          <a:noFill/>
        </p:spPr>
        <p:txBody>
          <a:bodyPr wrap="square" lIns="109728" rIns="109728">
            <a:spAutoFit/>
          </a:bodyPr>
          <a:lstStyle/>
          <a:p>
            <a:r>
              <a:rPr lang="en-US" dirty="0"/>
              <a:t>. </a:t>
            </a:r>
          </a:p>
        </p:txBody>
      </p:sp>
      <p:sp>
        <p:nvSpPr>
          <p:cNvPr id="27" name="Rectangle 26"/>
          <p:cNvSpPr/>
          <p:nvPr/>
        </p:nvSpPr>
        <p:spPr>
          <a:xfrm>
            <a:off x="5678424" y="31729680"/>
            <a:ext cx="3776472" cy="3383280"/>
          </a:xfrm>
          <a:prstGeom prst="rect">
            <a:avLst/>
          </a:prstGeom>
          <a:solidFill>
            <a:srgbClr val="E8F3F0"/>
          </a:solidFill>
          <a:ln w="1016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11018520" y="15224759"/>
            <a:ext cx="8229600" cy="20711160"/>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11018520" y="15224759"/>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1128248" y="15334488"/>
            <a:ext cx="8010144" cy="640080"/>
          </a:xfrm>
          <a:prstGeom prst="rect">
            <a:avLst/>
          </a:prstGeom>
          <a:noFill/>
        </p:spPr>
        <p:txBody>
          <a:bodyPr wrap="square" lIns="109728" rIns="109728">
            <a:spAutoFit/>
          </a:bodyPr>
          <a:lstStyle/>
          <a:p>
            <a:pPr algn="ctr">
              <a:defRPr sz="4200" b="1">
                <a:solidFill>
                  <a:srgbClr val="18241C"/>
                </a:solidFill>
                <a:latin typeface="Aptos"/>
              </a:defRPr>
            </a:pPr>
            <a:r>
              <a:t>Results</a:t>
            </a:r>
          </a:p>
        </p:txBody>
      </p:sp>
      <p:sp>
        <p:nvSpPr>
          <p:cNvPr id="32" name="TextBox 31"/>
          <p:cNvSpPr txBox="1"/>
          <p:nvPr/>
        </p:nvSpPr>
        <p:spPr>
          <a:xfrm>
            <a:off x="11247120" y="16276320"/>
            <a:ext cx="7772400" cy="14588609"/>
          </a:xfrm>
          <a:prstGeom prst="rect">
            <a:avLst/>
          </a:prstGeom>
          <a:noFill/>
        </p:spPr>
        <p:txBody>
          <a:bodyPr wrap="square" lIns="109728" rIns="109728">
            <a:spAutoFit/>
          </a:bodyPr>
          <a:lstStyle/>
          <a:p>
            <a:r>
              <a:rPr lang="en-US" sz="2800" b="1" dirty="0"/>
              <a:t>Major barriers to NCD care</a:t>
            </a:r>
          </a:p>
          <a:p>
            <a:r>
              <a:rPr lang="en-US" sz="2800" b="1" dirty="0"/>
              <a:t>A. Financial barriers include</a:t>
            </a:r>
          </a:p>
          <a:p>
            <a:pPr lvl="0"/>
            <a:r>
              <a:rPr lang="en-US" dirty="0"/>
              <a:t>High costs of medicines that mostly are seldom found at the hospital pharmacies with increased of laboratory tests, specialist consultations and diagnostic investigations that are not covered by SHA or are unavailable at the hospital</a:t>
            </a:r>
          </a:p>
          <a:p>
            <a:pPr lvl="0"/>
            <a:r>
              <a:rPr lang="en-US" dirty="0"/>
              <a:t>Transport expenses to hospitals and referral facilities.</a:t>
            </a:r>
          </a:p>
          <a:p>
            <a:pPr lvl="0"/>
            <a:r>
              <a:rPr lang="en-US" dirty="0"/>
              <a:t>Inability to be able to pay for health insurance and out-of-pocket expenditure as most of the households are generally poor</a:t>
            </a:r>
          </a:p>
          <a:p>
            <a:pPr lvl="0"/>
            <a:r>
              <a:rPr lang="en-US" dirty="0"/>
              <a:t>Confusion about health insurance benefits, eligibility and out-of-pocket payments.</a:t>
            </a:r>
          </a:p>
          <a:p>
            <a:r>
              <a:rPr lang="en-US" sz="2800" b="1" dirty="0"/>
              <a:t>B. Health-system barriers</a:t>
            </a:r>
          </a:p>
          <a:p>
            <a:pPr lvl="0"/>
            <a:r>
              <a:rPr lang="en-US" dirty="0"/>
              <a:t>Frequent stock-outs of essential medicines for hypertension, diabetes and other chronic conditions.</a:t>
            </a:r>
          </a:p>
          <a:p>
            <a:pPr lvl="0"/>
            <a:r>
              <a:rPr lang="en-US" dirty="0"/>
              <a:t>Inadequate diagnostic equipment, such as glucometers, blood pressure machines and laboratory testing facilities.</a:t>
            </a:r>
          </a:p>
          <a:p>
            <a:pPr lvl="0"/>
            <a:r>
              <a:rPr lang="en-US" dirty="0"/>
              <a:t>Shortages of trained healthcare workers in NCD diagnosis and management and clinical inertia on the novel treatment for ncds</a:t>
            </a:r>
          </a:p>
          <a:p>
            <a:pPr lvl="0"/>
            <a:r>
              <a:rPr lang="en-US" dirty="0"/>
              <a:t>Long waiting times at outpatient clinics with limited access to specialist services and advanced investigations.</a:t>
            </a:r>
          </a:p>
          <a:p>
            <a:pPr lvl="0"/>
            <a:r>
              <a:rPr lang="en-US" dirty="0"/>
              <a:t>Inadequate patient records, appointment systems and follow-up mechanisms.</a:t>
            </a:r>
          </a:p>
          <a:p>
            <a:pPr lvl="0"/>
            <a:r>
              <a:rPr lang="en-US" dirty="0"/>
              <a:t>Weak referral systems between community units, dispensaries, health </a:t>
            </a:r>
            <a:r>
              <a:rPr lang="en-US" dirty="0" err="1"/>
              <a:t>centres</a:t>
            </a:r>
            <a:r>
              <a:rPr lang="en-US" dirty="0"/>
              <a:t> and referral hospitals.</a:t>
            </a:r>
          </a:p>
          <a:p>
            <a:r>
              <a:rPr lang="en-US" sz="2800" b="1" dirty="0"/>
              <a:t>C. Geographical and transport barriers</a:t>
            </a:r>
          </a:p>
          <a:p>
            <a:pPr lvl="0"/>
            <a:r>
              <a:rPr lang="en-US" dirty="0"/>
              <a:t>Long distances from some rural communities to facilities offering comprehensive NCD services.</a:t>
            </a:r>
          </a:p>
          <a:p>
            <a:pPr lvl="0"/>
            <a:r>
              <a:rPr lang="en-US" dirty="0"/>
              <a:t>High transport costs, particularly for clients who require frequent clinic visits.</a:t>
            </a:r>
          </a:p>
          <a:p>
            <a:pPr lvl="0"/>
            <a:r>
              <a:rPr lang="en-US" dirty="0"/>
              <a:t>Poor road access or limited public transport in some areas.</a:t>
            </a:r>
          </a:p>
          <a:p>
            <a:pPr lvl="0"/>
            <a:r>
              <a:rPr lang="en-US" dirty="0"/>
              <a:t>Difficulties reaching referral facilities for specialist care, cancer services and advanced diagnostics.</a:t>
            </a:r>
          </a:p>
          <a:p>
            <a:r>
              <a:rPr lang="en-US" sz="2800" b="1" dirty="0"/>
              <a:t>D. Patient-related barriers</a:t>
            </a:r>
          </a:p>
          <a:p>
            <a:pPr lvl="0"/>
            <a:r>
              <a:rPr lang="en-US" dirty="0"/>
              <a:t>Limited knowledge of NCD risk factors, symptoms, complications and the importance of early screening.</a:t>
            </a:r>
          </a:p>
          <a:p>
            <a:pPr lvl="0"/>
            <a:r>
              <a:rPr lang="en-US" dirty="0"/>
              <a:t>Failure to attend scheduled appointments.</a:t>
            </a:r>
          </a:p>
          <a:p>
            <a:pPr lvl="0"/>
            <a:r>
              <a:rPr lang="en-US" dirty="0"/>
              <a:t>Poor adherence to medication because of side effects, cost or lack of perceived benefit.</a:t>
            </a:r>
          </a:p>
          <a:p>
            <a:pPr lvl="0"/>
            <a:r>
              <a:rPr lang="en-US" dirty="0"/>
              <a:t>Stopping treatment when symptoms improve or blood pressure and blood sugar readings become normal.</a:t>
            </a:r>
          </a:p>
          <a:p>
            <a:pPr lvl="0"/>
            <a:r>
              <a:rPr lang="en-US" dirty="0"/>
              <a:t>Fear of diagnosis and reluctance to seek screening.</a:t>
            </a:r>
          </a:p>
          <a:p>
            <a:pPr lvl="0"/>
            <a:r>
              <a:rPr lang="en-US" dirty="0"/>
              <a:t>Use of herbal remedies or alternative treatments instead of, or alongside, prescribed treatment without informing healthcare workers.</a:t>
            </a:r>
          </a:p>
          <a:p>
            <a:r>
              <a:rPr lang="en-US" sz="2800" b="1" dirty="0"/>
              <a:t>Others include</a:t>
            </a:r>
          </a:p>
          <a:p>
            <a:pPr marL="285750" lvl="0" indent="-285750">
              <a:buFont typeface="Arial" panose="020B0604020202020204" pitchFamily="34" charset="0"/>
              <a:buChar char="•"/>
            </a:pPr>
            <a:r>
              <a:rPr lang="en-US" dirty="0"/>
              <a:t>Stigma associated with conditions such as epilepsy, cancer, sickle cell disease and mental health conditions.</a:t>
            </a:r>
          </a:p>
          <a:p>
            <a:pPr marL="285750" lvl="0" indent="-285750">
              <a:buFont typeface="Arial" panose="020B0604020202020204" pitchFamily="34" charset="0"/>
              <a:buChar char="•"/>
            </a:pPr>
            <a:r>
              <a:rPr lang="en-US" dirty="0"/>
              <a:t>Beliefs that NCDs are caused by witchcraft or other supernatural factors.</a:t>
            </a:r>
          </a:p>
          <a:p>
            <a:pPr marL="285750" lvl="0" indent="-285750">
              <a:buFont typeface="Arial" panose="020B0604020202020204" pitchFamily="34" charset="0"/>
              <a:buChar char="•"/>
            </a:pPr>
            <a:r>
              <a:rPr lang="en-US" dirty="0"/>
              <a:t>Fear of lifelong medication and possible complications.</a:t>
            </a:r>
          </a:p>
          <a:p>
            <a:pPr marL="285750" lvl="0" indent="-285750">
              <a:buFont typeface="Arial" panose="020B0604020202020204" pitchFamily="34" charset="0"/>
              <a:buChar char="•"/>
            </a:pPr>
            <a:r>
              <a:rPr lang="en-US" dirty="0"/>
              <a:t>Family responsibilities that prevent clients from attending appointments.</a:t>
            </a:r>
          </a:p>
          <a:p>
            <a:pPr marL="285750" lvl="0" indent="-285750">
              <a:buFont typeface="Arial" panose="020B0604020202020204" pitchFamily="34" charset="0"/>
              <a:buChar char="•"/>
            </a:pPr>
            <a:r>
              <a:rPr lang="en-US" dirty="0"/>
              <a:t>Limited family support for older people, children and persons with disabilities.</a:t>
            </a:r>
          </a:p>
          <a:p>
            <a:pPr marL="285750" lvl="0" indent="-285750">
              <a:buFont typeface="Arial" panose="020B0604020202020204" pitchFamily="34" charset="0"/>
              <a:buChar char="•"/>
            </a:pPr>
            <a:r>
              <a:rPr lang="en-US" dirty="0"/>
              <a:t>Dietary and lifestyle practices that make long-term disease management difficult..</a:t>
            </a:r>
          </a:p>
        </p:txBody>
      </p:sp>
      <p:sp>
        <p:nvSpPr>
          <p:cNvPr id="37" name="Rectangle 36"/>
          <p:cNvSpPr/>
          <p:nvPr/>
        </p:nvSpPr>
        <p:spPr>
          <a:xfrm>
            <a:off x="20592288" y="15224759"/>
            <a:ext cx="8229600" cy="11521440"/>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t>Reduce financial barriers</a:t>
            </a:r>
          </a:p>
          <a:p>
            <a:r>
              <a:rPr lang="en-US" dirty="0"/>
              <a:t>Strengthen financial protection through SHA, explain available benefits, improve access to affordable medicines and </a:t>
            </a:r>
            <a:r>
              <a:rPr lang="en-US" dirty="0" err="1"/>
              <a:t>minimise</a:t>
            </a:r>
            <a:r>
              <a:rPr lang="en-US" dirty="0"/>
              <a:t> unnecessary out-of-pocket costs.</a:t>
            </a:r>
          </a:p>
          <a:p>
            <a:r>
              <a:rPr lang="en-US" dirty="0"/>
              <a:t>Improve medicine and equipment availability</a:t>
            </a:r>
          </a:p>
          <a:p>
            <a:r>
              <a:rPr lang="en-US" dirty="0"/>
              <a:t>Strengthen procurement, stock monitoring and distribution of essential NCD medicines, diagnostic equipment and monitoring supplies.</a:t>
            </a:r>
          </a:p>
          <a:p>
            <a:r>
              <a:rPr lang="en-US" dirty="0"/>
              <a:t>Strengthen community-based care</a:t>
            </a:r>
          </a:p>
          <a:p>
            <a:r>
              <a:rPr lang="en-US" dirty="0"/>
              <a:t>Equip community health promoters to provide health education, support screening, follow up missed appointments and refer clients for treatment.</a:t>
            </a:r>
          </a:p>
          <a:p>
            <a:r>
              <a:rPr lang="en-US" dirty="0"/>
              <a:t>Strengthen primary healthcare and </a:t>
            </a:r>
            <a:r>
              <a:rPr lang="en-US" dirty="0" err="1"/>
              <a:t>referralqualitative</a:t>
            </a:r>
            <a:r>
              <a:rPr lang="en-US" dirty="0"/>
              <a:t> studies may not establish the prevalence of individual barriers, while differences in study populations, health financing arrangements and research methods complicate comparisons.</a:t>
            </a:r>
          </a:p>
          <a:p>
            <a:r>
              <a:rPr lang="en-US" dirty="0"/>
              <a:t>These limitations highlight the need for a county-specific assessment focusing on clients with NCDs. Such a study should quantify the frequency of financial, geographical, workforce, medicine-supply and referral barriers while exploring the experiences of patients, caregivers and healthcare providers. This would generate locally </a:t>
            </a:r>
            <a:r>
              <a:rPr lang="en-US" dirty="0" err="1"/>
              <a:t>relevqualitative</a:t>
            </a:r>
            <a:r>
              <a:rPr lang="en-US" dirty="0"/>
              <a:t> studies may not establish the prevalence of individual barriers, while differences in study populations, health financing arrangements and research methods complicate comparisons.</a:t>
            </a:r>
          </a:p>
          <a:p>
            <a:r>
              <a:rPr lang="en-US" dirty="0"/>
              <a:t>These limitations highlight the need for a county-specific assessment focusing on clients with NCDs. Such a study should quantify the frequency of financial, geographical, workforce, medicine-supply and referral barriers while exploring the experiences of patients, caregivers and healthcare providers. This would generate locally relevant evidence to guide targeted interventions, resource allocation and improvements in NCD service delivery in Vihiga County.</a:t>
            </a:r>
          </a:p>
          <a:p>
            <a:r>
              <a:rPr lang="en-US" dirty="0"/>
              <a:t>ant evidence to guide targeted interventions, resource allocation and improvements in NCD service delivery in Vihiga County.</a:t>
            </a:r>
          </a:p>
          <a:p>
            <a:r>
              <a:rPr lang="en-US" dirty="0"/>
              <a:t>s</a:t>
            </a:r>
          </a:p>
          <a:p>
            <a:r>
              <a:rPr lang="en-US" dirty="0"/>
              <a:t>Improve NCD services at dispensaries and health </a:t>
            </a:r>
            <a:r>
              <a:rPr lang="en-US" dirty="0" err="1"/>
              <a:t>centres</a:t>
            </a:r>
            <a:r>
              <a:rPr lang="en-US" dirty="0"/>
              <a:t>, streamline referral pathways and </a:t>
            </a:r>
            <a:r>
              <a:rPr lang="en-US" dirty="0" err="1"/>
              <a:t>decentralise</a:t>
            </a:r>
            <a:r>
              <a:rPr lang="en-US" dirty="0"/>
              <a:t> specialist services where feasible.</a:t>
            </a:r>
          </a:p>
          <a:p>
            <a:r>
              <a:rPr lang="en-US" dirty="0"/>
              <a:t>Improve awareness and adherence</a:t>
            </a:r>
          </a:p>
          <a:p>
            <a:r>
              <a:rPr lang="en-US" dirty="0"/>
              <a:t>Conduct community </a:t>
            </a:r>
            <a:r>
              <a:rPr lang="en-US" dirty="0" err="1"/>
              <a:t>sensitisation</a:t>
            </a:r>
            <a:r>
              <a:rPr lang="en-US" dirty="0"/>
              <a:t>, counselling and family education on early screening, lifelong treatment and prevention of complications.</a:t>
            </a:r>
          </a:p>
        </p:txBody>
      </p:sp>
      <p:sp>
        <p:nvSpPr>
          <p:cNvPr id="38" name="Rectangle 37"/>
          <p:cNvSpPr/>
          <p:nvPr/>
        </p:nvSpPr>
        <p:spPr>
          <a:xfrm>
            <a:off x="20592288" y="15224759"/>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20702016" y="15334488"/>
            <a:ext cx="8010144" cy="640080"/>
          </a:xfrm>
          <a:prstGeom prst="rect">
            <a:avLst/>
          </a:prstGeom>
          <a:noFill/>
        </p:spPr>
        <p:txBody>
          <a:bodyPr wrap="square" lIns="109728" rIns="109728">
            <a:spAutoFit/>
          </a:bodyPr>
          <a:lstStyle/>
          <a:p>
            <a:pPr algn="ctr">
              <a:defRPr sz="4200" b="1">
                <a:solidFill>
                  <a:srgbClr val="18241C"/>
                </a:solidFill>
                <a:latin typeface="Aptos"/>
              </a:defRPr>
            </a:pPr>
            <a:r>
              <a:t>Discussion</a:t>
            </a:r>
          </a:p>
        </p:txBody>
      </p:sp>
      <p:sp>
        <p:nvSpPr>
          <p:cNvPr id="40" name="TextBox 39"/>
          <p:cNvSpPr txBox="1"/>
          <p:nvPr/>
        </p:nvSpPr>
        <p:spPr>
          <a:xfrm>
            <a:off x="20820888" y="16258032"/>
            <a:ext cx="7772400" cy="10218182"/>
          </a:xfrm>
          <a:prstGeom prst="rect">
            <a:avLst/>
          </a:prstGeom>
          <a:noFill/>
        </p:spPr>
        <p:txBody>
          <a:bodyPr wrap="square" lIns="109728" rIns="109728">
            <a:spAutoFit/>
          </a:bodyPr>
          <a:lstStyle/>
          <a:p>
            <a:r>
              <a:rPr lang="en-US" dirty="0"/>
              <a:t>The findings on barriers affecting healthcare service delivery for clients with non-communicable diseases in Vihiga County can be compared with previous studies conducted in Kenya and other low-resource settings. The Vihiga County Community Scorecard report by the Institute for Social Accountability (2025) identified medicine stock-outs, inadequate staffing, laboratory delays, insufficient equipment and infrastructural challenges. These findings are consistent with a Kenyan qualitative study on the integrated management of hypertension and type 2 diabetes, which identified medicine unavailability, unaffordability of healthcare services, shortages of skilled personnel and fragmented service delivery as major barriers.</a:t>
            </a:r>
          </a:p>
          <a:p>
            <a:r>
              <a:rPr lang="en-US" dirty="0"/>
              <a:t>Similarly, a qualitative study on access to hypertension services in rural Coastal Kenya reported financial constraints, limited availability of medicines and diagnostic equipment, long waiting times and difficulties accessing health facilities. International systematic reviews have also identified medicine affordability, availability, socioeconomic status and geographical location as important determinants of access to NCD treatment. The consistency of these findings suggests that barriers to NCD care arise from interacting patient-level, facility-level and broader health-system factors.</a:t>
            </a:r>
          </a:p>
          <a:p>
            <a:endParaRPr lang="en-US" dirty="0"/>
          </a:p>
          <a:p>
            <a:r>
              <a:rPr lang="en-US" sz="2800" b="1" dirty="0"/>
              <a:t>Limitations of the study include</a:t>
            </a:r>
          </a:p>
          <a:p>
            <a:r>
              <a:rPr lang="en-US" dirty="0"/>
              <a:t>qualitative studies may not establish the prevalence of individual barriers, while differences in study populations, health financing arrangements and research methods complicate comparisons.</a:t>
            </a:r>
          </a:p>
          <a:p>
            <a:r>
              <a:rPr lang="en-US" dirty="0"/>
              <a:t>These limitations highlight the need for a county-specific assessment focusing on clients with NCDs. Such a study should quantify the frequency of financial, geographical, workforce, medicine-supply and referral barriers while exploring the experiences of patients, caregivers and healthcare providers. This would generate locally relevant evidence to guide targeted interventions, resource allocation and improvements in NCD service delivery in Vihiga County.</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42" name="TextBox 41"/>
          <p:cNvSpPr txBox="1"/>
          <p:nvPr/>
        </p:nvSpPr>
        <p:spPr>
          <a:xfrm>
            <a:off x="21049488" y="23774400"/>
            <a:ext cx="7315200" cy="446276"/>
          </a:xfrm>
          <a:prstGeom prst="rect">
            <a:avLst/>
          </a:prstGeom>
          <a:noFill/>
        </p:spPr>
        <p:txBody>
          <a:bodyPr wrap="square" lIns="109728" rIns="109728">
            <a:spAutoFit/>
          </a:bodyPr>
          <a:lstStyle/>
          <a:p>
            <a:pPr algn="ctr">
              <a:defRPr sz="2300" b="0">
                <a:solidFill>
                  <a:srgbClr val="637C6B"/>
                </a:solidFill>
                <a:latin typeface="Aptos"/>
              </a:defRPr>
            </a:pPr>
            <a:r>
              <a:rPr dirty="0"/>
              <a:t>[Insert chart / dram]</a:t>
            </a:r>
          </a:p>
        </p:txBody>
      </p:sp>
      <p:sp>
        <p:nvSpPr>
          <p:cNvPr id="43" name="Rectangle 42"/>
          <p:cNvSpPr/>
          <p:nvPr/>
        </p:nvSpPr>
        <p:spPr>
          <a:xfrm>
            <a:off x="20592288" y="27084528"/>
            <a:ext cx="8229600" cy="8851392"/>
          </a:xfrm>
          <a:prstGeom prst="rect">
            <a:avLst/>
          </a:prstGeom>
          <a:solidFill>
            <a:srgbClr val="FFFFFF"/>
          </a:solidFill>
          <a:ln w="1651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20592288" y="27084528"/>
            <a:ext cx="8229600" cy="914400"/>
          </a:xfrm>
          <a:prstGeom prst="rect">
            <a:avLst/>
          </a:prstGeom>
          <a:solidFill>
            <a:srgbClr val="E2F1DC"/>
          </a:solidFill>
          <a:ln w="1270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20702016" y="27194256"/>
            <a:ext cx="8010144" cy="640080"/>
          </a:xfrm>
          <a:prstGeom prst="rect">
            <a:avLst/>
          </a:prstGeom>
          <a:noFill/>
        </p:spPr>
        <p:txBody>
          <a:bodyPr wrap="square" lIns="109728" rIns="109728">
            <a:spAutoFit/>
          </a:bodyPr>
          <a:lstStyle/>
          <a:p>
            <a:pPr algn="ctr">
              <a:defRPr sz="4200" b="1">
                <a:solidFill>
                  <a:srgbClr val="18241C"/>
                </a:solidFill>
                <a:latin typeface="Aptos"/>
              </a:defRPr>
            </a:pPr>
            <a:r>
              <a:t>Conclusions</a:t>
            </a:r>
          </a:p>
        </p:txBody>
      </p:sp>
      <p:sp>
        <p:nvSpPr>
          <p:cNvPr id="46" name="TextBox 45"/>
          <p:cNvSpPr txBox="1"/>
          <p:nvPr/>
        </p:nvSpPr>
        <p:spPr>
          <a:xfrm>
            <a:off x="20820888" y="28163520"/>
            <a:ext cx="7772400" cy="8125301"/>
          </a:xfrm>
          <a:prstGeom prst="rect">
            <a:avLst/>
          </a:prstGeom>
          <a:noFill/>
        </p:spPr>
        <p:txBody>
          <a:bodyPr wrap="square" lIns="109728" rIns="109728">
            <a:spAutoFit/>
          </a:bodyPr>
          <a:lstStyle/>
          <a:p>
            <a:r>
              <a:rPr lang="en-US" sz="2800" b="1" dirty="0"/>
              <a:t>In conclusion</a:t>
            </a:r>
          </a:p>
          <a:p>
            <a:r>
              <a:rPr lang="en-US" dirty="0"/>
              <a:t>Addressing these challenges requires strengthening primary healthcare services, improving availability of and affordability of essential medicines, enhancing community awareness, expanding health insurance coverage and investing in health workforce capacity</a:t>
            </a:r>
          </a:p>
          <a:p>
            <a:r>
              <a:rPr lang="en-US" dirty="0"/>
              <a:t>Targeted interventions aimed at reducing these barriers are essential for improving health outcomes and ensuring equitable access to quality NCD care in vihiga county. These include</a:t>
            </a:r>
          </a:p>
          <a:p>
            <a:r>
              <a:rPr lang="en-US" b="1" dirty="0"/>
              <a:t>Reducing financial barriers</a:t>
            </a:r>
          </a:p>
          <a:p>
            <a:r>
              <a:rPr lang="en-US" dirty="0"/>
              <a:t>Strengthen financial protection through SHA, with expansion of the SHA </a:t>
            </a:r>
            <a:r>
              <a:rPr lang="en-US" dirty="0" err="1"/>
              <a:t>ncd</a:t>
            </a:r>
            <a:r>
              <a:rPr lang="en-US" dirty="0"/>
              <a:t> package to cover the routine tests and basic medication needed by clients with NCDs and explain available benefits, improve access to affordable medicines and minimize unnecessary out-of-pocket costs.</a:t>
            </a:r>
          </a:p>
          <a:p>
            <a:endParaRPr lang="en-US" dirty="0"/>
          </a:p>
          <a:p>
            <a:r>
              <a:rPr lang="en-US" b="1" dirty="0"/>
              <a:t>Improve medicine and equipment availability</a:t>
            </a:r>
          </a:p>
          <a:p>
            <a:r>
              <a:rPr lang="en-US" dirty="0"/>
              <a:t>Strengthen procurement, stock monitoring and distribution of essential NCD medicines, diagnostic equipment and monitoring supplies.</a:t>
            </a:r>
          </a:p>
          <a:p>
            <a:endParaRPr lang="en-US" dirty="0"/>
          </a:p>
          <a:p>
            <a:r>
              <a:rPr lang="en-US" b="1" dirty="0"/>
              <a:t>Strengthen community-based care</a:t>
            </a:r>
          </a:p>
          <a:p>
            <a:r>
              <a:rPr lang="en-US" dirty="0"/>
              <a:t>Equip community health promoters to provide health education, support screening, follow up missed appointments and refer clients for treatment</a:t>
            </a:r>
          </a:p>
          <a:p>
            <a:r>
              <a:rPr lang="en-US" dirty="0"/>
              <a:t>.</a:t>
            </a:r>
          </a:p>
          <a:p>
            <a:r>
              <a:rPr lang="en-US" b="1" dirty="0"/>
              <a:t>Strengthen primary healthcare and referrals</a:t>
            </a:r>
          </a:p>
          <a:p>
            <a:r>
              <a:rPr lang="en-US" dirty="0"/>
              <a:t>Improve NCD services at dispensaries and health centers, streamline referral pathways and decentralize specialist services where feasible.</a:t>
            </a:r>
          </a:p>
          <a:p>
            <a:r>
              <a:rPr lang="en-US" dirty="0"/>
              <a:t>Improve awareness and adherence</a:t>
            </a:r>
          </a:p>
          <a:p>
            <a:r>
              <a:rPr lang="en-US" dirty="0"/>
              <a:t>Conduct community sensitization, counselling and family education on early screening, lifelong treatment and prevention of complications.</a:t>
            </a:r>
          </a:p>
        </p:txBody>
      </p:sp>
      <p:sp>
        <p:nvSpPr>
          <p:cNvPr id="47" name="TextBox 46"/>
          <p:cNvSpPr txBox="1"/>
          <p:nvPr/>
        </p:nvSpPr>
        <p:spPr>
          <a:xfrm>
            <a:off x="1444752" y="37746432"/>
            <a:ext cx="11430000" cy="685800"/>
          </a:xfrm>
          <a:prstGeom prst="rect">
            <a:avLst/>
          </a:prstGeom>
          <a:noFill/>
        </p:spPr>
        <p:txBody>
          <a:bodyPr wrap="square" lIns="109728" rIns="109728">
            <a:spAutoFit/>
          </a:bodyPr>
          <a:lstStyle/>
          <a:p>
            <a:pPr algn="l">
              <a:defRPr sz="3900" b="1">
                <a:solidFill>
                  <a:srgbClr val="18241C"/>
                </a:solidFill>
                <a:latin typeface="Aptos"/>
              </a:defRPr>
            </a:pPr>
            <a:r>
              <a:t>Contact</a:t>
            </a:r>
          </a:p>
        </p:txBody>
      </p:sp>
      <p:sp>
        <p:nvSpPr>
          <p:cNvPr id="48" name="Rectangle 47"/>
          <p:cNvSpPr/>
          <p:nvPr/>
        </p:nvSpPr>
        <p:spPr>
          <a:xfrm>
            <a:off x="1444752" y="38514528"/>
            <a:ext cx="12527280" cy="3438144"/>
          </a:xfrm>
          <a:prstGeom prst="rect">
            <a:avLst/>
          </a:prstGeom>
          <a:solidFill>
            <a:srgbClr val="FFFFFF"/>
          </a:solidFill>
          <a:ln w="1016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1664208" y="38770560"/>
            <a:ext cx="12070080" cy="1154162"/>
          </a:xfrm>
          <a:prstGeom prst="rect">
            <a:avLst/>
          </a:prstGeom>
          <a:noFill/>
        </p:spPr>
        <p:txBody>
          <a:bodyPr wrap="square" lIns="109728" rIns="109728">
            <a:spAutoFit/>
          </a:bodyPr>
          <a:lstStyle/>
          <a:p>
            <a:pPr algn="l">
              <a:defRPr sz="2300" b="0">
                <a:solidFill>
                  <a:srgbClr val="637C6B"/>
                </a:solidFill>
                <a:latin typeface="Aptos"/>
              </a:defRPr>
            </a:pPr>
            <a:r>
              <a:rPr lang="en-US" dirty="0"/>
              <a:t>Sophie omutere/ vihiga county referral hospital</a:t>
            </a:r>
          </a:p>
          <a:p>
            <a:pPr algn="l">
              <a:defRPr sz="2300" b="0">
                <a:solidFill>
                  <a:srgbClr val="637C6B"/>
                </a:solidFill>
                <a:latin typeface="Aptos"/>
              </a:defRPr>
            </a:pPr>
            <a:r>
              <a:rPr lang="en-US" dirty="0"/>
              <a:t>Email omuteresophy@gmail.com</a:t>
            </a:r>
            <a:br>
              <a:rPr dirty="0"/>
            </a:br>
            <a:r>
              <a:rPr lang="en-US" dirty="0"/>
              <a:t>[0729992810</a:t>
            </a:r>
            <a:r>
              <a:rPr dirty="0"/>
              <a:t>]</a:t>
            </a:r>
          </a:p>
        </p:txBody>
      </p:sp>
      <p:sp>
        <p:nvSpPr>
          <p:cNvPr id="50" name="TextBox 49"/>
          <p:cNvSpPr txBox="1"/>
          <p:nvPr/>
        </p:nvSpPr>
        <p:spPr>
          <a:xfrm>
            <a:off x="14831567" y="37746432"/>
            <a:ext cx="13898880" cy="685800"/>
          </a:xfrm>
          <a:prstGeom prst="rect">
            <a:avLst/>
          </a:prstGeom>
          <a:noFill/>
        </p:spPr>
        <p:txBody>
          <a:bodyPr wrap="square" lIns="109728" rIns="109728">
            <a:spAutoFit/>
          </a:bodyPr>
          <a:lstStyle/>
          <a:p>
            <a:pPr algn="l">
              <a:defRPr sz="3900" b="1">
                <a:solidFill>
                  <a:srgbClr val="18241C"/>
                </a:solidFill>
                <a:latin typeface="Aptos"/>
              </a:defRPr>
            </a:pPr>
            <a:r>
              <a:t>References</a:t>
            </a:r>
          </a:p>
        </p:txBody>
      </p:sp>
      <p:sp>
        <p:nvSpPr>
          <p:cNvPr id="51" name="Rectangle 50"/>
          <p:cNvSpPr/>
          <p:nvPr/>
        </p:nvSpPr>
        <p:spPr>
          <a:xfrm>
            <a:off x="14831567" y="38514528"/>
            <a:ext cx="13990320" cy="3438144"/>
          </a:xfrm>
          <a:prstGeom prst="rect">
            <a:avLst/>
          </a:prstGeom>
          <a:solidFill>
            <a:srgbClr val="FFFFFF"/>
          </a:solidFill>
          <a:ln w="10160">
            <a:solidFill>
              <a:srgbClr val="79B79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15069312" y="38788848"/>
            <a:ext cx="13533120" cy="3277820"/>
          </a:xfrm>
          <a:prstGeom prst="rect">
            <a:avLst/>
          </a:prstGeom>
          <a:noFill/>
        </p:spPr>
        <p:txBody>
          <a:bodyPr wrap="square" lIns="109728" rIns="109728">
            <a:spAutoFit/>
          </a:bodyPr>
          <a:lstStyle/>
          <a:p>
            <a:pPr algn="l">
              <a:defRPr sz="2300" b="0">
                <a:solidFill>
                  <a:srgbClr val="637C6B"/>
                </a:solidFill>
                <a:latin typeface="Aptos"/>
              </a:defRPr>
            </a:pPr>
            <a:r>
              <a:rPr lang="en-US" dirty="0"/>
              <a:t>Kenya national bureau of statistics-</a:t>
            </a:r>
            <a:r>
              <a:rPr lang="en-US" dirty="0" err="1"/>
              <a:t>kenya</a:t>
            </a:r>
            <a:r>
              <a:rPr lang="en-US" dirty="0"/>
              <a:t> vital statistics report 2024</a:t>
            </a:r>
          </a:p>
          <a:p>
            <a:pPr algn="l">
              <a:defRPr sz="2300" b="0">
                <a:solidFill>
                  <a:srgbClr val="637C6B"/>
                </a:solidFill>
                <a:latin typeface="Aptos"/>
              </a:defRPr>
            </a:pPr>
            <a:r>
              <a:rPr lang="en-US" dirty="0"/>
              <a:t>World health organization- </a:t>
            </a:r>
            <a:r>
              <a:rPr lang="en-US" dirty="0" err="1"/>
              <a:t>kenya</a:t>
            </a:r>
            <a:r>
              <a:rPr lang="en-US" dirty="0"/>
              <a:t> national strategic plan for the prevention and control of ncds 2021/22-2025</a:t>
            </a:r>
          </a:p>
          <a:p>
            <a:pPr algn="l">
              <a:defRPr sz="2300" b="0">
                <a:solidFill>
                  <a:srgbClr val="637C6B"/>
                </a:solidFill>
                <a:latin typeface="Aptos"/>
              </a:defRPr>
            </a:pPr>
            <a:r>
              <a:rPr lang="en-US" dirty="0"/>
              <a:t>County government of </a:t>
            </a:r>
            <a:r>
              <a:rPr lang="en-US" dirty="0" err="1"/>
              <a:t>vihiga</a:t>
            </a:r>
            <a:r>
              <a:rPr lang="en-US" dirty="0"/>
              <a:t>-strengthening referral networks and community-based care for childhood ncds, january2026</a:t>
            </a:r>
          </a:p>
          <a:p>
            <a:pPr algn="l">
              <a:defRPr sz="2300" b="0">
                <a:solidFill>
                  <a:srgbClr val="637C6B"/>
                </a:solidFill>
                <a:latin typeface="Aptos"/>
              </a:defRPr>
            </a:pPr>
            <a:r>
              <a:rPr lang="en-US" dirty="0"/>
              <a:t>Kenya news agency- hypertension emerges as the leading health concern in vihiga, august 2025</a:t>
            </a:r>
          </a:p>
          <a:p>
            <a:pPr>
              <a:defRPr sz="2300" b="0">
                <a:solidFill>
                  <a:srgbClr val="637C6B"/>
                </a:solidFill>
                <a:latin typeface="Aptos"/>
              </a:defRPr>
            </a:pPr>
            <a:r>
              <a:rPr lang="en-US" sz="2300" dirty="0"/>
              <a:t>World Health Organization — </a:t>
            </a:r>
            <a:r>
              <a:rPr lang="en-US" sz="2300" dirty="0">
                <a:hlinkClick r:id="rId3"/>
              </a:rPr>
              <a:t>PEN-Plus clinics transform lives of people living with severe NCDs in Kenya</a:t>
            </a:r>
            <a:r>
              <a:rPr lang="en-US" sz="2300" dirty="0"/>
              <a:t>, August 2026.</a:t>
            </a:r>
          </a:p>
          <a:p>
            <a:pPr algn="l">
              <a:defRPr sz="2300" b="0">
                <a:solidFill>
                  <a:srgbClr val="637C6B"/>
                </a:solidFill>
                <a:latin typeface="Aptos"/>
              </a:defRPr>
            </a:pPr>
            <a:endParaRPr dirty="0"/>
          </a:p>
        </p:txBody>
      </p:sp>
      <p:graphicFrame>
        <p:nvGraphicFramePr>
          <p:cNvPr id="60" name="Chart 59">
            <a:extLst>
              <a:ext uri="{FF2B5EF4-FFF2-40B4-BE49-F238E27FC236}">
                <a16:creationId xmlns:a16="http://schemas.microsoft.com/office/drawing/2014/main" id="{A784C408-4D30-BB4D-0065-BAE5C43AE89B}"/>
              </a:ext>
            </a:extLst>
          </p:cNvPr>
          <p:cNvGraphicFramePr/>
          <p:nvPr>
            <p:extLst>
              <p:ext uri="{D42A27DB-BD31-4B8C-83A1-F6EECF244321}">
                <p14:modId xmlns:p14="http://schemas.microsoft.com/office/powerpoint/2010/main" val="2760318824"/>
              </p:ext>
            </p:extLst>
          </p:nvPr>
        </p:nvGraphicFramePr>
        <p:xfrm>
          <a:off x="11018520" y="30213300"/>
          <a:ext cx="8188452" cy="6396845"/>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cx2="http://schemas.microsoft.com/office/drawing/2015/10/21/chartex">
        <mc:Choice Requires="cx2">
          <p:graphicFrame>
            <p:nvGraphicFramePr>
              <p:cNvPr id="70" name="Chart 69">
                <a:extLst>
                  <a:ext uri="{FF2B5EF4-FFF2-40B4-BE49-F238E27FC236}">
                    <a16:creationId xmlns:a16="http://schemas.microsoft.com/office/drawing/2014/main" id="{D3B59F4E-2955-1718-BAF7-D19C496E9F1E}"/>
                  </a:ext>
                </a:extLst>
              </p:cNvPr>
              <p:cNvGraphicFramePr/>
              <p:nvPr>
                <p:extLst>
                  <p:ext uri="{D42A27DB-BD31-4B8C-83A1-F6EECF244321}">
                    <p14:modId xmlns:p14="http://schemas.microsoft.com/office/powerpoint/2010/main" val="197489613"/>
                  </p:ext>
                </p:extLst>
              </p:nvPr>
            </p:nvGraphicFramePr>
            <p:xfrm>
              <a:off x="1527048" y="31657668"/>
              <a:ext cx="3922776" cy="3078983"/>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70" name="Chart 69">
                <a:extLst>
                  <a:ext uri="{FF2B5EF4-FFF2-40B4-BE49-F238E27FC236}">
                    <a16:creationId xmlns:a16="http://schemas.microsoft.com/office/drawing/2014/main" id="{D3B59F4E-2955-1718-BAF7-D19C496E9F1E}"/>
                  </a:ext>
                </a:extLst>
              </p:cNvPr>
              <p:cNvPicPr>
                <a:picLocks noGrp="1" noRot="1" noChangeAspect="1" noMove="1" noResize="1" noEditPoints="1" noAdjustHandles="1" noChangeArrowheads="1" noChangeShapeType="1"/>
              </p:cNvPicPr>
              <p:nvPr/>
            </p:nvPicPr>
            <p:blipFill>
              <a:blip r:embed="rId6"/>
              <a:stretch>
                <a:fillRect/>
              </a:stretch>
            </p:blipFill>
            <p:spPr>
              <a:xfrm>
                <a:off x="1527048" y="31657668"/>
                <a:ext cx="3922776" cy="3078983"/>
              </a:xfrm>
              <a:prstGeom prst="rect">
                <a:avLst/>
              </a:prstGeom>
            </p:spPr>
          </p:pic>
        </mc:Fallback>
      </mc:AlternateContent>
      <p:graphicFrame>
        <p:nvGraphicFramePr>
          <p:cNvPr id="41" name="Chart 40">
            <a:extLst>
              <a:ext uri="{FF2B5EF4-FFF2-40B4-BE49-F238E27FC236}">
                <a16:creationId xmlns:a16="http://schemas.microsoft.com/office/drawing/2014/main" id="{79F815F3-5ECA-A0DE-1D7D-D1BFF6353875}"/>
              </a:ext>
            </a:extLst>
          </p:cNvPr>
          <p:cNvGraphicFramePr/>
          <p:nvPr>
            <p:extLst>
              <p:ext uri="{D42A27DB-BD31-4B8C-83A1-F6EECF244321}">
                <p14:modId xmlns:p14="http://schemas.microsoft.com/office/powerpoint/2010/main" val="331840954"/>
              </p:ext>
            </p:extLst>
          </p:nvPr>
        </p:nvGraphicFramePr>
        <p:xfrm>
          <a:off x="5532120" y="31729680"/>
          <a:ext cx="3872484" cy="3250171"/>
        </p:xfrm>
        <a:graphic>
          <a:graphicData uri="http://schemas.openxmlformats.org/drawingml/2006/chart">
            <c:chart xmlns:c="http://schemas.openxmlformats.org/drawingml/2006/chart" xmlns:r="http://schemas.openxmlformats.org/officeDocument/2006/relationships" r:id="rId7"/>
          </a:graphicData>
        </a:graphic>
      </p:graphicFrame>
      <p:pic>
        <p:nvPicPr>
          <p:cNvPr id="56" name="Picture 55">
            <a:extLst>
              <a:ext uri="{FF2B5EF4-FFF2-40B4-BE49-F238E27FC236}">
                <a16:creationId xmlns:a16="http://schemas.microsoft.com/office/drawing/2014/main" id="{826A2B87-5BA1-287F-6928-5061D662141D}"/>
              </a:ext>
            </a:extLst>
          </p:cNvPr>
          <p:cNvPicPr>
            <a:picLocks noChangeAspect="1"/>
          </p:cNvPicPr>
          <p:nvPr/>
        </p:nvPicPr>
        <p:blipFill>
          <a:blip r:embed="rId8"/>
          <a:srcRect l="2977"/>
          <a:stretch>
            <a:fillRect/>
          </a:stretch>
        </p:blipFill>
        <p:spPr>
          <a:xfrm>
            <a:off x="20592288" y="5337737"/>
            <a:ext cx="8119302" cy="93566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825</TotalTime>
  <Words>2441</Words>
  <Application>Microsoft Office PowerPoint</Application>
  <PresentationFormat>Custom</PresentationFormat>
  <Paragraphs>139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A0 Editable Research Poster Template</dc:title>
  <dc:subject>Editable portrait A0 scientific poster with pale green KCOA branding</dc:subject>
  <dc:creator>sophie omutere</dc:creator>
  <cp:keywords>KCOA scientific poster A0 edit template printing</cp:keywords>
  <dc:description>generated using python-pptx</dc:description>
  <cp:lastModifiedBy>sophie omutere</cp:lastModifiedBy>
  <cp:revision>10</cp:revision>
  <dcterms:created xsi:type="dcterms:W3CDTF">2013-01-27T09:14:16Z</dcterms:created>
  <dcterms:modified xsi:type="dcterms:W3CDTF">2026-10-22T21:01:39Z</dcterms:modified>
  <cp:category/>
</cp:coreProperties>
</file>