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9"/>
  </p:notesMasterIdLst>
  <p:sldIdLst>
    <p:sldId id="333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8" r:id="rId14"/>
    <p:sldId id="345" r:id="rId15"/>
    <p:sldId id="346" r:id="rId16"/>
    <p:sldId id="349" r:id="rId17"/>
    <p:sldId id="34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99"/>
  </p:normalViewPr>
  <p:slideViewPr>
    <p:cSldViewPr snapToGrid="0" snapToObjects="1">
      <p:cViewPr varScale="1">
        <p:scale>
          <a:sx n="80" d="100"/>
          <a:sy n="80" d="100"/>
        </p:scale>
        <p:origin x="48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n-U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Referral Status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Referral Status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EB-4EB7-84D1-204A2312A87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EB-4EB7-84D1-204A2312A87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BEB-4EB7-84D1-204A2312A87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BEB-4EB7-84D1-204A2312A8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1">
                  <c:v>Not referred</c:v>
                </c:pt>
                <c:pt idx="2">
                  <c:v>Self-referral</c:v>
                </c:pt>
                <c:pt idx="3">
                  <c:v>Facility referral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16</c:v>
                </c:pt>
                <c:pt idx="2">
                  <c:v>18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BEB-4EB7-84D1-204A2312A8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en-US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875409056927638E-2"/>
          <c:y val="2.0100525971802931E-2"/>
          <c:w val="0.86434445694288209"/>
          <c:h val="0.761288217351209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Delayed &gt;30min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spPr/>
              <c:txPr>
                <a:bodyPr rot="0" vert="horz"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0B-44E3-A482-583E4FF50FAC}"/>
                </c:ext>
              </c:extLst>
            </c:dLbl>
            <c:dLbl>
              <c:idx val="1"/>
              <c:layout>
                <c:manualLayout>
                  <c:x val="-2.0471523227428741E-2"/>
                  <c:y val="3.03156135333829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0B-44E3-A482-583E4FF50FAC}"/>
                </c:ext>
              </c:extLst>
            </c:dLbl>
            <c:dLbl>
              <c:idx val="2"/>
              <c:layout>
                <c:manualLayout>
                  <c:x val="-2.0408341814416055E-2"/>
                  <c:y val="1.3104013104013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0B-44E3-A482-583E4FF50FAC}"/>
                </c:ext>
              </c:extLst>
            </c:dLbl>
            <c:dLbl>
              <c:idx val="3"/>
              <c:layout>
                <c:manualLayout>
                  <c:x val="-1.3605442176870748E-2"/>
                  <c:y val="1.9656019656019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0B-44E3-A482-583E4FF50FAC}"/>
                </c:ext>
              </c:extLst>
            </c:dLbl>
            <c:dLbl>
              <c:idx val="4"/>
              <c:layout>
                <c:manualLayout>
                  <c:x val="-2.0408163265306121E-2"/>
                  <c:y val="1.638001638001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0B-44E3-A482-583E4FF50FAC}"/>
                </c:ext>
              </c:extLst>
            </c:dLbl>
            <c:dLbl>
              <c:idx val="5"/>
              <c:layout>
                <c:manualLayout>
                  <c:x val="-2.494331065759629E-2"/>
                  <c:y val="2.9484029484029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0B-44E3-A482-583E4FF50FAC}"/>
                </c:ext>
              </c:extLst>
            </c:dLbl>
            <c:dLbl>
              <c:idx val="6"/>
              <c:layout>
                <c:manualLayout>
                  <c:x val="-4.0816326530612242E-2"/>
                  <c:y val="2.9484029484029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0B-44E3-A482-583E4FF50FA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Uterotonics for PPH</c:v>
                </c:pt>
                <c:pt idx="1">
                  <c:v>MgSO4 </c:v>
                </c:pt>
                <c:pt idx="2">
                  <c:v>Emergency C/S</c:v>
                </c:pt>
                <c:pt idx="3">
                  <c:v>Manual removal of placenta</c:v>
                </c:pt>
                <c:pt idx="4">
                  <c:v>Blood transfusion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10</c:v>
                </c:pt>
                <c:pt idx="2">
                  <c:v>13</c:v>
                </c:pt>
                <c:pt idx="3">
                  <c:v>7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50B-44E3-A482-583E4FF50F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Timely &lt;30min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0"/>
              <c:layout>
                <c:manualLayout>
                  <c:x val="-1.4440516364025926E-2"/>
                  <c:y val="2.6471654188189621E-2"/>
                </c:manualLayout>
              </c:layout>
              <c:tx>
                <c:rich>
                  <a:bodyPr/>
                  <a:lstStyle/>
                  <a:p>
                    <a:r>
                      <a:rPr lang="en-US" sz="1050"/>
                      <a:t>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0B-44E3-A482-583E4FF50FAC}"/>
                </c:ext>
              </c:extLst>
            </c:dLbl>
            <c:dLbl>
              <c:idx val="1"/>
              <c:layout>
                <c:manualLayout>
                  <c:x val="-1.3605528329937736E-2"/>
                  <c:y val="1.6257557357569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0B-44E3-A482-583E4FF50FAC}"/>
                </c:ext>
              </c:extLst>
            </c:dLbl>
            <c:dLbl>
              <c:idx val="2"/>
              <c:layout>
                <c:manualLayout>
                  <c:x val="-1.1337868480725582E-2"/>
                  <c:y val="1.9656019656019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0B-44E3-A482-583E4FF50FAC}"/>
                </c:ext>
              </c:extLst>
            </c:dLbl>
            <c:dLbl>
              <c:idx val="3"/>
              <c:layout>
                <c:manualLayout>
                  <c:x val="-1.3605442176870748E-2"/>
                  <c:y val="1.638001638001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0B-44E3-A482-583E4FF50FAC}"/>
                </c:ext>
              </c:extLst>
            </c:dLbl>
            <c:dLbl>
              <c:idx val="4"/>
              <c:layout>
                <c:manualLayout>
                  <c:x val="-1.3605442176870748E-2"/>
                  <c:y val="1.9656019656019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0B-44E3-A482-583E4FF50FAC}"/>
                </c:ext>
              </c:extLst>
            </c:dLbl>
            <c:dLbl>
              <c:idx val="5"/>
              <c:layout>
                <c:manualLayout>
                  <c:x val="2.2675736961451247E-2"/>
                  <c:y val="3.276003276003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0B-44E3-A482-583E4FF50FAC}"/>
                </c:ext>
              </c:extLst>
            </c:dLbl>
            <c:dLbl>
              <c:idx val="6"/>
              <c:layout>
                <c:manualLayout>
                  <c:x val="-2.7210884353741496E-2"/>
                  <c:y val="2.620802620802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0B-44E3-A482-583E4FF50FA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Uterotonics for PPH</c:v>
                </c:pt>
                <c:pt idx="1">
                  <c:v>MgSO4 </c:v>
                </c:pt>
                <c:pt idx="2">
                  <c:v>Emergency C/S</c:v>
                </c:pt>
                <c:pt idx="3">
                  <c:v>Manual removal of placenta</c:v>
                </c:pt>
                <c:pt idx="4">
                  <c:v>Blood transfusion 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50B-44E3-A482-583E4FF50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2094848"/>
        <c:axId val="262096384"/>
      </c:barChart>
      <c:catAx>
        <c:axId val="262094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2096384"/>
        <c:crosses val="autoZero"/>
        <c:auto val="1"/>
        <c:lblAlgn val="ctr"/>
        <c:lblOffset val="100"/>
        <c:noMultiLvlLbl val="0"/>
      </c:catAx>
      <c:valAx>
        <c:axId val="262096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2094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2996769634564909"/>
          <c:y val="0.86937667029947607"/>
          <c:w val="0.48407086713596537"/>
          <c:h val="0.1040087757128557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4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87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6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6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0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7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17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7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2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7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2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9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1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73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9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69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3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7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0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0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70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1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7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69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69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1371/journal.pone.0063846" TargetMode="External"/><Relationship Id="rId5" Type="http://schemas.openxmlformats.org/officeDocument/2006/relationships/hyperlink" Target="https://doi.org/10.1016/S0968-8080(12)39601-8" TargetMode="External"/><Relationship Id="rId4" Type="http://schemas.openxmlformats.org/officeDocument/2006/relationships/hyperlink" Target="https://doi.org/10.1016/0277-9536(94)90226-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 descr="wide_clean_vector_graphics_style_abstract_backgro_3_batch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150"/>
            <a:ext cx="12191695" cy="6858000"/>
          </a:xfrm>
          <a:prstGeom prst="rect">
            <a:avLst/>
          </a:prstGeom>
        </p:spPr>
      </p:pic>
      <p:sp>
        <p:nvSpPr>
          <p:cNvPr id="1048584" name="TextBox 8"/>
          <p:cNvSpPr txBox="1"/>
          <p:nvPr/>
        </p:nvSpPr>
        <p:spPr>
          <a:xfrm>
            <a:off x="731520" y="6172200"/>
            <a:ext cx="5486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585" name="Rounded Rectangle 9"/>
          <p:cNvSpPr/>
          <p:nvPr/>
        </p:nvSpPr>
        <p:spPr>
          <a:xfrm>
            <a:off x="612648" y="978407"/>
            <a:ext cx="5989320" cy="4380771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</a:t>
            </a:r>
            <a:endParaRPr dirty="0"/>
          </a:p>
        </p:txBody>
      </p:sp>
      <p:sp>
        <p:nvSpPr>
          <p:cNvPr id="1048586" name="TextBox 10"/>
          <p:cNvSpPr txBox="1"/>
          <p:nvPr/>
        </p:nvSpPr>
        <p:spPr>
          <a:xfrm>
            <a:off x="868680" y="1371600"/>
            <a:ext cx="5486400" cy="33070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800" b="1">
                <a:solidFill>
                  <a:srgbClr val="056050"/>
                </a:solidFill>
                <a:latin typeface="Aptos"/>
              </a:rPr>
              <a:t>KENYA CLINICAL OFFICERS’ ASSOCIATION</a:t>
            </a:r>
          </a:p>
        </p:txBody>
      </p:sp>
      <p:sp>
        <p:nvSpPr>
          <p:cNvPr id="1048587" name="TextBox 11"/>
          <p:cNvSpPr txBox="1"/>
          <p:nvPr/>
        </p:nvSpPr>
        <p:spPr>
          <a:xfrm>
            <a:off x="868680" y="1828800"/>
            <a:ext cx="5486400" cy="800609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2500" b="1" dirty="0">
                <a:solidFill>
                  <a:srgbClr val="035043"/>
                </a:solidFill>
                <a:latin typeface="Aptos"/>
              </a:rPr>
              <a:t>28th Annual Scientific
Conference 2026</a:t>
            </a:r>
          </a:p>
        </p:txBody>
      </p:sp>
      <p:sp>
        <p:nvSpPr>
          <p:cNvPr id="1048588" name="TextBox 12"/>
          <p:cNvSpPr txBox="1"/>
          <p:nvPr/>
        </p:nvSpPr>
        <p:spPr>
          <a:xfrm>
            <a:off x="868680" y="2889504"/>
            <a:ext cx="5074920" cy="22860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100" b="1">
                <a:solidFill>
                  <a:srgbClr val="C79532"/>
                </a:solidFill>
                <a:latin typeface="Aptos"/>
              </a:rPr>
              <a:t>CONFERENCE THEME</a:t>
            </a:r>
          </a:p>
        </p:txBody>
      </p:sp>
      <p:sp>
        <p:nvSpPr>
          <p:cNvPr id="1048589" name="TextBox 13"/>
          <p:cNvSpPr txBox="1"/>
          <p:nvPr/>
        </p:nvSpPr>
        <p:spPr>
          <a:xfrm>
            <a:off x="868680" y="3200400"/>
            <a:ext cx="5376672" cy="597409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800" b="1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</a:p>
        </p:txBody>
      </p:sp>
      <p:sp>
        <p:nvSpPr>
          <p:cNvPr id="1048590" name="TextBox 14"/>
          <p:cNvSpPr txBox="1"/>
          <p:nvPr/>
        </p:nvSpPr>
        <p:spPr>
          <a:xfrm>
            <a:off x="868680" y="3788325"/>
            <a:ext cx="5303520" cy="710964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lang="en-US" sz="1400" b="1" dirty="0">
                <a:solidFill>
                  <a:srgbClr val="C795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 LEADING TO THE THIRD DELAY IN PROVIDING</a:t>
            </a:r>
          </a:p>
          <a:p>
            <a:r>
              <a:rPr lang="en-US" sz="1400" b="1" dirty="0">
                <a:solidFill>
                  <a:srgbClr val="C795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EMERGENCY OBSTETRIC &amp; NEWBORN CARE (</a:t>
            </a:r>
            <a:r>
              <a:rPr lang="en-US" sz="1400" b="1" dirty="0" err="1">
                <a:solidFill>
                  <a:srgbClr val="C795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1400" b="1" dirty="0">
                <a:solidFill>
                  <a:srgbClr val="C795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b="1" dirty="0">
                <a:solidFill>
                  <a:srgbClr val="C795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  MAKUENI COUNTY REFERRAL HOSPITAL</a:t>
            </a:r>
            <a:r>
              <a:rPr lang="en-US" sz="1400" b="1" dirty="0">
                <a:solidFill>
                  <a:srgbClr val="C79532"/>
                </a:solidFill>
                <a:latin typeface="Aptos"/>
              </a:rPr>
              <a:t>.</a:t>
            </a:r>
          </a:p>
        </p:txBody>
      </p:sp>
      <p:pic>
        <p:nvPicPr>
          <p:cNvPr id="2097153" name="Picture 16" descr="kcoa_logo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347472"/>
            <a:ext cx="4663440" cy="1353312"/>
          </a:xfrm>
          <a:prstGeom prst="rect">
            <a:avLst/>
          </a:prstGeom>
        </p:spPr>
      </p:pic>
      <p:sp>
        <p:nvSpPr>
          <p:cNvPr id="1048591" name="TextBox 2"/>
          <p:cNvSpPr txBox="1"/>
          <p:nvPr/>
        </p:nvSpPr>
        <p:spPr>
          <a:xfrm>
            <a:off x="1127760" y="4499289"/>
            <a:ext cx="4709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48592" name="TextBox 17"/>
          <p:cNvSpPr txBox="1"/>
          <p:nvPr/>
        </p:nvSpPr>
        <p:spPr>
          <a:xfrm>
            <a:off x="792480" y="4422345"/>
            <a:ext cx="4709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MAINA JOSHUA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KARANJA                                       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HND-RH , Dip. CM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TANA RIVER COUNTY &amp; KMTC MOMBASA CAMPUS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448" y="0"/>
            <a:ext cx="12191695" cy="6858000"/>
          </a:xfrm>
          <a:prstGeom prst="rect">
            <a:avLst/>
          </a:prstGeom>
        </p:spPr>
      </p:pic>
      <p:sp>
        <p:nvSpPr>
          <p:cNvPr id="104859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35043"/>
                </a:solidFill>
                <a:latin typeface="Aptos"/>
              </a:rPr>
              <a:t>Abstract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595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596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597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598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599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3</a:t>
            </a:r>
          </a:p>
        </p:txBody>
      </p:sp>
      <p:pic>
        <p:nvPicPr>
          <p:cNvPr id="2097155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00" name="Content Placeholder 2"/>
          <p:cNvSpPr txBox="1"/>
          <p:nvPr/>
        </p:nvSpPr>
        <p:spPr>
          <a:xfrm>
            <a:off x="1368167" y="1093607"/>
            <a:ext cx="8602224" cy="5091363"/>
          </a:xfrm>
          <a:prstGeom prst="rect">
            <a:avLst/>
          </a:prstGeom>
        </p:spPr>
        <p:txBody>
          <a:bodyPr numCol="1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Third delay: operationally defined as the interval between arrival at the hospital  and initiation of appropriate critical Emergency Obstetrics and Newborn Care (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intervention. A major Contributor to maternal &amp; neonatal morbidity and mortality in low- and middle-income countries. Kenya ratio of 355 deaths per 100,000 live births.</a:t>
            </a:r>
            <a:endParaRPr lang="en-US" altLang="zh-CN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estimated proportion of obstetric &amp; newborn emergency  cases experiencing third delay, measured admission-to-intervention times for key </a:t>
            </a:r>
            <a:r>
              <a:rPr lang="en-US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functions and identified facility-level determinants.</a:t>
            </a:r>
            <a:endParaRPr lang="en-US" altLang="zh-CN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Design: Hospital-based cross-sectional study </a:t>
            </a: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7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Makueni</a:t>
            </a: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County Referral Hospital(MCRH), over  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months period.</a:t>
            </a:r>
            <a:endParaRPr lang="en-US" sz="7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census of all eligible 74 obstetric and newborn emergency cases was undertaken.</a:t>
            </a:r>
            <a:endParaRPr lang="en-US" sz="7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was collected using  structured data abstraction forms and WHO- based </a:t>
            </a:r>
            <a:r>
              <a:rPr lang="en-US" sz="7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checklist. Admission-to-critical intervention times was assessed against predefined timelines on WHO-based </a:t>
            </a:r>
            <a:r>
              <a:rPr lang="en-US" sz="7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framework. 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was done using SPSS v23, descriptive statistics and chi-square tests. </a:t>
            </a:r>
            <a:endParaRPr lang="en-US" sz="7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Results: Of the 74 </a:t>
            </a:r>
            <a:r>
              <a:rPr lang="en-US" sz="7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cases, 46 (62.2%) experienced third delay, 28 (37.8%) including three (4.1%) newborn cases did not, indication  that, third delay is common at MCRH largely driven by system constraints.</a:t>
            </a:r>
            <a:endParaRPr lang="en-US" sz="7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Addressing staffing, supply chain gaps and theatre capacity essential for timely </a:t>
            </a:r>
            <a:r>
              <a:rPr lang="en-US" sz="7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7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signal functions.</a:t>
            </a:r>
            <a:endParaRPr lang="en-US" sz="7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en-US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88" y="-55659"/>
            <a:ext cx="12191695" cy="6858000"/>
          </a:xfrm>
          <a:prstGeom prst="rect">
            <a:avLst/>
          </a:prstGeom>
        </p:spPr>
      </p:pic>
      <p:sp>
        <p:nvSpPr>
          <p:cNvPr id="1048601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smtClean="0">
                <a:solidFill>
                  <a:srgbClr val="035043"/>
                </a:solidFill>
                <a:latin typeface="Aptos"/>
              </a:rPr>
              <a:t>Background / Introduction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02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03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04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05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06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3</a:t>
            </a:r>
          </a:p>
        </p:txBody>
      </p:sp>
      <p:pic>
        <p:nvPicPr>
          <p:cNvPr id="2097157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07" name="Content Placeholder 2"/>
          <p:cNvSpPr>
            <a:spLocks noGrp="1"/>
          </p:cNvSpPr>
          <p:nvPr/>
        </p:nvSpPr>
        <p:spPr>
          <a:xfrm>
            <a:off x="1188720" y="868680"/>
            <a:ext cx="8972681" cy="58913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0962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Maternal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neonatal mortality remains a major global health challenge  with approximately 287,000 women dying annually from complications =1 death every 2 minutes [L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Onambele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et al., 2023].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right to give birth safely is a fundamental human right, yet the vast majority of these preventable deaths occur in low- and middle-income countries (LMICs) [A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Antsaklis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et al., 2020].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Thaddeus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&amp; Maine 1994 -Three-Delay Model: Maternal outcomes are driven by three phases of delay: deciding to seek care (1st), reaching a facility (2nd), and receiving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appropriate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care upon arrival (3rd).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Kenya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faces a high maternal mortality ratio of 355 deaths per 100,000 live births due to facility challenges like poor triage and limited surgical or blood supply capacity [KNBS, 2022;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Mbalinda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et al., 2020].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Makueni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County’s maternal mortality ratio of approximately 400 deaths per 100,000 live births exceeds the national average (P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Owira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et al.,2024).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Addressing the third delay was therefore critical for improving maternal and neonatal outcomes and reducing preventable maternal and neonatal 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deaths.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</a:pP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88" y="-153653"/>
            <a:ext cx="12191695" cy="6858000"/>
          </a:xfrm>
          <a:prstGeom prst="rect">
            <a:avLst/>
          </a:prstGeom>
        </p:spPr>
      </p:pic>
      <p:sp>
        <p:nvSpPr>
          <p:cNvPr id="1048608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35043"/>
                </a:solidFill>
                <a:latin typeface="Aptos"/>
              </a:rPr>
              <a:t>PROBLEM STATEMENT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09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10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11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12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13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3</a:t>
            </a:r>
          </a:p>
        </p:txBody>
      </p:sp>
      <p:pic>
        <p:nvPicPr>
          <p:cNvPr id="2097159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pic>
        <p:nvPicPr>
          <p:cNvPr id="2097160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039" y="713512"/>
            <a:ext cx="8555759" cy="54739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88" y="0"/>
            <a:ext cx="12191695" cy="6858000"/>
          </a:xfrm>
          <a:prstGeom prst="rect">
            <a:avLst/>
          </a:prstGeom>
        </p:spPr>
      </p:pic>
      <p:sp>
        <p:nvSpPr>
          <p:cNvPr id="104861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35043"/>
                </a:solidFill>
                <a:latin typeface="Aptos"/>
              </a:rPr>
              <a:t>JUSTIFICATION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15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16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17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18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19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3</a:t>
            </a:r>
          </a:p>
        </p:txBody>
      </p:sp>
      <p:pic>
        <p:nvPicPr>
          <p:cNvPr id="2097162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20" name="Content Placeholder 2"/>
          <p:cNvSpPr txBox="1"/>
          <p:nvPr/>
        </p:nvSpPr>
        <p:spPr>
          <a:xfrm>
            <a:off x="1555468" y="1046811"/>
            <a:ext cx="8654343" cy="4778087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Preventable maternal and neonatal deaths remain high in Kenya despite of   increased facility-based deliveries.</a:t>
            </a: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Third delay significantly contributes to preventable deaths showcasing critical health system preventable failures after the patient has already reached the hospital.</a:t>
            </a: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Failure to act timely lead to irreversible complications or death.</a:t>
            </a: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 administration of </a:t>
            </a:r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uterotonics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PPH, </a:t>
            </a:r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MgSO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₄ for pre-</a:t>
            </a:r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eclampsia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eclampsia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neonatal resuscitation.</a:t>
            </a: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Makueni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County Referral Hospital, delays were suspected but no systematic study had been done yet capturing the unique operational and structural realities specific to MCRH. </a:t>
            </a:r>
          </a:p>
          <a:p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Findings to guide resource allocation, improve quality of care and support </a:t>
            </a:r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Makueni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County in meeting national targets and the UN Sustainable Development Goals.</a:t>
            </a:r>
          </a:p>
          <a:p>
            <a:endParaRPr lang="en-US" dirty="0" smtClean="0"/>
          </a:p>
          <a:p>
            <a:pPr marL="109728" indent="0" algn="just">
              <a:buFont typeface="Arial"/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x-non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7"/>
            <a:ext cx="12191695" cy="6858000"/>
          </a:xfrm>
          <a:prstGeom prst="rect">
            <a:avLst/>
          </a:prstGeom>
        </p:spPr>
      </p:pic>
      <p:sp>
        <p:nvSpPr>
          <p:cNvPr id="1048621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035043"/>
                </a:solidFill>
                <a:latin typeface="Aptos"/>
              </a:rPr>
              <a:t>Objectives</a:t>
            </a:r>
          </a:p>
        </p:txBody>
      </p:sp>
      <p:sp>
        <p:nvSpPr>
          <p:cNvPr id="1048622" name="Rounded Rectangle 5"/>
          <p:cNvSpPr/>
          <p:nvPr/>
        </p:nvSpPr>
        <p:spPr>
          <a:xfrm>
            <a:off x="530352" y="1167384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lvl="0" indent="-256032" defTabSz="914400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en-US" sz="22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 Objective</a:t>
            </a: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assess the factors leading to the third delay in the provision of Emergency Obstetric and Newborn Care (</a:t>
            </a:r>
            <a:r>
              <a:rPr lang="en-US" sz="2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at </a:t>
            </a:r>
            <a:r>
              <a:rPr lang="en-US" sz="2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Makueni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County Referral Hospital (MCRH).</a:t>
            </a:r>
          </a:p>
          <a:p>
            <a:pPr marL="109728" lvl="0" defTabSz="914400">
              <a:spcBef>
                <a:spcPts val="400"/>
              </a:spcBef>
              <a:buClr>
                <a:srgbClr val="2DA2BF"/>
              </a:buClr>
              <a:buSzPct val="68000"/>
            </a:pPr>
            <a:endParaRPr lang="en-US" sz="2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lvl="0" indent="-256032" defTabSz="914400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en-US" sz="22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 Objectives &amp; Corresponding Questions</a:t>
            </a: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65760" lvl="0" indent="-256032" defTabSz="914400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Proportion: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Estimate the magnitude of obstetric and newborn cases experiencing the third delay (</a:t>
            </a: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Question: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What proportion experience this delay?).</a:t>
            </a:r>
          </a:p>
          <a:p>
            <a:pPr marL="365760" lvl="0" indent="-256032" defTabSz="914400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Timeframes: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Measure admission-to-critical-intervention times for key </a:t>
            </a:r>
            <a:r>
              <a:rPr lang="en-US" sz="2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signal functions (</a:t>
            </a: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Question: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What are the specific timelines?).</a:t>
            </a:r>
          </a:p>
          <a:p>
            <a:pPr marL="365760" lvl="0" indent="-256032" defTabSz="914400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Determinants: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Identify facility-level factors associated with the third delay (</a:t>
            </a:r>
            <a:r>
              <a:rPr lang="en-US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Question: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Which facility-level factors contribute?).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3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24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25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26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2097164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27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28" name="TextBox 3"/>
          <p:cNvSpPr txBox="1"/>
          <p:nvPr/>
        </p:nvSpPr>
        <p:spPr>
          <a:xfrm>
            <a:off x="121920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 smtClean="0">
                <a:solidFill>
                  <a:srgbClr val="035043"/>
                </a:solidFill>
                <a:latin typeface="Aptos"/>
              </a:rPr>
              <a:t>Methods</a:t>
            </a:r>
            <a:r>
              <a:rPr lang="en-US" sz="2000" b="1" dirty="0" smtClean="0">
                <a:solidFill>
                  <a:srgbClr val="035043"/>
                </a:solidFill>
                <a:latin typeface="Aptos"/>
              </a:rPr>
              <a:t> I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29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30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31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32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5</a:t>
            </a:r>
          </a:p>
        </p:txBody>
      </p:sp>
      <p:pic>
        <p:nvPicPr>
          <p:cNvPr id="2097166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33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34" name="Content Placeholder 2"/>
          <p:cNvSpPr txBox="1"/>
          <p:nvPr/>
        </p:nvSpPr>
        <p:spPr>
          <a:xfrm>
            <a:off x="1743783" y="967884"/>
            <a:ext cx="9008927" cy="5615796"/>
          </a:xfrm>
          <a:prstGeom prst="rect">
            <a:avLst/>
          </a:prstGeom>
        </p:spPr>
        <p:txBody>
          <a:bodyPr numCol="2">
            <a:normAutofit fontScale="98804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US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Design: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Hospital-based   descriptive cross-sectional study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Area: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Makueni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County Referral Hospital,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Population: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Women with obstetric emergencies and newborn emergencies</a:t>
            </a:r>
            <a:endParaRPr lang="zh-CN" alt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Frame: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All obstetric and newborn emergency cases requiring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signal functions during the study period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Size:</a:t>
            </a: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Cochran’s formula → adjusted for finite population &amp; non-response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 sample size: 74 emergency cases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Technique: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Census sampling of all eligible cases during the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period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" y="-30480"/>
            <a:ext cx="12191695" cy="6858000"/>
          </a:xfrm>
          <a:prstGeom prst="rect">
            <a:avLst/>
          </a:prstGeom>
        </p:spPr>
      </p:pic>
      <p:sp>
        <p:nvSpPr>
          <p:cNvPr id="1048635" name="TextBox 3"/>
          <p:cNvSpPr txBox="1"/>
          <p:nvPr/>
        </p:nvSpPr>
        <p:spPr>
          <a:xfrm>
            <a:off x="121920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 smtClean="0">
                <a:solidFill>
                  <a:srgbClr val="035043"/>
                </a:solidFill>
                <a:latin typeface="Aptos"/>
              </a:rPr>
              <a:t>Methods</a:t>
            </a:r>
            <a:r>
              <a:rPr lang="en-US" sz="2000" b="1" dirty="0" smtClean="0">
                <a:solidFill>
                  <a:srgbClr val="035043"/>
                </a:solidFill>
                <a:latin typeface="Aptos"/>
              </a:rPr>
              <a:t> II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36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37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38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39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5</a:t>
            </a:r>
          </a:p>
        </p:txBody>
      </p:sp>
      <p:pic>
        <p:nvPicPr>
          <p:cNvPr id="2097168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40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41" name="Content Placeholder 2"/>
          <p:cNvSpPr txBox="1"/>
          <p:nvPr/>
        </p:nvSpPr>
        <p:spPr>
          <a:xfrm>
            <a:off x="1559440" y="914400"/>
            <a:ext cx="9520040" cy="5426015"/>
          </a:xfrm>
          <a:prstGeom prst="rect">
            <a:avLst/>
          </a:prstGeom>
        </p:spPr>
        <p:txBody>
          <a:bodyPr numCol="2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20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Data Collection, Analysis &amp; Ethics</a:t>
            </a:r>
            <a:endParaRPr lang="x-none" sz="200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0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Inclusion Criteria:</a:t>
            </a:r>
            <a:endParaRPr lang="x-none" sz="200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Women (15–49 years) with documented obstetric emergencies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Neonates requiring resuscitation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Clear documentation of arrival and intervention times</a:t>
            </a: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0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Exclusion Criteria:</a:t>
            </a:r>
            <a:endParaRPr lang="x-none" sz="200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Referred out before intervention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Incomplete records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Non-consenting participants</a:t>
            </a: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0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Data Collection Tools:</a:t>
            </a:r>
            <a:endParaRPr lang="x-none" sz="200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Structured data abstraction tool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WHO-based EmONC checklist</a:t>
            </a:r>
            <a:endParaRPr lang="en-US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x-none" sz="200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x-none" sz="20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Data Collection Procedure:</a:t>
            </a:r>
            <a:endParaRPr lang="x-none" sz="200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Prospective data collection over 2 months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 observation and record review</a:t>
            </a: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0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Data Analysis:</a:t>
            </a:r>
            <a:endParaRPr lang="x-none" sz="200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SPSS v23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Descriptive statistics (frequencies, proportions, time intervals)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Chi-square tests (p &lt; 0.05)</a:t>
            </a: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0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Ethical Considerations:</a:t>
            </a:r>
            <a:endParaRPr lang="x-none" sz="200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Ethical approval obtained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Informed consent</a:t>
            </a: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Confidentiality and voluntary participation ensured</a:t>
            </a:r>
          </a:p>
          <a:p>
            <a:pPr marL="109728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x-none" sz="200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x-none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88" y="-284392"/>
            <a:ext cx="12191695" cy="6858000"/>
          </a:xfrm>
          <a:prstGeom prst="rect">
            <a:avLst/>
          </a:prstGeom>
        </p:spPr>
      </p:pic>
      <p:sp>
        <p:nvSpPr>
          <p:cNvPr id="1048642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35043"/>
                </a:solidFill>
                <a:latin typeface="Aptos"/>
              </a:rPr>
              <a:t>Data analysis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43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44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45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46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6</a:t>
            </a:r>
          </a:p>
        </p:txBody>
      </p:sp>
      <p:pic>
        <p:nvPicPr>
          <p:cNvPr id="2097170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47" name="Rectangle 2"/>
          <p:cNvSpPr/>
          <p:nvPr/>
        </p:nvSpPr>
        <p:spPr>
          <a:xfrm>
            <a:off x="3931920" y="845820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48" name="Content Placeholder 2"/>
          <p:cNvSpPr txBox="1"/>
          <p:nvPr/>
        </p:nvSpPr>
        <p:spPr>
          <a:xfrm>
            <a:off x="752824" y="842322"/>
            <a:ext cx="8582927" cy="5776037"/>
          </a:xfrm>
          <a:prstGeom prst="rect">
            <a:avLst/>
          </a:prstGeom>
        </p:spPr>
        <p:txBody>
          <a:bodyPr numCol="2">
            <a:normAutofit fontScale="90682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x-none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Socio-Demographic Characteristics (n = 74)</a:t>
            </a:r>
            <a:endParaRPr lang="x-none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Age Distribution:</a:t>
            </a:r>
            <a:endParaRPr lang="x-none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Majority were young adults </a:t>
            </a:r>
            <a:r>
              <a:rPr lang="x-none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20–24 years</a:t>
            </a: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26</a:t>
            </a:r>
            <a:r>
              <a:rPr lang="x-none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(35.1%)</a:t>
            </a: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High delays in ages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15-24 (69.0%), no structural link (chi^2=2.62, p=0.454).</a:t>
            </a:r>
            <a:endParaRPr lang="x-none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Parity:</a:t>
            </a:r>
            <a:endParaRPr lang="x-none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Multiparous:</a:t>
            </a:r>
            <a:r>
              <a:rPr lang="x-none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54(</a:t>
            </a:r>
            <a:r>
              <a:rPr lang="x-none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73%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majority, delays in </a:t>
            </a: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36(66.7%), 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differences were</a:t>
            </a:r>
            <a:r>
              <a:rPr lang="zh-CN" altLang="en-US" dirty="0"/>
              <a:t> </a:t>
            </a:r>
            <a:r>
              <a:rPr lang="en-US" alt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insignificant </a:t>
            </a:r>
            <a:r>
              <a:rPr lang="en-US" alt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(chi^2.96, p=0.227).</a:t>
            </a:r>
            <a:endParaRPr lang="zh-CN" altLang="en-US" b="1" dirty="0"/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Referral Status:</a:t>
            </a:r>
            <a:endParaRPr lang="x-none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Facility referrals: 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participants referred 40(54%) were more    likely to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experience third delay (75.0%). Association significant </a:t>
            </a: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(chi^2=4.63, p=0.031).</a:t>
            </a:r>
            <a:endParaRPr lang="x-none" sz="2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Education Level:</a:t>
            </a:r>
            <a:endParaRPr lang="x-none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formal education had 83.3% delays, lacked statistical significance </a:t>
            </a:r>
            <a:endParaRPr lang="x-none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  <a:tabLst>
                <a:tab pos="914400" algn="l"/>
              </a:tabLst>
            </a:pP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(Chi^2=2.91, p=0.406).</a:t>
            </a:r>
            <a:endParaRPr lang="x-none" sz="2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Third delay is impersonal affects patients across all demographics backgrounds pointing toward institutional failures than patient </a:t>
            </a:r>
            <a:endParaRPr lang="x-none" sz="2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  <a:tabLst>
                <a:tab pos="914400" algn="l"/>
              </a:tabLst>
            </a:pPr>
            <a:r>
              <a:rPr lang="en-US" sz="2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characteristics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x-none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x-none" sz="2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x-none" sz="2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x-none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Table 3"/>
          <p:cNvGraphicFramePr>
            <a:graphicFrameLocks noGrp="1"/>
          </p:cNvGraphicFramePr>
          <p:nvPr/>
        </p:nvGraphicFramePr>
        <p:xfrm>
          <a:off x="9251238" y="1090290"/>
          <a:ext cx="2707323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8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7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1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Age Group 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Frequency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Percentage (%)</a:t>
                      </a:r>
                      <a:endParaRPr lang="x-none" sz="12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</a:rPr>
                        <a:t>15-19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</a:rPr>
                        <a:t>3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4.0%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870"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</a:rPr>
                        <a:t>20-24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</a:rPr>
                        <a:t>26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35.0%</a:t>
                      </a:r>
                      <a:endParaRPr lang="x-none" sz="12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74"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</a:rPr>
                        <a:t>25-29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</a:rPr>
                        <a:t>20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27.0%</a:t>
                      </a:r>
                      <a:endParaRPr lang="x-none" sz="12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374"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30-34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</a:rPr>
                        <a:t>17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23.0%</a:t>
                      </a:r>
                      <a:endParaRPr lang="x-none" sz="12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74">
                <a:tc>
                  <a:txBody>
                    <a:bodyPr/>
                    <a:lstStyle/>
                    <a:p>
                      <a:pPr algn="just"/>
                      <a:r>
                        <a:rPr lang="en-US" sz="1200">
                          <a:effectLst/>
                        </a:rPr>
                        <a:t>35-39</a:t>
                      </a:r>
                      <a:endParaRPr lang="x-none" sz="12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8</a:t>
                      </a:r>
                      <a:endParaRPr lang="x-none" sz="12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effectLst/>
                        </a:rPr>
                        <a:t>11.0%</a:t>
                      </a:r>
                      <a:endParaRPr lang="x-none" sz="12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1943" y="2507615"/>
            <a:ext cx="2859087" cy="1719263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4194305" name="Image1"/>
          <p:cNvGraphicFramePr>
            <a:graphicFrameLocks/>
          </p:cNvGraphicFramePr>
          <p:nvPr/>
        </p:nvGraphicFramePr>
        <p:xfrm>
          <a:off x="9176880" y="4440934"/>
          <a:ext cx="2848610" cy="1866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49" name="TextBox 3"/>
          <p:cNvSpPr txBox="1"/>
          <p:nvPr/>
        </p:nvSpPr>
        <p:spPr>
          <a:xfrm>
            <a:off x="1165860" y="125059"/>
            <a:ext cx="804672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 lang="en-US" sz="2000" b="1" dirty="0" smtClean="0">
              <a:solidFill>
                <a:srgbClr val="035043"/>
              </a:solidFill>
              <a:latin typeface="Aptos"/>
            </a:endParaRPr>
          </a:p>
          <a:p>
            <a:pPr algn="ctr"/>
            <a:r>
              <a:rPr lang="en-US" sz="2000" b="1" dirty="0" smtClean="0">
                <a:solidFill>
                  <a:srgbClr val="035043"/>
                </a:solidFill>
                <a:latin typeface="Aptos"/>
              </a:rPr>
              <a:t>Data </a:t>
            </a:r>
            <a:r>
              <a:rPr lang="en-US" sz="2000" b="1" dirty="0">
                <a:solidFill>
                  <a:srgbClr val="035043"/>
                </a:solidFill>
                <a:latin typeface="Aptos"/>
              </a:rPr>
              <a:t>analysis</a:t>
            </a:r>
          </a:p>
          <a:p>
            <a:pPr algn="ctr"/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50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51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52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53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6</a:t>
            </a:r>
          </a:p>
        </p:txBody>
      </p:sp>
      <p:pic>
        <p:nvPicPr>
          <p:cNvPr id="2097173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54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55" name="Content Placeholder 2"/>
          <p:cNvSpPr txBox="1"/>
          <p:nvPr/>
        </p:nvSpPr>
        <p:spPr>
          <a:xfrm>
            <a:off x="1296256" y="868680"/>
            <a:ext cx="8400114" cy="4990669"/>
          </a:xfrm>
          <a:prstGeom prst="rect">
            <a:avLst/>
          </a:prstGeom>
        </p:spPr>
        <p:txBody>
          <a:bodyPr numCol="2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x-none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Overall Third Delay:</a:t>
            </a:r>
            <a:endParaRPr lang="x-none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 of all 74 </a:t>
            </a:r>
            <a:r>
              <a:rPr lang="en-US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cases, 46(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.2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experienced a 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third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delay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while 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28(37.8%) 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including three new born cases(4.1%) received timely care. </a:t>
            </a:r>
            <a:endParaRPr lang="zh-CN" altLang="en-US" sz="2000" dirty="0" smtClean="0"/>
          </a:p>
          <a:p>
            <a:pPr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Admission-to-Intervention Delays:</a:t>
            </a:r>
            <a:endParaRPr lang="x-none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Emergency Caesarean Section: 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65.0%</a:t>
            </a:r>
            <a:endParaRPr lang="x-none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Oxytocin for PPH: 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63.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endParaRPr lang="x-none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Magnesium sulphate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eclampsia: 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3.0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x-none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Manual removal of placenta: 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58.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Blood transfusion: 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57.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x-none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x-none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Key Finding: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Delays were common across all major EmONC signal functions, indicating systemic challenges in timely emergency care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x-none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x-none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x-none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236042"/>
              </p:ext>
            </p:extLst>
          </p:nvPr>
        </p:nvGraphicFramePr>
        <p:xfrm>
          <a:off x="5937018" y="2811010"/>
          <a:ext cx="4094479" cy="3855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562"/>
            <a:ext cx="12191695" cy="6858000"/>
          </a:xfrm>
          <a:prstGeom prst="rect">
            <a:avLst/>
          </a:prstGeom>
        </p:spPr>
      </p:pic>
      <p:sp>
        <p:nvSpPr>
          <p:cNvPr id="1048656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35043"/>
                </a:solidFill>
                <a:latin typeface="Aptos"/>
              </a:rPr>
              <a:t>Data analysis</a:t>
            </a:r>
          </a:p>
        </p:txBody>
      </p:sp>
      <p:sp>
        <p:nvSpPr>
          <p:cNvPr id="104865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5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5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6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6</a:t>
            </a:r>
          </a:p>
        </p:txBody>
      </p:sp>
      <p:pic>
        <p:nvPicPr>
          <p:cNvPr id="2097175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61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62" name="Content Placeholder 2"/>
          <p:cNvSpPr txBox="1"/>
          <p:nvPr/>
        </p:nvSpPr>
        <p:spPr>
          <a:xfrm>
            <a:off x="1158240" y="1053466"/>
            <a:ext cx="7886700" cy="5543548"/>
          </a:xfrm>
          <a:prstGeom prst="rect">
            <a:avLst/>
          </a:prstGeom>
        </p:spPr>
        <p:txBody>
          <a:bodyPr numCol="2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Arial"/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Associated with the Third Delay (Chi-Square Analysis) </a:t>
            </a:r>
          </a:p>
          <a:p>
            <a:pPr marL="109728" indent="0">
              <a:buFont typeface="Arial"/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Patient-Related Factors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Facility referral status (p = 0.014)</a:t>
            </a:r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Severe condition on arrival (p = 0.027)</a:t>
            </a:r>
          </a:p>
          <a:p>
            <a:pPr marL="109728" indent="0">
              <a:buFont typeface="Arial"/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Facility-level related factors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Inadequate staffing (p = 0.0004)</a:t>
            </a:r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workload (p = 0.036)</a:t>
            </a:r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stock-outs (p = 0.0006)</a:t>
            </a:r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 unavailability (p = 0.010)</a:t>
            </a:r>
          </a:p>
          <a:p>
            <a:pPr marL="395478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Theatre unavailability (p = 0.002)</a:t>
            </a:r>
          </a:p>
          <a:p>
            <a:pPr marL="109728" indent="0">
              <a:buFont typeface="Arial"/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Summary: Chi-square analysis reveals that the third delay is heavily dictated by facility readiness, systemic workflows, and resource strains (n = 74): </a:t>
            </a:r>
          </a:p>
          <a:p>
            <a:pPr marL="109728" indent="0">
              <a:buFont typeface="Arial"/>
              <a:buNone/>
            </a:pPr>
            <a:r>
              <a:rPr lang="en-US" sz="1800" dirty="0" smtClean="0"/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x-none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x-none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Table 3"/>
          <p:cNvGraphicFramePr>
            <a:graphicFrameLocks noGrp="1"/>
          </p:cNvGraphicFramePr>
          <p:nvPr/>
        </p:nvGraphicFramePr>
        <p:xfrm>
          <a:off x="6309360" y="1053466"/>
          <a:ext cx="3667125" cy="49927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7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57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2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6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2557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900" dirty="0">
                          <a:effectLst/>
                        </a:rPr>
                        <a:t>Variable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Category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Third Delay Present n (%)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Third Delay Absent n (%)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χ² value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 dirty="0">
                          <a:effectLst/>
                        </a:rPr>
                        <a:t>p-value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23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 dirty="0">
                          <a:effectLst/>
                        </a:rPr>
                        <a:t>Referral status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Not referred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16 (34.8)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18 (64.3)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6.10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0.014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231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 dirty="0">
                          <a:effectLst/>
                        </a:rPr>
                        <a:t>Facility referral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30 (65.2)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10 (35.7)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23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Severity on arrival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Mild/Moderate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 dirty="0">
                          <a:effectLst/>
                        </a:rPr>
                        <a:t>19 (41.3)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19 (67.9)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4.91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0.027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231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Severe condition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27 (58.7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9 (32.1)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23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Staffing level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Adequate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15 (32.6)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21 (75.0)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12.54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0.0004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231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Inadequate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31 (67.4)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7 (25.0)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23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Workload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 dirty="0">
                          <a:effectLst/>
                        </a:rPr>
                        <a:t>Normal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18 (39.1)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18 (64.3)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4.41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0.036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231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High workload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28 (60.9)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10 (35.7)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23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Drug availability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Available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14 (30.4)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20 (71.4)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11.78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0.0006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231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Stock-out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32 (69.6)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8 (28.6)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23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Blood availability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Available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17 (37.0)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19 (67.9)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6.66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0.010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0231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Not available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29 (63.0)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9 (32.1)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023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Theatre availability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Available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16 (34.8)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20 (71.4)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9.36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0.002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1656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Unavailable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>
                          <a:effectLst/>
                        </a:rPr>
                        <a:t>30 (65.2)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000" dirty="0">
                          <a:effectLst/>
                        </a:rPr>
                        <a:t>8 (28.6)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4462" marR="64462" marT="0" marB="0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63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35043"/>
                </a:solidFill>
                <a:latin typeface="Aptos"/>
              </a:rPr>
              <a:t>Discussion  - Prevalence &amp; Resource Complexity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64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65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66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67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7</a:t>
            </a:r>
          </a:p>
        </p:txBody>
      </p:sp>
      <p:pic>
        <p:nvPicPr>
          <p:cNvPr id="2097177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68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69" name="TextBox 12"/>
          <p:cNvSpPr txBox="1"/>
          <p:nvPr/>
        </p:nvSpPr>
        <p:spPr>
          <a:xfrm>
            <a:off x="1969770" y="920079"/>
            <a:ext cx="7581900" cy="6503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62.2% of emergency cases experienced the third delay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meaning 2 out of 3 mothers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 not receive care within recommended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timelines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Inadequate staffing and high workloads significantly increased delays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forcing a few healthcare workers to juggle multiple life-threatening emergencies simultaneously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Ameh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2016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Delays were most severe in emergency            C-sections (65.0%) and postpartum hemorrhage (PPH) management (63.0%).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• Interventions requiring coordination of multiple resources (theatres, blood supply, surgical staff) are highly vulnerable to delays.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eonatal 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resuscitation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 more timely because it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relied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immediate, bedside equipment and skills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Moxon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2015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x-none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Health </a:t>
            </a:r>
            <a:r>
              <a:rPr lang="x-none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 constraints</a:t>
            </a:r>
            <a:r>
              <a:rPr lang="x-none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emerged as the most influential contributors 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third delay </a:t>
            </a:r>
            <a:r>
              <a:rPr lang="x-none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compared </a:t>
            </a:r>
            <a:r>
              <a:rPr lang="x-none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patient </a:t>
            </a:r>
            <a:r>
              <a:rPr lang="x-none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factors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x-non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806"/>
            <a:ext cx="12191695" cy="6858000"/>
          </a:xfrm>
          <a:prstGeom prst="rect">
            <a:avLst/>
          </a:prstGeom>
        </p:spPr>
      </p:pic>
      <p:sp>
        <p:nvSpPr>
          <p:cNvPr id="1048663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>
                <a:solidFill>
                  <a:srgbClr val="035043"/>
                </a:solidFill>
                <a:latin typeface="Aptos"/>
              </a:rPr>
              <a:t>Discussion - Comparison with other studies 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64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65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66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67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7</a:t>
            </a:r>
          </a:p>
        </p:txBody>
      </p:sp>
      <p:pic>
        <p:nvPicPr>
          <p:cNvPr id="2097177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68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69" name="TextBox 12"/>
          <p:cNvSpPr txBox="1"/>
          <p:nvPr/>
        </p:nvSpPr>
        <p:spPr>
          <a:xfrm>
            <a:off x="1969770" y="920079"/>
            <a:ext cx="7581900" cy="506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62.2% of the 74 </a:t>
            </a: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EmONC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cases experienced third delay,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similar to findings in other low-resource settings.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Knight et al. (2017) reported that,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 60% of maternal deaths occurred after reaching a facility due to internal delays.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Pacagnella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 (2012) identified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facility-level delays as a major cause of severe maternal morbidity.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Emergency C/S and PPH management were most delayed, consistent with: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Wilunda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 (2015) –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prolonged decision-to-incision times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Hussen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 (2020) –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delays due to drug and blood shortages.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n-US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Neonatal resuscitation was relatively timely, similar to findings by </a:t>
            </a: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Moxon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 (2015)</a:t>
            </a:r>
            <a:endParaRPr lang="en-US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2151"/>
            <a:ext cx="12191695" cy="6858000"/>
          </a:xfrm>
          <a:prstGeom prst="rect">
            <a:avLst/>
          </a:prstGeom>
        </p:spPr>
      </p:pic>
      <p:sp>
        <p:nvSpPr>
          <p:cNvPr id="1048670" name="TextBox 3"/>
          <p:cNvSpPr txBox="1"/>
          <p:nvPr/>
        </p:nvSpPr>
        <p:spPr>
          <a:xfrm>
            <a:off x="1188720" y="486423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 smtClean="0">
                <a:solidFill>
                  <a:srgbClr val="035043"/>
                </a:solidFill>
                <a:latin typeface="Aptos"/>
              </a:rPr>
              <a:t> </a:t>
            </a:r>
            <a:r>
              <a:rPr sz="2000" b="1" dirty="0">
                <a:solidFill>
                  <a:srgbClr val="035043"/>
                </a:solidFill>
                <a:latin typeface="Aptos"/>
              </a:rPr>
              <a:t>Conclusion</a:t>
            </a:r>
          </a:p>
        </p:txBody>
      </p:sp>
      <p:sp>
        <p:nvSpPr>
          <p:cNvPr id="1048671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72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73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74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7</a:t>
            </a:r>
          </a:p>
        </p:txBody>
      </p:sp>
      <p:pic>
        <p:nvPicPr>
          <p:cNvPr id="2097179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75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76" name="Content Placeholder 2"/>
          <p:cNvSpPr txBox="1"/>
          <p:nvPr/>
        </p:nvSpPr>
        <p:spPr>
          <a:xfrm>
            <a:off x="1505093" y="922431"/>
            <a:ext cx="8201687" cy="5250729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third delay represents a highly prevalent and dangerous bottleneck, 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62.2% of emergency cases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MCRH failing to receive care within recommended clinical timelines.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failures are driven majorly by  facility-level constraints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rather than the socio-demographic characteristics of the patients.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Delays are acutely concentrated in complex, resource-heavy interventions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—specifically </a:t>
            </a: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emergency Caesarean sections (65.0%)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postpartum hemorrhage management (63.2%)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Highly significant statistical markers highlight inadequate staffing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drug stock-outs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(p &lt; 0.001) as the leading systemic vulnerabilities.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significant delay faced by referred and severe cases 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exposes a critical gap in </a:t>
            </a: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inter-facility coordination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rapid emergency triage pathways.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x-none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x-none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endParaRPr lang="x-none" sz="1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x-non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882"/>
            <a:ext cx="12191695" cy="6858000"/>
          </a:xfrm>
          <a:prstGeom prst="rect">
            <a:avLst/>
          </a:prstGeom>
        </p:spPr>
      </p:pic>
      <p:sp>
        <p:nvSpPr>
          <p:cNvPr id="1048677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35043"/>
                </a:solidFill>
                <a:latin typeface="Aptos"/>
              </a:rPr>
              <a:t>Recommendations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78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79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80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81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7</a:t>
            </a:r>
          </a:p>
        </p:txBody>
      </p:sp>
      <p:pic>
        <p:nvPicPr>
          <p:cNvPr id="209718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82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83" name="Content Placeholder 2"/>
          <p:cNvSpPr txBox="1"/>
          <p:nvPr/>
        </p:nvSpPr>
        <p:spPr>
          <a:xfrm>
            <a:off x="2198369" y="1022773"/>
            <a:ext cx="8270253" cy="513952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Recommendations (MCRH HMT and County Department of Health – </a:t>
            </a:r>
            <a:r>
              <a:rPr lang="en-US" sz="8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Makueni</a:t>
            </a:r>
            <a:r>
              <a:rPr lang="en-US" sz="8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Optimize Human Resource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Deploy additional skilled healthcare professional to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8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8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maternity, theatre, and emergency units to alleviate workload strains and improve timely response to obstetric emergencies.</a:t>
            </a:r>
            <a:endParaRPr lang="en-US" altLang="zh-CN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Secure the Medical Supply Chain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Guarantee a continuous supply of critical </a:t>
            </a:r>
            <a:r>
              <a:rPr lang="en-US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EmONC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commodities, including </a:t>
            </a:r>
            <a:r>
              <a:rPr lang="en-US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uterotonics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magnesium </a:t>
            </a:r>
            <a:r>
              <a:rPr lang="en-US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sulphate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antibiotics and availability of safe blood and blood components for emergency transfusions.</a:t>
            </a:r>
            <a:endParaRPr lang="en-US" altLang="zh-CN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altLang="en-US" sz="8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Optimize Theatre Capacity: </a:t>
            </a:r>
            <a:r>
              <a:rPr lang="en-US" altLang="en-US" sz="8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Maximize operating room availability, modern equipment readiness,  dedicated on-call surgical teams and minimize incision delays by eliminating bottlenecks directly stalling emergency Caesarean sections.</a:t>
            </a:r>
            <a:endParaRPr lang="en-US" altLang="zh-CN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altLang="zh-CN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Refine Triage and Referral Systems</a:t>
            </a:r>
            <a:r>
              <a:rPr lang="en-US" altLang="zh-CN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Establish an agile triage protocol to instantly prioritize severe maternal and newborn emergencies upon arrival and improve on pre-referral communication networks</a:t>
            </a:r>
            <a:r>
              <a:rPr lang="en-US" altLang="zh-CN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en-US" altLang="zh-CN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en-US" sz="8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en-US" sz="8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Font typeface="Arial"/>
              <a:buNone/>
            </a:pPr>
            <a:endParaRPr lang="en-US" dirty="0" smtClean="0"/>
          </a:p>
          <a:p>
            <a:endParaRPr lang="en-US" altLang="zh-C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" y="-210312"/>
            <a:ext cx="12191695" cy="6858000"/>
          </a:xfrm>
          <a:prstGeom prst="rect">
            <a:avLst/>
          </a:prstGeom>
        </p:spPr>
      </p:pic>
      <p:sp>
        <p:nvSpPr>
          <p:cNvPr id="1048677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35043"/>
                </a:solidFill>
                <a:latin typeface="Aptos"/>
              </a:rPr>
              <a:t>References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78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79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80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81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7</a:t>
            </a:r>
          </a:p>
        </p:txBody>
      </p:sp>
      <p:pic>
        <p:nvPicPr>
          <p:cNvPr id="209718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82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83" name="Content Placeholder 2"/>
          <p:cNvSpPr txBox="1"/>
          <p:nvPr/>
        </p:nvSpPr>
        <p:spPr>
          <a:xfrm>
            <a:off x="2198369" y="1022773"/>
            <a:ext cx="8270253" cy="513952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en-US" altLang="zh-CN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en-US" sz="8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/>
              <a:buNone/>
            </a:pPr>
            <a:r>
              <a:rPr lang="en-US" sz="8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Font typeface="Arial"/>
              <a:buNone/>
            </a:pPr>
            <a:endParaRPr lang="en-US" dirty="0" smtClean="0"/>
          </a:p>
          <a:p>
            <a:endParaRPr lang="en-US" altLang="zh-CN" dirty="0"/>
          </a:p>
        </p:txBody>
      </p:sp>
      <p:sp>
        <p:nvSpPr>
          <p:cNvPr id="3" name="Rectangle 2"/>
          <p:cNvSpPr/>
          <p:nvPr/>
        </p:nvSpPr>
        <p:spPr>
          <a:xfrm>
            <a:off x="1367624" y="894999"/>
            <a:ext cx="865101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Thaddeus, S., &amp; Maine, D. (1994). Too far to walk: Maternal mortality in context. Social Science &amp; Medicine, 38(8), 1091–1110.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doi.org/10.1016/0277-9536(94)90226-7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	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Pacagnella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 C.,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Cecatti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G.,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J. D., &amp; Souza, J. P. (2012). The role of delays in severe maternal morbidity and mortality: expanding the conceptual framework. Reproductive Health Matters, 20(39), 155–163.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doi.org/10.1016/S0968-8080(12)39601-8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Kenya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Bureau of Statistics (KNBS). (2022). Kenya Demographic and Health Survey 2022: Key Indicators Report. Nairobi, Kenya: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KNBS.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Knight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 E., Self, A., &amp; Kennedy, S. H. (2017). Why are women dying when they reach hospital on time? A systematic review of the ‘third delay’.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ONE, 8(5), e63846.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doi.org/10.1371/journal.pone.0063846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Kesmodel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U. S. (2018). Cross-sectional studies – what are they good for?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Obstetricia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Gynecologica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Scandinavica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97(4), 388–393.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Bhalerao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(2010). Sample size calculation. International Journal of Ayurveda Research, 1(1),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55–57.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Cochran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W. G. (1977). Sampling techniques (3rd ed.). John Wiley &amp;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Dillman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A., Smyth, J. D., &amp; Christian, L. M. (2014). Internet, phone, mail, and mixed-mode surveys: The tailored design method (4th ed.). John Wiley &amp; Sons.</a:t>
            </a:r>
          </a:p>
          <a:p>
            <a:pPr marL="342900" indent="-342900">
              <a:buAutoNum type="arabicPeriod" startAt="18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18"/>
            </a:pPr>
            <a:endParaRPr lang="en-US" dirty="0"/>
          </a:p>
          <a:p>
            <a:pPr marL="342900" indent="-342900">
              <a:buAutoNum type="arabicPeriod" startAt="18"/>
            </a:pPr>
            <a:endParaRPr lang="en-US" dirty="0" smtClean="0"/>
          </a:p>
          <a:p>
            <a:pPr marL="342900" indent="-342900">
              <a:buAutoNum type="arabicPeriod" startAt="18"/>
            </a:pPr>
            <a:endParaRPr lang="en-US" dirty="0"/>
          </a:p>
          <a:p>
            <a:pPr marL="342900" indent="-342900">
              <a:buAutoNum type="arabicPeriod" startAt="18"/>
            </a:pPr>
            <a:endParaRPr lang="en-US" dirty="0" smtClean="0"/>
          </a:p>
          <a:p>
            <a:pPr marL="342900" indent="-342900">
              <a:buAutoNum type="arabicPeriod" startAt="18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1870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Picture 1" descr="a_wide_landscape_graphic_design_background_scene_1_batch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415"/>
            <a:ext cx="12191695" cy="6858000"/>
          </a:xfrm>
          <a:prstGeom prst="rect">
            <a:avLst/>
          </a:prstGeom>
        </p:spPr>
      </p:pic>
      <p:sp>
        <p:nvSpPr>
          <p:cNvPr id="1048684" name="Rounded Rectangle 3"/>
          <p:cNvSpPr/>
          <p:nvPr/>
        </p:nvSpPr>
        <p:spPr>
          <a:xfrm>
            <a:off x="667512" y="1371600"/>
            <a:ext cx="5806440" cy="239572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500" b="1" dirty="0">
                <a:solidFill>
                  <a:srgbClr val="035043"/>
                </a:solidFill>
                <a:latin typeface="Aptos"/>
              </a:rPr>
              <a:t>Thank You</a:t>
            </a:r>
          </a:p>
          <a:p>
            <a:pPr algn="l"/>
            <a:r>
              <a:rPr sz="1500" b="1" dirty="0">
                <a:solidFill>
                  <a:srgbClr val="056050"/>
                </a:solidFill>
                <a:latin typeface="Aptos"/>
              </a:rPr>
              <a:t>Kenya Clinical Officers’ Association
28th Annual Scientific Conference 2026</a:t>
            </a:r>
          </a:p>
          <a:p>
            <a:pPr algn="l"/>
            <a:r>
              <a:rPr sz="1200" b="0" dirty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85" name="TextBox 4"/>
          <p:cNvSpPr txBox="1"/>
          <p:nvPr/>
        </p:nvSpPr>
        <p:spPr>
          <a:xfrm>
            <a:off x="868680" y="4041648"/>
            <a:ext cx="5943600" cy="44500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300" b="1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</a:p>
        </p:txBody>
      </p:sp>
      <p:pic>
        <p:nvPicPr>
          <p:cNvPr id="2097183" name="Picture 5" descr="kcoa_logo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384048"/>
            <a:ext cx="4297680" cy="12435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2096</Words>
  <Application>Microsoft Office PowerPoint</Application>
  <PresentationFormat>Widescreen</PresentationFormat>
  <Paragraphs>313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宋体</vt:lpstr>
      <vt:lpstr>宋体</vt:lpstr>
      <vt:lpstr>Aptos</vt:lpstr>
      <vt:lpstr>Arial</vt:lpstr>
      <vt:lpstr>Book Antiqua</vt:lpstr>
      <vt:lpstr>Calibri</vt:lpstr>
      <vt:lpstr>Courier New</vt:lpstr>
      <vt:lpstr>DengXian</vt:lpstr>
      <vt:lpstr>Lucida Sans Unicode</vt:lpstr>
      <vt:lpstr>Symbol</vt:lpstr>
      <vt:lpstr>Times New Roman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KCOA 28th Annual Scientific Conference 2026 – Professional Presentation Template</dc:title>
  <dc:creator>LEO</dc:creator>
  <cp:lastModifiedBy>ADMIN</cp:lastModifiedBy>
  <cp:revision>32</cp:revision>
  <dcterms:created xsi:type="dcterms:W3CDTF">2013-01-27T03:14:16Z</dcterms:created>
  <dcterms:modified xsi:type="dcterms:W3CDTF">2026-10-27T07:20:38Z</dcterms:modified>
</cp:coreProperties>
</file>