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9" r:id="rId3"/>
    <p:sldId id="270" r:id="rId4"/>
    <p:sldId id="266" r:id="rId5"/>
    <p:sldId id="260" r:id="rId6"/>
    <p:sldId id="267" r:id="rId7"/>
    <p:sldId id="276" r:id="rId8"/>
    <p:sldId id="261" r:id="rId9"/>
    <p:sldId id="273" r:id="rId10"/>
    <p:sldId id="262" r:id="rId11"/>
    <p:sldId id="271" r:id="rId12"/>
    <p:sldId id="275" r:id="rId13"/>
    <p:sldId id="26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91" autoAdjust="0"/>
    <p:restoredTop sz="94699"/>
  </p:normalViewPr>
  <p:slideViewPr>
    <p:cSldViewPr snapToGrid="0" snapToObjects="1">
      <p:cViewPr varScale="1">
        <p:scale>
          <a:sx n="80" d="100"/>
          <a:sy n="80" d="100"/>
        </p:scale>
        <p:origin x="-1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99D796-C9A3-4DED-862D-79F756B3C0D9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AD033C-59AE-4049-A5DD-1EBAA716A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515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AD033C-59AE-4049-A5DD-1EBAA716A07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094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lean_vector_graphics_style_abstract_backgro_3_batch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90649"/>
            <a:ext cx="12191695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6172200"/>
            <a:ext cx="54864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8" y="1097280"/>
            <a:ext cx="5989320" cy="4279392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C795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1371600"/>
            <a:ext cx="5486400" cy="384048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r>
              <a:rPr sz="1800" b="1">
                <a:solidFill>
                  <a:srgbClr val="056050"/>
                </a:solidFill>
                <a:latin typeface="Aptos"/>
              </a:rPr>
              <a:t>KENYA CLINICAL OFFICERS’ ASSOCIATION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1828800"/>
            <a:ext cx="5486400" cy="868680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r>
              <a:rPr sz="2500" b="1">
                <a:solidFill>
                  <a:srgbClr val="035043"/>
                </a:solidFill>
                <a:latin typeface="Aptos"/>
              </a:rPr>
              <a:t>28th Annual Scientific
Conference 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2889504"/>
            <a:ext cx="5074920" cy="228600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r>
              <a:rPr sz="1100" b="1">
                <a:solidFill>
                  <a:srgbClr val="C79532"/>
                </a:solidFill>
                <a:latin typeface="Aptos"/>
              </a:rPr>
              <a:t>CONFERENCE THEME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3200400"/>
            <a:ext cx="5376672" cy="850392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r>
              <a:rPr sz="1800" b="1">
                <a:solidFill>
                  <a:srgbClr val="035043"/>
                </a:solidFill>
                <a:latin typeface="Aptos"/>
              </a:rPr>
              <a:t>Building Resilient Health Systems
for Universal Health Coverage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050792"/>
            <a:ext cx="5303520" cy="618631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r>
              <a:rPr lang="en-US" sz="1200" b="1" dirty="0" smtClean="0">
                <a:solidFill>
                  <a:srgbClr val="C79532"/>
                </a:solidFill>
                <a:latin typeface="Aptos"/>
              </a:rPr>
              <a:t>Transforming maternal newborn, child and adolescent health out comes: Impact  of clinical officer led quality improvement  interventions in Nyamira county</a:t>
            </a:r>
            <a:endParaRPr sz="1200" b="1" dirty="0">
              <a:solidFill>
                <a:srgbClr val="C79532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8680" y="4626864"/>
            <a:ext cx="5303520" cy="495520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r>
              <a:rPr lang="en-US" sz="1400" dirty="0" smtClean="0">
                <a:solidFill>
                  <a:srgbClr val="545F5A"/>
                </a:solidFill>
                <a:latin typeface="Aptos"/>
              </a:rPr>
              <a:t>Floridah Abuga</a:t>
            </a:r>
            <a:r>
              <a:rPr sz="1400" b="0" dirty="0" smtClean="0">
                <a:solidFill>
                  <a:srgbClr val="545F5A"/>
                </a:solidFill>
                <a:latin typeface="Aptos"/>
              </a:rPr>
              <a:t> | </a:t>
            </a:r>
            <a:r>
              <a:rPr lang="en-US" sz="1400" b="0" dirty="0" smtClean="0">
                <a:solidFill>
                  <a:srgbClr val="545F5A"/>
                </a:solidFill>
                <a:latin typeface="Aptos"/>
              </a:rPr>
              <a:t>Department of health Nyamira county</a:t>
            </a:r>
            <a:r>
              <a:rPr sz="1400" b="0" dirty="0" smtClean="0">
                <a:solidFill>
                  <a:srgbClr val="545F5A"/>
                </a:solidFill>
                <a:latin typeface="Aptos"/>
              </a:rPr>
              <a:t> / </a:t>
            </a:r>
            <a:r>
              <a:rPr lang="en-US" sz="1400" dirty="0" smtClean="0">
                <a:solidFill>
                  <a:srgbClr val="545F5A"/>
                </a:solidFill>
                <a:latin typeface="Aptos"/>
              </a:rPr>
              <a:t>Masaba Sub County Hospital</a:t>
            </a:r>
            <a:endParaRPr sz="1400" b="0" dirty="0">
              <a:solidFill>
                <a:srgbClr val="545F5A"/>
              </a:solidFill>
              <a:latin typeface="Aptos"/>
            </a:endParaRPr>
          </a:p>
        </p:txBody>
      </p:sp>
      <p:pic>
        <p:nvPicPr>
          <p:cNvPr id="17" name="Picture 16" descr="kcoa_logo_fu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347472"/>
            <a:ext cx="4663440" cy="1353312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DEA9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8720" y="371779"/>
            <a:ext cx="804672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035043"/>
                </a:solidFill>
                <a:latin typeface="Aptos"/>
              </a:rPr>
              <a:t>Background / Introduction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2A353F"/>
                </a:solidFill>
                <a:latin typeface="Aptos"/>
              </a:rPr>
              <a:t> </a:t>
            </a:r>
            <a:r>
              <a:rPr lang="en-US" sz="2000" dirty="0" smtClean="0">
                <a:solidFill>
                  <a:srgbClr val="2A353F"/>
                </a:solidFill>
                <a:latin typeface="Aptos"/>
              </a:rPr>
              <a:t>Despite national progress toward sustainable Development Goal 3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dirty="0" smtClean="0">
              <a:solidFill>
                <a:srgbClr val="2A353F"/>
              </a:solidFill>
              <a:latin typeface="Aptos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2A353F"/>
                </a:solidFill>
                <a:latin typeface="Aptos"/>
              </a:rPr>
              <a:t> Nyamira county continues to experience a high burden of preventable maternal and child deaths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dirty="0" smtClean="0">
              <a:solidFill>
                <a:srgbClr val="2A353F"/>
              </a:solidFill>
              <a:latin typeface="Aptos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2A353F"/>
                </a:solidFill>
                <a:latin typeface="Aptos"/>
              </a:rPr>
              <a:t> Maternal </a:t>
            </a:r>
            <a:r>
              <a:rPr lang="en-US" sz="2000" dirty="0" smtClean="0">
                <a:solidFill>
                  <a:srgbClr val="2A353F"/>
                </a:solidFill>
                <a:latin typeface="Aptos"/>
              </a:rPr>
              <a:t>mortality ratio </a:t>
            </a:r>
            <a:r>
              <a:rPr lang="en-US" sz="2000" dirty="0" smtClean="0">
                <a:solidFill>
                  <a:srgbClr val="2A353F"/>
                </a:solidFill>
                <a:latin typeface="Aptos"/>
              </a:rPr>
              <a:t>remains high </a:t>
            </a:r>
            <a:r>
              <a:rPr lang="en-US" sz="2000" dirty="0" smtClean="0">
                <a:solidFill>
                  <a:srgbClr val="0070C0"/>
                </a:solidFill>
                <a:latin typeface="Aptos"/>
              </a:rPr>
              <a:t>62.38%</a:t>
            </a:r>
            <a:r>
              <a:rPr lang="en-US" sz="2000" dirty="0" smtClean="0">
                <a:solidFill>
                  <a:srgbClr val="2A353F"/>
                </a:solidFill>
                <a:latin typeface="Aptos"/>
              </a:rPr>
              <a:t> per live 100,000 births</a:t>
            </a:r>
          </a:p>
          <a:p>
            <a:endParaRPr lang="en-US" sz="2000" dirty="0" smtClean="0">
              <a:solidFill>
                <a:srgbClr val="2A353F"/>
              </a:solidFill>
              <a:latin typeface="Aptos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2A353F"/>
                </a:solidFill>
                <a:latin typeface="Aptos"/>
              </a:rPr>
              <a:t> Neonatal </a:t>
            </a:r>
            <a:r>
              <a:rPr lang="en-US" sz="2000" smtClean="0">
                <a:solidFill>
                  <a:srgbClr val="2A353F"/>
                </a:solidFill>
                <a:latin typeface="Aptos"/>
              </a:rPr>
              <a:t>mortality rate  </a:t>
            </a:r>
            <a:r>
              <a:rPr lang="en-US" sz="2000" dirty="0" smtClean="0">
                <a:solidFill>
                  <a:srgbClr val="0070C0"/>
                </a:solidFill>
                <a:latin typeface="Aptos"/>
              </a:rPr>
              <a:t>3.09</a:t>
            </a:r>
            <a:r>
              <a:rPr lang="en-US" sz="2000" dirty="0" smtClean="0">
                <a:solidFill>
                  <a:srgbClr val="0070C0"/>
                </a:solidFill>
                <a:latin typeface="Aptos"/>
              </a:rPr>
              <a:t>%</a:t>
            </a:r>
            <a:r>
              <a:rPr lang="en-US" sz="2000" dirty="0" smtClean="0">
                <a:solidFill>
                  <a:srgbClr val="2A353F"/>
                </a:solidFill>
                <a:latin typeface="Aptos"/>
              </a:rPr>
              <a:t>,</a:t>
            </a:r>
            <a:endParaRPr lang="en-US" sz="2000" dirty="0" smtClean="0">
              <a:solidFill>
                <a:srgbClr val="2A353F"/>
              </a:solidFill>
              <a:latin typeface="Aptos"/>
            </a:endParaRPr>
          </a:p>
          <a:p>
            <a:r>
              <a:rPr lang="en-US" sz="2000" dirty="0" smtClean="0">
                <a:solidFill>
                  <a:srgbClr val="2A353F"/>
                </a:solidFill>
                <a:latin typeface="Aptos"/>
              </a:rPr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solidFill>
                  <a:srgbClr val="2A353F"/>
                </a:solidFill>
                <a:latin typeface="Aptos"/>
              </a:rPr>
              <a:t>S</a:t>
            </a:r>
            <a:r>
              <a:rPr lang="en-US" sz="2000" dirty="0" smtClean="0">
                <a:solidFill>
                  <a:srgbClr val="2A353F"/>
                </a:solidFill>
                <a:latin typeface="Aptos"/>
              </a:rPr>
              <a:t>till birth rate  </a:t>
            </a:r>
            <a:r>
              <a:rPr lang="en-US" sz="2000" dirty="0" smtClean="0">
                <a:solidFill>
                  <a:srgbClr val="0070C0"/>
                </a:solidFill>
                <a:latin typeface="Aptos"/>
              </a:rPr>
              <a:t>10.76%</a:t>
            </a:r>
            <a:r>
              <a:rPr lang="en-US" sz="2000" dirty="0" smtClean="0">
                <a:solidFill>
                  <a:srgbClr val="2A353F"/>
                </a:solidFill>
                <a:latin typeface="Aptos"/>
              </a:rPr>
              <a:t>,</a:t>
            </a:r>
          </a:p>
          <a:p>
            <a:r>
              <a:rPr lang="en-US" sz="2000" dirty="0" smtClean="0">
                <a:solidFill>
                  <a:srgbClr val="2A353F"/>
                </a:solidFill>
                <a:latin typeface="Aptos"/>
              </a:rPr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solidFill>
                  <a:srgbClr val="2A353F"/>
                </a:solidFill>
                <a:latin typeface="Aptos"/>
              </a:rPr>
              <a:t>I</a:t>
            </a:r>
            <a:r>
              <a:rPr lang="en-US" sz="2000" dirty="0" smtClean="0">
                <a:solidFill>
                  <a:srgbClr val="2A353F"/>
                </a:solidFill>
                <a:latin typeface="Aptos"/>
              </a:rPr>
              <a:t>mmunization coverage </a:t>
            </a:r>
            <a:r>
              <a:rPr lang="en-US" sz="2000" dirty="0" smtClean="0">
                <a:solidFill>
                  <a:srgbClr val="0070C0"/>
                </a:solidFill>
                <a:latin typeface="Aptos"/>
              </a:rPr>
              <a:t>74%,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Aptos"/>
              </a:rPr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solidFill>
                  <a:srgbClr val="2A353F"/>
                </a:solidFill>
                <a:latin typeface="Aptos"/>
              </a:rPr>
              <a:t>T</a:t>
            </a:r>
            <a:r>
              <a:rPr lang="en-US" sz="2000" dirty="0" smtClean="0">
                <a:solidFill>
                  <a:srgbClr val="2A353F"/>
                </a:solidFill>
                <a:latin typeface="Aptos"/>
              </a:rPr>
              <a:t>eenage pregnancy  </a:t>
            </a:r>
            <a:r>
              <a:rPr lang="en-US" sz="2000" dirty="0" smtClean="0">
                <a:solidFill>
                  <a:srgbClr val="0070C0"/>
                </a:solidFill>
                <a:latin typeface="Aptos"/>
              </a:rPr>
              <a:t>28%</a:t>
            </a:r>
            <a:r>
              <a:rPr lang="en-US" sz="2000" dirty="0" smtClean="0">
                <a:solidFill>
                  <a:srgbClr val="2A353F"/>
                </a:solidFill>
                <a:latin typeface="Aptos"/>
              </a:rPr>
              <a:t>,</a:t>
            </a:r>
          </a:p>
          <a:p>
            <a:r>
              <a:rPr lang="en-US" sz="2000" dirty="0" smtClean="0">
                <a:solidFill>
                  <a:srgbClr val="2A353F"/>
                </a:solidFill>
                <a:latin typeface="Aptos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3</a:t>
            </a:r>
          </a:p>
        </p:txBody>
      </p:sp>
      <p:pic>
        <p:nvPicPr>
          <p:cNvPr id="11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996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8720" y="371779"/>
            <a:ext cx="804672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35043"/>
                </a:solidFill>
                <a:latin typeface="Aptos"/>
              </a:rPr>
              <a:t>Cont. Background / Introduction</a:t>
            </a:r>
            <a:endParaRPr sz="36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endParaRPr lang="en-US" dirty="0" smtClean="0">
              <a:solidFill>
                <a:srgbClr val="2A353F"/>
              </a:solidFill>
              <a:latin typeface="Aptos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solidFill>
                <a:srgbClr val="2A353F"/>
              </a:solidFill>
              <a:latin typeface="Aptos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solidFill>
                  <a:srgbClr val="2A353F"/>
                </a:solidFill>
                <a:latin typeface="Aptos"/>
              </a:rPr>
              <a:t>D</a:t>
            </a:r>
            <a:r>
              <a:rPr lang="en-US" dirty="0" smtClean="0">
                <a:solidFill>
                  <a:srgbClr val="2A353F"/>
                </a:solidFill>
                <a:latin typeface="Aptos"/>
              </a:rPr>
              <a:t>rivers </a:t>
            </a:r>
            <a:r>
              <a:rPr lang="en-US" dirty="0">
                <a:solidFill>
                  <a:srgbClr val="2A353F"/>
                </a:solidFill>
                <a:latin typeface="Aptos"/>
              </a:rPr>
              <a:t>included gap in emergency obstetric care, referral networks, poverty,</a:t>
            </a:r>
          </a:p>
          <a:p>
            <a:r>
              <a:rPr lang="en-US" dirty="0">
                <a:solidFill>
                  <a:srgbClr val="2A353F"/>
                </a:solidFill>
                <a:latin typeface="Aptos"/>
              </a:rPr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solidFill>
                  <a:srgbClr val="2A353F"/>
                </a:solidFill>
                <a:latin typeface="Aptos"/>
              </a:rPr>
              <a:t>limited youth friendly services, information gaps, peer pressure,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solidFill>
                <a:srgbClr val="2A353F"/>
              </a:solidFill>
              <a:latin typeface="Aptos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solidFill>
                  <a:srgbClr val="2A353F"/>
                </a:solidFill>
                <a:latin typeface="Aptos"/>
              </a:rPr>
              <a:t> </a:t>
            </a:r>
            <a:r>
              <a:rPr lang="en-US" dirty="0" smtClean="0">
                <a:solidFill>
                  <a:srgbClr val="2A353F"/>
                </a:solidFill>
                <a:latin typeface="Aptos"/>
              </a:rPr>
              <a:t>School </a:t>
            </a:r>
            <a:r>
              <a:rPr lang="en-US" dirty="0">
                <a:solidFill>
                  <a:srgbClr val="2A353F"/>
                </a:solidFill>
                <a:latin typeface="Aptos"/>
              </a:rPr>
              <a:t>dropouts and low service </a:t>
            </a:r>
            <a:r>
              <a:rPr lang="en-US" dirty="0" smtClean="0">
                <a:solidFill>
                  <a:srgbClr val="2A353F"/>
                </a:solidFill>
                <a:latin typeface="Aptos"/>
              </a:rPr>
              <a:t>integration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 smtClean="0">
              <a:solidFill>
                <a:srgbClr val="2A353F"/>
              </a:solidFill>
              <a:latin typeface="Aptos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rgbClr val="2A353F"/>
                </a:solidFill>
                <a:latin typeface="Aptos"/>
              </a:rPr>
              <a:t>Transforming </a:t>
            </a:r>
            <a:r>
              <a:rPr lang="en-US" dirty="0">
                <a:solidFill>
                  <a:srgbClr val="2A353F"/>
                </a:solidFill>
                <a:latin typeface="Aptos"/>
              </a:rPr>
              <a:t>health outcomes in Nyamira requires scalable</a:t>
            </a:r>
            <a:r>
              <a:rPr lang="en-US" dirty="0" smtClean="0">
                <a:solidFill>
                  <a:srgbClr val="2A353F"/>
                </a:solidFill>
                <a:latin typeface="Aptos"/>
              </a:rPr>
              <a:t>,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solidFill>
                <a:srgbClr val="2A353F"/>
              </a:solidFill>
              <a:latin typeface="Aptos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solidFill>
                  <a:srgbClr val="2A353F"/>
                </a:solidFill>
                <a:latin typeface="Aptos"/>
              </a:rPr>
              <a:t>E</a:t>
            </a:r>
            <a:r>
              <a:rPr lang="en-US" dirty="0" smtClean="0">
                <a:solidFill>
                  <a:srgbClr val="2A353F"/>
                </a:solidFill>
                <a:latin typeface="Aptos"/>
              </a:rPr>
              <a:t>vidence </a:t>
            </a:r>
            <a:r>
              <a:rPr lang="en-US" dirty="0">
                <a:solidFill>
                  <a:srgbClr val="2A353F"/>
                </a:solidFill>
                <a:latin typeface="Aptos"/>
              </a:rPr>
              <a:t>based </a:t>
            </a:r>
            <a:r>
              <a:rPr lang="en-US" dirty="0" smtClean="0">
                <a:solidFill>
                  <a:srgbClr val="2A353F"/>
                </a:solidFill>
                <a:latin typeface="Aptos"/>
              </a:rPr>
              <a:t>interventions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solidFill>
                <a:srgbClr val="2A353F"/>
              </a:solidFill>
              <a:latin typeface="Aptos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solidFill>
                  <a:srgbClr val="2A353F"/>
                </a:solidFill>
                <a:latin typeface="Aptos"/>
              </a:rPr>
              <a:t> </a:t>
            </a:r>
            <a:r>
              <a:rPr lang="en-US" dirty="0" smtClean="0">
                <a:solidFill>
                  <a:srgbClr val="2A353F"/>
                </a:solidFill>
                <a:latin typeface="Aptos"/>
              </a:rPr>
              <a:t>Addressing </a:t>
            </a:r>
            <a:r>
              <a:rPr lang="en-US" dirty="0">
                <a:solidFill>
                  <a:srgbClr val="2A353F"/>
                </a:solidFill>
                <a:latin typeface="Aptos"/>
              </a:rPr>
              <a:t>health system delays from primary care facilities to community units</a:t>
            </a:r>
            <a:r>
              <a:rPr lang="en-US" dirty="0" smtClean="0">
                <a:solidFill>
                  <a:srgbClr val="2A353F"/>
                </a:solidFill>
                <a:latin typeface="Aptos"/>
              </a:rPr>
              <a:t>,</a:t>
            </a:r>
          </a:p>
          <a:p>
            <a:r>
              <a:rPr lang="en-US" dirty="0" smtClean="0">
                <a:solidFill>
                  <a:srgbClr val="2A353F"/>
                </a:solidFill>
                <a:latin typeface="Aptos"/>
              </a:rPr>
              <a:t> </a:t>
            </a:r>
            <a:endParaRPr lang="en-US" dirty="0">
              <a:solidFill>
                <a:srgbClr val="2A353F"/>
              </a:solidFill>
              <a:latin typeface="Aptos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solidFill>
                  <a:srgbClr val="2A353F"/>
                </a:solidFill>
                <a:latin typeface="Aptos"/>
              </a:rPr>
              <a:t> </a:t>
            </a:r>
            <a:r>
              <a:rPr lang="en-US" dirty="0" smtClean="0">
                <a:solidFill>
                  <a:srgbClr val="2A353F"/>
                </a:solidFill>
                <a:latin typeface="Aptos"/>
              </a:rPr>
              <a:t>Clinical </a:t>
            </a:r>
            <a:r>
              <a:rPr lang="en-US" dirty="0">
                <a:solidFill>
                  <a:srgbClr val="2A353F"/>
                </a:solidFill>
                <a:latin typeface="Aptos"/>
              </a:rPr>
              <a:t>officers in Nyamira county decided to </a:t>
            </a:r>
            <a:r>
              <a:rPr lang="en-US" dirty="0" smtClean="0">
                <a:solidFill>
                  <a:srgbClr val="2A353F"/>
                </a:solidFill>
                <a:latin typeface="Aptos"/>
              </a:rPr>
              <a:t>deliver</a:t>
            </a:r>
          </a:p>
          <a:p>
            <a:r>
              <a:rPr lang="en-US" dirty="0" smtClean="0">
                <a:solidFill>
                  <a:srgbClr val="2A353F"/>
                </a:solidFill>
                <a:latin typeface="Aptos"/>
              </a:rPr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solidFill>
                  <a:srgbClr val="2A353F"/>
                </a:solidFill>
                <a:latin typeface="Aptos"/>
              </a:rPr>
              <a:t>F</a:t>
            </a:r>
            <a:r>
              <a:rPr lang="en-US" dirty="0" smtClean="0">
                <a:solidFill>
                  <a:srgbClr val="2A353F"/>
                </a:solidFill>
                <a:latin typeface="Aptos"/>
              </a:rPr>
              <a:t>rontline </a:t>
            </a:r>
            <a:r>
              <a:rPr lang="en-US" dirty="0">
                <a:solidFill>
                  <a:srgbClr val="2A353F"/>
                </a:solidFill>
                <a:latin typeface="Aptos"/>
              </a:rPr>
              <a:t>emergency obstetric, newborn and pediatric </a:t>
            </a:r>
            <a:r>
              <a:rPr lang="en-US" dirty="0" smtClean="0">
                <a:solidFill>
                  <a:srgbClr val="2A353F"/>
                </a:solidFill>
                <a:latin typeface="Aptos"/>
              </a:rPr>
              <a:t>interventions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solidFill>
                <a:srgbClr val="2A353F"/>
              </a:solidFill>
              <a:latin typeface="Aptos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solidFill>
                  <a:srgbClr val="2A353F"/>
                </a:solidFill>
                <a:latin typeface="Aptos"/>
              </a:rPr>
              <a:t> </a:t>
            </a:r>
            <a:r>
              <a:rPr lang="en-US" dirty="0" smtClean="0">
                <a:solidFill>
                  <a:srgbClr val="2A353F"/>
                </a:solidFill>
                <a:latin typeface="Aptos"/>
              </a:rPr>
              <a:t>January </a:t>
            </a:r>
            <a:r>
              <a:rPr lang="en-US" dirty="0">
                <a:solidFill>
                  <a:srgbClr val="2A353F"/>
                </a:solidFill>
                <a:latin typeface="Aptos"/>
              </a:rPr>
              <a:t>2025 to December 2025 to create an impact</a:t>
            </a:r>
          </a:p>
          <a:p>
            <a:endParaRPr lang="en-US" dirty="0"/>
          </a:p>
          <a:p>
            <a:pPr>
              <a:spcAft>
                <a:spcPts val="700"/>
              </a:spcAft>
              <a:defRPr sz="1800">
                <a:solidFill>
                  <a:srgbClr val="2A353F"/>
                </a:solidFill>
                <a:latin typeface="Aptos"/>
              </a:defRPr>
            </a:pP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4</a:t>
            </a:r>
          </a:p>
        </p:txBody>
      </p:sp>
      <p:pic>
        <p:nvPicPr>
          <p:cNvPr id="11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01B78D26-3F92-7E53-A27E-2FBA847764E0}"/>
              </a:ext>
            </a:extLst>
          </p:cNvPr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DEA9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846702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8720" y="371779"/>
            <a:ext cx="804672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035043"/>
                </a:solidFill>
                <a:latin typeface="Aptos"/>
              </a:rPr>
              <a:t>Objectives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>
              <a:solidFill>
                <a:srgbClr val="2A353F"/>
              </a:solidFill>
              <a:latin typeface="Aptos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2A353F"/>
                </a:solidFill>
                <a:latin typeface="Aptos"/>
              </a:rPr>
              <a:t>To </a:t>
            </a:r>
            <a:r>
              <a:rPr lang="en-US" sz="2000" dirty="0">
                <a:solidFill>
                  <a:srgbClr val="2A353F"/>
                </a:solidFill>
                <a:latin typeface="Aptos"/>
              </a:rPr>
              <a:t>evaluate the one-year impact of Clinical Officer-led QI</a:t>
            </a:r>
          </a:p>
          <a:p>
            <a:r>
              <a:rPr lang="en-US" sz="2000" dirty="0">
                <a:solidFill>
                  <a:srgbClr val="2A353F"/>
                </a:solidFill>
                <a:latin typeface="Aptos"/>
              </a:rPr>
              <a:t> interventions </a:t>
            </a:r>
            <a:endParaRPr lang="en-US" sz="2000" dirty="0" smtClean="0">
              <a:solidFill>
                <a:srgbClr val="2A353F"/>
              </a:solidFill>
              <a:latin typeface="Aptos"/>
            </a:endParaRPr>
          </a:p>
          <a:p>
            <a:endParaRPr lang="en-US" sz="2000" dirty="0" smtClean="0">
              <a:solidFill>
                <a:srgbClr val="2A353F"/>
              </a:solidFill>
              <a:latin typeface="Aptos"/>
            </a:endParaRPr>
          </a:p>
          <a:p>
            <a:endParaRPr lang="en-US" sz="2000" dirty="0">
              <a:solidFill>
                <a:srgbClr val="2A353F"/>
              </a:solidFill>
              <a:latin typeface="Aptos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2A353F"/>
                </a:solidFill>
                <a:latin typeface="Aptos"/>
              </a:rPr>
              <a:t>Integrated </a:t>
            </a:r>
            <a:r>
              <a:rPr lang="en-US" sz="2000" dirty="0">
                <a:solidFill>
                  <a:srgbClr val="2A353F"/>
                </a:solidFill>
                <a:latin typeface="Aptos"/>
              </a:rPr>
              <a:t>health-system strengthening </a:t>
            </a:r>
            <a:r>
              <a:rPr lang="en-US" sz="2000" dirty="0" smtClean="0">
                <a:solidFill>
                  <a:srgbClr val="2A353F"/>
                </a:solidFill>
                <a:latin typeface="Aptos"/>
              </a:rPr>
              <a:t>on</a:t>
            </a:r>
          </a:p>
          <a:p>
            <a:endParaRPr lang="en-US" sz="2000" dirty="0" smtClean="0">
              <a:solidFill>
                <a:srgbClr val="2A353F"/>
              </a:solidFill>
              <a:latin typeface="Aptos"/>
            </a:endParaRPr>
          </a:p>
          <a:p>
            <a:endParaRPr lang="en-US" sz="2000" dirty="0">
              <a:solidFill>
                <a:srgbClr val="2A353F"/>
              </a:solidFill>
              <a:latin typeface="Aptos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2A353F"/>
                </a:solidFill>
                <a:latin typeface="Aptos"/>
              </a:rPr>
              <a:t>MNCAH </a:t>
            </a:r>
            <a:r>
              <a:rPr lang="en-US" sz="2000" dirty="0">
                <a:solidFill>
                  <a:srgbClr val="2A353F"/>
                </a:solidFill>
                <a:latin typeface="Aptos"/>
              </a:rPr>
              <a:t>outcomes in Nyamira County, January–December 2025.</a:t>
            </a:r>
          </a:p>
          <a:p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4</a:t>
            </a:r>
          </a:p>
        </p:txBody>
      </p:sp>
      <p:pic>
        <p:nvPicPr>
          <p:cNvPr id="11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01B78D26-3F92-7E53-A27E-2FBA847764E0}"/>
              </a:ext>
            </a:extLst>
          </p:cNvPr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634796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lean_infographic_background_scene_for_a_pres_2_batch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8720" y="371779"/>
            <a:ext cx="804672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035043"/>
                </a:solidFill>
                <a:latin typeface="Aptos"/>
              </a:rPr>
              <a:t>Methods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700"/>
              </a:spcAft>
              <a:defRPr sz="1800">
                <a:solidFill>
                  <a:srgbClr val="2A353F"/>
                </a:solidFill>
                <a:latin typeface="Aptos"/>
              </a:defRPr>
            </a:pPr>
            <a:endParaRPr lang="en-US" sz="1400" dirty="0"/>
          </a:p>
          <a:p>
            <a:pPr>
              <a:spcAft>
                <a:spcPts val="700"/>
              </a:spcAft>
              <a:defRPr sz="1800">
                <a:solidFill>
                  <a:srgbClr val="2A353F"/>
                </a:solidFill>
                <a:latin typeface="Aptos"/>
              </a:defRPr>
            </a:pPr>
            <a:endParaRPr lang="en-US" sz="1400" dirty="0" smtClean="0"/>
          </a:p>
          <a:p>
            <a:pPr>
              <a:spcAft>
                <a:spcPts val="700"/>
              </a:spcAft>
              <a:defRPr sz="1800">
                <a:solidFill>
                  <a:srgbClr val="2A353F"/>
                </a:solidFill>
                <a:latin typeface="Aptos"/>
              </a:defRPr>
            </a:pP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5</a:t>
            </a:r>
          </a:p>
        </p:txBody>
      </p:sp>
      <p:pic>
        <p:nvPicPr>
          <p:cNvPr id="11" name="Picture 10" descr="kcoa_logo_cres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37D2125-6891-75BB-BD4E-D54B51FB6FD1}"/>
              </a:ext>
            </a:extLst>
          </p:cNvPr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Content Placeholder 3"/>
          <p:cNvSpPr txBox="1">
            <a:spLocks/>
          </p:cNvSpPr>
          <p:nvPr/>
        </p:nvSpPr>
        <p:spPr>
          <a:xfrm>
            <a:off x="731520" y="1844825"/>
            <a:ext cx="1575887" cy="1584175"/>
          </a:xfrm>
          <a:prstGeom prst="roundRect">
            <a:avLst/>
          </a:prstGeom>
          <a:solidFill>
            <a:srgbClr val="F5F8FA"/>
          </a:solidFill>
          <a:ln w="9525" cap="flat" cmpd="sng" algn="ctr">
            <a:solidFill>
              <a:srgbClr val="DAE5E8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3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dirty="0" smtClean="0"/>
          </a:p>
          <a:p>
            <a:endParaRPr lang="en-US" b="1" dirty="0" smtClean="0"/>
          </a:p>
          <a:p>
            <a:pPr marL="0" indent="0">
              <a:buFont typeface="Arial" pitchFamily="34" charset="0"/>
              <a:buNone/>
            </a:pPr>
            <a:r>
              <a:rPr lang="en-US" sz="4300" b="1" dirty="0" smtClean="0">
                <a:solidFill>
                  <a:srgbClr val="14304B"/>
                </a:solidFill>
                <a:latin typeface="Aptos"/>
              </a:rPr>
              <a:t>Retrospective</a:t>
            </a:r>
          </a:p>
          <a:p>
            <a:endParaRPr lang="en-US" dirty="0" smtClean="0"/>
          </a:p>
          <a:p>
            <a:r>
              <a:rPr lang="en-US" sz="5500" b="1" dirty="0" smtClean="0">
                <a:solidFill>
                  <a:srgbClr val="14304B"/>
                </a:solidFill>
                <a:latin typeface="Aptos"/>
              </a:rPr>
              <a:t>Study design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4934648" y="1823667"/>
            <a:ext cx="1872208" cy="1554480"/>
          </a:xfrm>
          <a:prstGeom prst="roundRect">
            <a:avLst/>
          </a:prstGeom>
          <a:solidFill>
            <a:srgbClr val="F5F8FA"/>
          </a:solidFill>
          <a:ln>
            <a:solidFill>
              <a:srgbClr val="DAE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en-US" b="1" dirty="0" smtClean="0">
                <a:solidFill>
                  <a:srgbClr val="14304B"/>
                </a:solidFill>
                <a:latin typeface="Aptos"/>
              </a:rPr>
              <a:t>Jan–Dec 2025</a:t>
            </a:r>
          </a:p>
          <a:p>
            <a:pPr algn="ctr">
              <a:spcAft>
                <a:spcPts val="300"/>
              </a:spcAft>
            </a:pPr>
            <a:r>
              <a:rPr lang="en-US" b="1" dirty="0" smtClean="0">
                <a:solidFill>
                  <a:srgbClr val="14304B"/>
                </a:solidFill>
                <a:latin typeface="Aptos"/>
              </a:rPr>
              <a:t>Study period</a:t>
            </a:r>
          </a:p>
          <a:p>
            <a:pPr algn="ctr">
              <a:spcAft>
                <a:spcPts val="300"/>
              </a:spcAft>
            </a:pPr>
            <a:endParaRPr lang="en-US" b="1" dirty="0">
              <a:solidFill>
                <a:srgbClr val="14304B"/>
              </a:solidFill>
              <a:latin typeface="Aptos"/>
            </a:endParaRPr>
          </a:p>
        </p:txBody>
      </p:sp>
      <p:sp>
        <p:nvSpPr>
          <p:cNvPr id="14" name="Content Placeholder 11"/>
          <p:cNvSpPr txBox="1">
            <a:spLocks/>
          </p:cNvSpPr>
          <p:nvPr/>
        </p:nvSpPr>
        <p:spPr>
          <a:xfrm>
            <a:off x="8983578" y="1772815"/>
            <a:ext cx="1793324" cy="1656185"/>
          </a:xfrm>
          <a:prstGeom prst="roundRect">
            <a:avLst/>
          </a:prstGeom>
          <a:solidFill>
            <a:srgbClr val="F5F8FA"/>
          </a:solidFill>
          <a:ln w="9525" cap="flat" cmpd="sng" algn="ctr">
            <a:solidFill>
              <a:srgbClr val="DAE5E8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65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RCH clinical officers</a:t>
            </a:r>
            <a:endParaRPr 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Apto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80080" y="3924597"/>
            <a:ext cx="1680240" cy="1554480"/>
          </a:xfrm>
          <a:prstGeom prst="roundRect">
            <a:avLst/>
          </a:prstGeom>
          <a:solidFill>
            <a:srgbClr val="F5F8FA"/>
          </a:solidFill>
          <a:ln>
            <a:solidFill>
              <a:srgbClr val="DAE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en-US" b="1" dirty="0" smtClean="0">
                <a:solidFill>
                  <a:srgbClr val="14304B"/>
                </a:solidFill>
                <a:latin typeface="Aptos"/>
              </a:rPr>
              <a:t>Facility scope</a:t>
            </a:r>
          </a:p>
          <a:p>
            <a:pPr algn="ctr">
              <a:spcAft>
                <a:spcPts val="300"/>
              </a:spcAft>
            </a:pPr>
            <a:r>
              <a:rPr lang="en-US" b="1" dirty="0" smtClean="0">
                <a:solidFill>
                  <a:srgbClr val="14304B"/>
                </a:solidFill>
                <a:latin typeface="Aptos"/>
              </a:rPr>
              <a:t>28 units</a:t>
            </a:r>
            <a:endParaRPr lang="en-US" b="1" dirty="0">
              <a:solidFill>
                <a:srgbClr val="14304B"/>
              </a:solidFill>
              <a:latin typeface="Apto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008195" y="3924597"/>
            <a:ext cx="1872208" cy="1482472"/>
          </a:xfrm>
          <a:prstGeom prst="roundRect">
            <a:avLst/>
          </a:prstGeom>
          <a:solidFill>
            <a:srgbClr val="F5F8FA"/>
          </a:solidFill>
          <a:ln>
            <a:solidFill>
              <a:srgbClr val="DAE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3,280</a:t>
            </a:r>
          </a:p>
          <a:p>
            <a:pPr algn="ctr"/>
            <a:r>
              <a:rPr lang="en-US" b="1" dirty="0" smtClean="0">
                <a:solidFill>
                  <a:srgbClr val="14304B"/>
                </a:solidFill>
                <a:latin typeface="Aptos"/>
              </a:rPr>
              <a:t>Women/newborns monitored</a:t>
            </a:r>
          </a:p>
          <a:p>
            <a:pPr algn="ctr"/>
            <a:endParaRPr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8720" y="371779"/>
            <a:ext cx="804672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35043"/>
                </a:solidFill>
                <a:latin typeface="Aptos"/>
              </a:rPr>
              <a:t>Cont. Methods: Interventions</a:t>
            </a:r>
            <a:endParaRPr sz="36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jnjhjbnb</a:t>
            </a:r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4</a:t>
            </a:r>
          </a:p>
        </p:txBody>
      </p:sp>
      <p:pic>
        <p:nvPicPr>
          <p:cNvPr id="11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01B78D26-3F92-7E53-A27E-2FBA847764E0}"/>
              </a:ext>
            </a:extLst>
          </p:cNvPr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Content Placeholder 3"/>
          <p:cNvSpPr txBox="1">
            <a:spLocks/>
          </p:cNvSpPr>
          <p:nvPr/>
        </p:nvSpPr>
        <p:spPr>
          <a:xfrm>
            <a:off x="1050967" y="1361495"/>
            <a:ext cx="2543286" cy="2160240"/>
          </a:xfrm>
          <a:prstGeom prst="roundRect">
            <a:avLst/>
          </a:prstGeom>
          <a:solidFill>
            <a:srgbClr val="F5F8FA"/>
          </a:solidFill>
          <a:ln w="9525" cap="flat" cmpd="sng" algn="ctr">
            <a:solidFill>
              <a:srgbClr val="DAE5E8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sz="2300" b="1" dirty="0" smtClean="0">
              <a:solidFill>
                <a:srgbClr val="007E82"/>
              </a:solidFill>
              <a:latin typeface="Aptos"/>
            </a:endParaRPr>
          </a:p>
          <a:p>
            <a:pPr marL="0" indent="0">
              <a:buFont typeface="Arial" pitchFamily="34" charset="0"/>
              <a:buNone/>
            </a:pPr>
            <a:endParaRPr lang="en-US" sz="4500" dirty="0" smtClean="0">
              <a:solidFill>
                <a:srgbClr val="0070C0"/>
              </a:solidFill>
              <a:latin typeface="Aptos"/>
            </a:endParaRPr>
          </a:p>
          <a:p>
            <a:pPr marL="0" indent="0">
              <a:buFont typeface="Arial" pitchFamily="34" charset="0"/>
              <a:buNone/>
            </a:pPr>
            <a:r>
              <a:rPr lang="en-US" sz="7200" dirty="0" smtClean="0">
                <a:solidFill>
                  <a:srgbClr val="0070C0"/>
                </a:solidFill>
                <a:latin typeface="Aptos"/>
              </a:rPr>
              <a:t>BEmONC capacity building</a:t>
            </a:r>
          </a:p>
          <a:p>
            <a:endParaRPr lang="en-US" sz="2900" dirty="0" smtClean="0">
              <a:solidFill>
                <a:srgbClr val="2A353F"/>
              </a:solidFill>
              <a:latin typeface="Aptos"/>
            </a:endParaRPr>
          </a:p>
          <a:p>
            <a:endParaRPr lang="en-US" sz="2900" dirty="0" smtClean="0">
              <a:solidFill>
                <a:srgbClr val="2A353F"/>
              </a:solidFill>
              <a:latin typeface="Aptos"/>
            </a:endParaRPr>
          </a:p>
          <a:p>
            <a:r>
              <a:rPr lang="en-US" sz="6400" dirty="0" smtClean="0">
                <a:solidFill>
                  <a:srgbClr val="2A353F"/>
                </a:solidFill>
              </a:rPr>
              <a:t>Strengthened provider readiness for basic emergency obstetric and newborn care.</a:t>
            </a:r>
          </a:p>
          <a:p>
            <a:endParaRPr lang="en-US" sz="64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4369459" y="1420158"/>
            <a:ext cx="2664296" cy="2101577"/>
          </a:xfrm>
          <a:prstGeom prst="roundRect">
            <a:avLst/>
          </a:prstGeom>
          <a:solidFill>
            <a:srgbClr val="DEF2EF"/>
          </a:solidFill>
          <a:ln>
            <a:solidFill>
              <a:srgbClr val="007E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  </a:t>
            </a:r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r>
              <a:rPr lang="en-US" dirty="0" smtClean="0">
                <a:solidFill>
                  <a:srgbClr val="0070C0"/>
                </a:solidFill>
              </a:rPr>
              <a:t>CHP referral work flow</a:t>
            </a: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Improved communication and community to facility referral coordination</a:t>
            </a: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dirty="0">
              <a:solidFill>
                <a:srgbClr val="0070C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8146192" y="1361495"/>
            <a:ext cx="2232248" cy="2101577"/>
          </a:xfrm>
          <a:prstGeom prst="roundRect">
            <a:avLst/>
          </a:prstGeom>
          <a:solidFill>
            <a:srgbClr val="DEF2EF"/>
          </a:solidFill>
          <a:ln>
            <a:solidFill>
              <a:srgbClr val="007E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Facility QI teams</a:t>
            </a:r>
          </a:p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Used clinical audits and structured improved cycles to address care gaps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950652" y="3730752"/>
            <a:ext cx="2232248" cy="2389609"/>
          </a:xfrm>
          <a:prstGeom prst="roundRect">
            <a:avLst/>
          </a:prstGeom>
          <a:solidFill>
            <a:srgbClr val="DEF2EF"/>
          </a:solidFill>
          <a:ln>
            <a:solidFill>
              <a:srgbClr val="007E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MPDSR reviews</a:t>
            </a:r>
          </a:p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Reviewed maternal and perinatal deaths and followed up action points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Content Placeholder 3"/>
          <p:cNvSpPr txBox="1">
            <a:spLocks/>
          </p:cNvSpPr>
          <p:nvPr/>
        </p:nvSpPr>
        <p:spPr>
          <a:xfrm>
            <a:off x="4369459" y="3778107"/>
            <a:ext cx="2623492" cy="2101577"/>
          </a:xfrm>
          <a:prstGeom prst="roundRect">
            <a:avLst/>
          </a:prstGeom>
          <a:solidFill>
            <a:srgbClr val="F5F8FA"/>
          </a:solidFill>
          <a:ln w="9525" cap="flat" cmpd="sng" algn="ctr">
            <a:solidFill>
              <a:srgbClr val="DAE5E8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sz="4500" b="1" dirty="0" smtClean="0">
              <a:solidFill>
                <a:srgbClr val="14304B"/>
              </a:solidFill>
              <a:latin typeface="Aptos"/>
            </a:endParaRPr>
          </a:p>
          <a:p>
            <a:pPr marL="0" indent="0">
              <a:buNone/>
            </a:pPr>
            <a:r>
              <a:rPr lang="en-US" sz="2900" dirty="0" smtClean="0">
                <a:solidFill>
                  <a:srgbClr val="0070C0"/>
                </a:solidFill>
              </a:rPr>
              <a:t>Routine data use</a:t>
            </a:r>
          </a:p>
          <a:p>
            <a:pPr marL="0" indent="0">
              <a:buNone/>
            </a:pPr>
            <a:r>
              <a:rPr lang="en-US" sz="25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Tracked ANC, skilled care delivery, early  PNC, mortality and immunization indicators, KHIS data monitoring</a:t>
            </a:r>
          </a:p>
          <a:p>
            <a:endParaRPr lang="en-US" sz="25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17" name="Content Placeholder 3"/>
          <p:cNvSpPr txBox="1">
            <a:spLocks/>
          </p:cNvSpPr>
          <p:nvPr/>
        </p:nvSpPr>
        <p:spPr>
          <a:xfrm>
            <a:off x="7698761" y="3730752"/>
            <a:ext cx="3025477" cy="1872209"/>
          </a:xfrm>
          <a:prstGeom prst="roundRect">
            <a:avLst/>
          </a:prstGeom>
          <a:solidFill>
            <a:srgbClr val="F5F8FA"/>
          </a:solidFill>
          <a:ln w="9525" cap="flat" cmpd="sng" algn="ctr">
            <a:solidFill>
              <a:srgbClr val="DAE5E8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sz="4500" b="1" dirty="0" smtClean="0">
              <a:solidFill>
                <a:srgbClr val="14304B"/>
              </a:solidFill>
              <a:latin typeface="Aptos"/>
            </a:endParaRP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7200" dirty="0" smtClean="0">
                <a:solidFill>
                  <a:srgbClr val="0070C0"/>
                </a:solidFill>
              </a:rPr>
              <a:t>Client and clinical feedback</a:t>
            </a:r>
          </a:p>
          <a:p>
            <a:pPr marL="0" indent="0">
              <a:buNone/>
            </a:pPr>
            <a:r>
              <a:rPr lang="en-US" sz="6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Explore responsiveness, waiting time, feasibility and implementation barriers</a:t>
            </a:r>
          </a:p>
          <a:p>
            <a:endParaRPr lang="en-US" sz="6400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886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8720" y="371779"/>
            <a:ext cx="804672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35043"/>
                </a:solidFill>
                <a:latin typeface="Aptos"/>
              </a:rPr>
              <a:t>Youth Friendly Services</a:t>
            </a:r>
            <a:endParaRPr sz="36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  <a:defRPr sz="1700">
                <a:solidFill>
                  <a:srgbClr val="2A353F"/>
                </a:solidFill>
                <a:latin typeface="Aptos"/>
              </a:defRPr>
            </a:pPr>
            <a:endParaRPr lang="en-US" sz="2000" dirty="0" smtClean="0"/>
          </a:p>
          <a:p>
            <a:pPr>
              <a:spcAft>
                <a:spcPts val="600"/>
              </a:spcAft>
              <a:defRPr sz="1700">
                <a:solidFill>
                  <a:srgbClr val="2A353F"/>
                </a:solidFill>
                <a:latin typeface="Aptos"/>
              </a:defRPr>
            </a:pPr>
            <a:endParaRPr lang="en-US" sz="2000" dirty="0" smtClean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endParaRPr lang="en-US" sz="2000" dirty="0" smtClean="0"/>
          </a:p>
          <a:p>
            <a:pPr>
              <a:spcAft>
                <a:spcPts val="600"/>
              </a:spcAft>
              <a:defRPr sz="1700">
                <a:solidFill>
                  <a:srgbClr val="2A353F"/>
                </a:solidFill>
                <a:latin typeface="Aptos"/>
              </a:defRPr>
            </a:pPr>
            <a:r>
              <a:rPr lang="en-US" sz="2000" dirty="0" smtClean="0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4</a:t>
            </a:r>
          </a:p>
        </p:txBody>
      </p:sp>
      <p:pic>
        <p:nvPicPr>
          <p:cNvPr id="11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01B78D26-3F92-7E53-A27E-2FBA847764E0}"/>
              </a:ext>
            </a:extLst>
          </p:cNvPr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51" name="Picture 3" descr="C:\Users\FLORIDAH\Desktop\Youth friendly services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19238" y="-1524000"/>
            <a:ext cx="15230476" cy="99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876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8720" y="371779"/>
            <a:ext cx="804672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 smtClean="0">
                <a:solidFill>
                  <a:srgbClr val="035043"/>
                </a:solidFill>
                <a:latin typeface="Aptos"/>
              </a:rPr>
              <a:t>Results</a:t>
            </a:r>
            <a:r>
              <a:rPr lang="en-US" sz="3600" b="1" dirty="0" smtClean="0">
                <a:solidFill>
                  <a:srgbClr val="035043"/>
                </a:solidFill>
                <a:latin typeface="Aptos"/>
              </a:rPr>
              <a:t>: Quantitative</a:t>
            </a:r>
            <a:endParaRPr sz="36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6</a:t>
            </a:r>
          </a:p>
        </p:txBody>
      </p:sp>
      <p:pic>
        <p:nvPicPr>
          <p:cNvPr id="11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D550CFAA-73F8-4250-2C83-F48927A7EC76}"/>
              </a:ext>
            </a:extLst>
          </p:cNvPr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456693"/>
              </p:ext>
            </p:extLst>
          </p:nvPr>
        </p:nvGraphicFramePr>
        <p:xfrm>
          <a:off x="1080654" y="1306284"/>
          <a:ext cx="9856520" cy="49013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64130"/>
                <a:gridCol w="2464130"/>
                <a:gridCol w="2464130"/>
                <a:gridCol w="2464130"/>
              </a:tblGrid>
              <a:tr h="3135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Outcome Indicator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Baseline (Jan 2025)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End line (Dec 2025)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Net Change / Improvement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153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Skilled Birth Attendance (SBA)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68.00%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84.00%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+16.00 percentage points (Cumulative improvement)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153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Early Postnatal Care (PNC) within 48 hrs.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Tracked at baseline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Accelerated coverage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Significant positive progression across 1 year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891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Maternal Mortality Ratio (MMR)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~62.38 / 100,000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42.26 / 100,000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32% </a:t>
                      </a:r>
                      <a:r>
                        <a:rPr lang="en-US" sz="1600" dirty="0">
                          <a:effectLst/>
                        </a:rPr>
                        <a:t>reduction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153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Neonatal Mortality Rate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3.09%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1.08%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2.01 percentage points reduction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153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Fully Immunized Child (FIC) Coverage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aseline="0" dirty="0" smtClean="0">
                          <a:effectLst/>
                        </a:rPr>
                        <a:t> </a:t>
                      </a:r>
                      <a:r>
                        <a:rPr lang="en-US" sz="1600" dirty="0" smtClean="0">
                          <a:effectLst/>
                        </a:rPr>
                        <a:t>74%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83.00%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9% increase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6153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Teenage Pregnancy Rate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28.00%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19.00%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9.00 percentage points reduction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8220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Recorded Stillbirth Rate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10.76 % [157]1,000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13.48% [97] / 1,000)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Adjusted </a:t>
                      </a:r>
                      <a:r>
                        <a:rPr lang="en-US" sz="1600" dirty="0" smtClean="0">
                          <a:effectLst/>
                        </a:rPr>
                        <a:t>upward 2.72% </a:t>
                      </a:r>
                      <a:r>
                        <a:rPr lang="en-US" sz="1600" dirty="0">
                          <a:effectLst/>
                        </a:rPr>
                        <a:t>despite lower absolute </a:t>
                      </a:r>
                      <a:r>
                        <a:rPr lang="en-US" sz="1600" dirty="0" smtClean="0">
                          <a:effectLst/>
                        </a:rPr>
                        <a:t>count[improved reporting]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8720" y="371779"/>
            <a:ext cx="804672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35043"/>
                </a:solidFill>
                <a:latin typeface="Aptos"/>
              </a:rPr>
              <a:t>Cont. Results: Qualitative</a:t>
            </a:r>
            <a:endParaRPr sz="36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  <a:defRPr sz="1700">
                <a:solidFill>
                  <a:srgbClr val="2A353F"/>
                </a:solidFill>
                <a:latin typeface="Aptos"/>
              </a:defRPr>
            </a:pPr>
            <a:endParaRPr lang="en-US" dirty="0"/>
          </a:p>
          <a:p>
            <a:pPr>
              <a:spcAft>
                <a:spcPts val="600"/>
              </a:spcAft>
              <a:defRPr sz="1700">
                <a:solidFill>
                  <a:srgbClr val="2A353F"/>
                </a:solidFill>
                <a:latin typeface="Aptos"/>
              </a:defRPr>
            </a:pPr>
            <a:r>
              <a:rPr lang="en-US" sz="2000" b="1" dirty="0" smtClean="0"/>
              <a:t>Client perspective</a:t>
            </a:r>
            <a:r>
              <a:rPr lang="en-US" sz="2000" dirty="0" smtClean="0"/>
              <a:t>: 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r>
              <a:rPr lang="en-US" sz="2000" dirty="0" smtClean="0"/>
              <a:t> Clients reported improved clinician responsiveness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endParaRPr lang="en-US" sz="2000" dirty="0" smtClean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r>
              <a:rPr lang="en-US" sz="2000" dirty="0" smtClean="0"/>
              <a:t> Clearer explanation of emergency care procedures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endParaRPr lang="en-US" sz="2000" dirty="0" smtClean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r>
              <a:rPr lang="en-US" sz="2000" dirty="0" smtClean="0"/>
              <a:t> Reduced waiting times during referral transitions</a:t>
            </a:r>
          </a:p>
          <a:p>
            <a:pPr>
              <a:spcAft>
                <a:spcPts val="600"/>
              </a:spcAft>
              <a:defRPr sz="1700">
                <a:solidFill>
                  <a:srgbClr val="2A353F"/>
                </a:solidFill>
                <a:latin typeface="Aptos"/>
              </a:defRPr>
            </a:pPr>
            <a:r>
              <a:rPr lang="en-US" sz="2000" b="1" dirty="0" smtClean="0"/>
              <a:t>Clinician perspective</a:t>
            </a:r>
            <a:r>
              <a:rPr lang="en-US" sz="2000" dirty="0" smtClean="0"/>
              <a:t>: 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r>
              <a:rPr lang="en-US" sz="2000" dirty="0" smtClean="0"/>
              <a:t>Clinical officers highlighted MPDSR audits and direct CHP communication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endParaRPr lang="en-US" sz="2000" dirty="0" smtClean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r>
              <a:rPr lang="en-US" sz="2000" dirty="0" smtClean="0"/>
              <a:t> Fostered a proactive non punitive culture </a:t>
            </a:r>
          </a:p>
          <a:p>
            <a:pPr>
              <a:spcAft>
                <a:spcPts val="600"/>
              </a:spcAft>
              <a:defRPr sz="1700">
                <a:solidFill>
                  <a:srgbClr val="2A353F"/>
                </a:solidFill>
                <a:latin typeface="Aptos"/>
              </a:defRPr>
            </a:pPr>
            <a:endParaRPr lang="en-US" sz="2000" dirty="0"/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r>
              <a:rPr lang="en-US" sz="2000" dirty="0" smtClean="0"/>
              <a:t>Enabling rapid resolution of drug and equipment stock outs at facility level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4</a:t>
            </a:r>
          </a:p>
        </p:txBody>
      </p:sp>
      <p:pic>
        <p:nvPicPr>
          <p:cNvPr id="11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01B78D26-3F92-7E53-A27E-2FBA847764E0}"/>
              </a:ext>
            </a:extLst>
          </p:cNvPr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555487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8720" y="371779"/>
            <a:ext cx="804672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035043"/>
                </a:solidFill>
                <a:latin typeface="Aptos"/>
              </a:rPr>
              <a:t>Discussion &amp; Conclusion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   </a:t>
            </a:r>
            <a:r>
              <a:rPr lang="en-US" dirty="0" err="1" smtClean="0"/>
              <a:t>taggg</a:t>
            </a:r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7</a:t>
            </a:r>
          </a:p>
        </p:txBody>
      </p:sp>
      <p:pic>
        <p:nvPicPr>
          <p:cNvPr id="11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CFD6161E-1B56-92C6-4570-820C1E247999}"/>
              </a:ext>
            </a:extLst>
          </p:cNvPr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4400" y="1723703"/>
            <a:ext cx="10277856" cy="941796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lang="en-US" dirty="0" smtClean="0">
                <a:solidFill>
                  <a:srgbClr val="2A353F"/>
                </a:solidFill>
                <a:latin typeface="Aptos"/>
              </a:rPr>
              <a:t>Addressing</a:t>
            </a:r>
            <a:r>
              <a:rPr lang="en-US" b="0" dirty="0" smtClean="0">
                <a:solidFill>
                  <a:srgbClr val="2A353F"/>
                </a:solidFill>
                <a:latin typeface="Aptos"/>
              </a:rPr>
              <a:t> health system delays requires empowering frontline clinicians, facility level quality audits, paired with active community referral networks, optimize triage and emergency management across the system.</a:t>
            </a:r>
            <a:endParaRPr b="0" dirty="0">
              <a:solidFill>
                <a:srgbClr val="2A353F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0" y="2697480"/>
            <a:ext cx="10241280" cy="3459409"/>
          </a:xfrm>
          <a:prstGeom prst="rect">
            <a:avLst/>
          </a:prstGeom>
          <a:noFill/>
        </p:spPr>
        <p:txBody>
          <a:bodyPr wrap="square" lIns="109728" tIns="36576" rIns="73152" bIns="36576">
            <a:spAutoFit/>
          </a:bodyPr>
          <a:lstStyle/>
          <a:p>
            <a:pPr marL="342900" indent="-34290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r>
              <a:rPr lang="en-KE" sz="2000" dirty="0" smtClean="0"/>
              <a:t>Targeted </a:t>
            </a:r>
            <a:r>
              <a:rPr lang="en-KE" sz="2000" dirty="0"/>
              <a:t>MNCAH clinical workflows led by Clinical officers </a:t>
            </a:r>
            <a:r>
              <a:rPr lang="en-KE" sz="2000" dirty="0" smtClean="0"/>
              <a:t>significantly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endParaRPr lang="en-US" sz="2000" dirty="0" smtClean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r>
              <a:rPr lang="en-KE" sz="2000" dirty="0" smtClean="0"/>
              <a:t> </a:t>
            </a:r>
            <a:r>
              <a:rPr lang="en-US" sz="2000" dirty="0"/>
              <a:t>E</a:t>
            </a:r>
            <a:r>
              <a:rPr lang="en-KE" sz="2000" dirty="0" smtClean="0"/>
              <a:t>levate </a:t>
            </a:r>
            <a:r>
              <a:rPr lang="en-KE" sz="2000" dirty="0"/>
              <a:t>skilled birth attendance and </a:t>
            </a:r>
            <a:endParaRPr lang="en-US" sz="2000" dirty="0" smtClean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endParaRPr lang="en-US" sz="2000" dirty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r>
              <a:rPr lang="en-US" sz="2000" dirty="0"/>
              <a:t>E</a:t>
            </a:r>
            <a:r>
              <a:rPr lang="en-KE" sz="2000" dirty="0" smtClean="0"/>
              <a:t>arly </a:t>
            </a:r>
            <a:r>
              <a:rPr lang="en-KE" sz="2000" dirty="0"/>
              <a:t>postnatal monitoring</a:t>
            </a:r>
            <a:r>
              <a:rPr lang="en-US" sz="2000" dirty="0" smtClean="0"/>
              <a:t>,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endParaRPr lang="en-US" sz="2000" dirty="0" smtClean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r>
              <a:rPr lang="en-US" sz="2000" dirty="0"/>
              <a:t>L</a:t>
            </a:r>
            <a:r>
              <a:rPr lang="en-US" sz="2000" dirty="0" smtClean="0"/>
              <a:t>owering </a:t>
            </a:r>
            <a:r>
              <a:rPr lang="en-US" sz="2000" dirty="0"/>
              <a:t>both neonatal, maternal mortality </a:t>
            </a:r>
            <a:r>
              <a:rPr lang="en-US" sz="2000" dirty="0" smtClean="0"/>
              <a:t>rates and teenage pregnancy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endParaRPr lang="en-US" sz="2000" dirty="0" smtClean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r>
              <a:rPr lang="en-US" sz="2000" dirty="0" smtClean="0"/>
              <a:t>Making Nyamira county a safe place to deliver</a:t>
            </a:r>
            <a:endParaRPr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8720" y="371779"/>
            <a:ext cx="804672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35043"/>
                </a:solidFill>
                <a:latin typeface="Aptos"/>
              </a:rPr>
              <a:t>Recommendation</a:t>
            </a:r>
            <a:endParaRPr sz="36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endParaRPr lang="en-US" dirty="0" smtClean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r>
              <a:rPr lang="en-US" dirty="0" smtClean="0"/>
              <a:t>Asses longitudinal sustainability of the QI project</a:t>
            </a:r>
          </a:p>
          <a:p>
            <a:pPr>
              <a:spcAft>
                <a:spcPts val="600"/>
              </a:spcAft>
              <a:defRPr sz="1700">
                <a:solidFill>
                  <a:srgbClr val="2A353F"/>
                </a:solidFill>
                <a:latin typeface="Aptos"/>
              </a:defRPr>
            </a:pPr>
            <a:endParaRPr lang="en-US" dirty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r>
              <a:rPr lang="en-US" dirty="0" smtClean="0"/>
              <a:t>Institutionalize </a:t>
            </a:r>
            <a:r>
              <a:rPr lang="en-US" dirty="0"/>
              <a:t>facility-level QI and MPDSR teams with action owners and deadlines</a:t>
            </a:r>
            <a:r>
              <a:rPr lang="en-US" dirty="0" smtClean="0"/>
              <a:t>.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endParaRPr lang="en-US" dirty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r>
              <a:rPr lang="en-US" dirty="0" smtClean="0"/>
              <a:t>Maintain </a:t>
            </a:r>
            <a:r>
              <a:rPr lang="en-US" dirty="0"/>
              <a:t>continuous mentorship in BEmONC, triage and early postnatal </a:t>
            </a:r>
            <a:r>
              <a:rPr lang="en-US" dirty="0" smtClean="0"/>
              <a:t>care</a:t>
            </a:r>
          </a:p>
          <a:p>
            <a:pPr>
              <a:spcAft>
                <a:spcPts val="600"/>
              </a:spcAft>
              <a:defRPr sz="1700">
                <a:solidFill>
                  <a:srgbClr val="2A353F"/>
                </a:solidFill>
                <a:latin typeface="Aptos"/>
              </a:defRPr>
            </a:pPr>
            <a:endParaRPr lang="en-US" dirty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r>
              <a:rPr lang="en-US" dirty="0"/>
              <a:t>Formalize CHP-to-facility referral communication feedback and follow-up</a:t>
            </a:r>
            <a:r>
              <a:rPr lang="en-US" dirty="0" smtClean="0"/>
              <a:t>.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endParaRPr lang="en-US" dirty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r>
              <a:rPr lang="en-US" dirty="0"/>
              <a:t>Strengthen adolescent-friendly services and child immunization defaulter tracing</a:t>
            </a:r>
            <a:r>
              <a:rPr lang="en-US" dirty="0" smtClean="0"/>
              <a:t>.</a:t>
            </a:r>
          </a:p>
          <a:p>
            <a:pPr>
              <a:spcAft>
                <a:spcPts val="600"/>
              </a:spcAft>
              <a:defRPr sz="1700">
                <a:solidFill>
                  <a:srgbClr val="2A353F"/>
                </a:solidFill>
                <a:latin typeface="Aptos"/>
              </a:defRPr>
            </a:pPr>
            <a:endParaRPr lang="en-US" dirty="0" smtClean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r>
              <a:rPr lang="en-US" dirty="0" smtClean="0"/>
              <a:t>Monitoring and evaluation, Health Management and Information </a:t>
            </a:r>
            <a:r>
              <a:rPr lang="en-US" dirty="0"/>
              <a:t>S</a:t>
            </a:r>
            <a:r>
              <a:rPr lang="en-US" dirty="0" smtClean="0"/>
              <a:t>ystem and data quality assessment.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endParaRPr lang="en-US" dirty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r>
              <a:rPr lang="en-US" dirty="0"/>
              <a:t>Secure sustained county resources for staffing, supplies, referral systems and primary healthcare infrastructure.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4</a:t>
            </a:r>
          </a:p>
        </p:txBody>
      </p:sp>
      <p:pic>
        <p:nvPicPr>
          <p:cNvPr id="11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01B78D26-3F92-7E53-A27E-2FBA847764E0}"/>
              </a:ext>
            </a:extLst>
          </p:cNvPr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538351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lean_infographic_background_scene_for_a_pres_2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875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8720" y="371779"/>
            <a:ext cx="804672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35043"/>
                </a:solidFill>
                <a:latin typeface="Aptos"/>
              </a:rPr>
              <a:t>References</a:t>
            </a:r>
            <a:endParaRPr sz="36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  <a:defRPr sz="1700">
                <a:solidFill>
                  <a:srgbClr val="2A353F"/>
                </a:solidFill>
                <a:latin typeface="Aptos"/>
              </a:defRPr>
            </a:pPr>
            <a:endParaRPr lang="en-US" dirty="0" smtClean="0"/>
          </a:p>
          <a:p>
            <a:pPr>
              <a:spcAft>
                <a:spcPts val="600"/>
              </a:spcAft>
              <a:defRPr sz="1700">
                <a:solidFill>
                  <a:srgbClr val="2A353F"/>
                </a:solidFill>
                <a:latin typeface="Aptos"/>
              </a:defRPr>
            </a:pPr>
            <a:endParaRPr lang="en-US" dirty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r>
              <a:rPr lang="en-US" sz="2000" dirty="0"/>
              <a:t>Ministry of Health Kenya [2023] Kenya Demographic and Health Survey [KDHS] 2022</a:t>
            </a:r>
          </a:p>
          <a:p>
            <a:pPr>
              <a:spcAft>
                <a:spcPts val="600"/>
              </a:spcAft>
              <a:defRPr sz="1700">
                <a:solidFill>
                  <a:srgbClr val="2A353F"/>
                </a:solidFill>
                <a:latin typeface="Aptos"/>
              </a:defRPr>
            </a:pPr>
            <a:endParaRPr lang="en-US" sz="2000" dirty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endParaRPr lang="en-US" sz="2000" dirty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r>
              <a:rPr lang="en-US" sz="2000" dirty="0"/>
              <a:t>World Health Organization [2021], Every newborn: An Action to Plan to End Preventable Deaths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endParaRPr lang="en-US" sz="2000" dirty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endParaRPr lang="en-US" sz="2000" dirty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r>
              <a:rPr lang="en-US" sz="2000" dirty="0"/>
              <a:t>Nyamira county Department of Health Services [2023-2033], County Health Strategic Plan [KHSP] and KHIS Annual report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endParaRPr lang="en-US" sz="2000" dirty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endParaRPr lang="en-US" sz="2000" dirty="0"/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r>
              <a:rPr lang="en-US" sz="2000" dirty="0"/>
              <a:t>Social and clinical Audit working group [2022-2024] Maternal and Perinatal Death Surveillance and Response [MPDSR[ Implementation Guidelines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 sz="1700">
                <a:solidFill>
                  <a:srgbClr val="2A353F"/>
                </a:solidFill>
                <a:latin typeface="Aptos"/>
              </a:defRPr>
            </a:pPr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4</a:t>
            </a:r>
          </a:p>
        </p:txBody>
      </p:sp>
      <p:pic>
        <p:nvPicPr>
          <p:cNvPr id="11" name="Picture 10" descr="kcoa_logo_cr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01B78D26-3F92-7E53-A27E-2FBA847764E0}"/>
              </a:ext>
            </a:extLst>
          </p:cNvPr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511699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wide_landscape_graphic_design_background_scene_1_batch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67512" y="1371600"/>
            <a:ext cx="5806440" cy="239572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795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2500" b="1">
                <a:solidFill>
                  <a:srgbClr val="035043"/>
                </a:solidFill>
                <a:latin typeface="Aptos"/>
              </a:rPr>
              <a:t>Thank You</a:t>
            </a:r>
          </a:p>
          <a:p>
            <a:pPr algn="l"/>
            <a:r>
              <a:rPr sz="1500" b="1">
                <a:solidFill>
                  <a:srgbClr val="056050"/>
                </a:solidFill>
                <a:latin typeface="Aptos"/>
              </a:rPr>
              <a:t>Kenya Clinical Officers’ Association
28th Annual Scientific Conference 2026</a:t>
            </a:r>
          </a:p>
          <a:p>
            <a:pPr algn="l"/>
            <a:r>
              <a:rPr sz="1200" b="0">
                <a:solidFill>
                  <a:srgbClr val="545F5A"/>
                </a:solidFill>
                <a:latin typeface="Aptos"/>
              </a:rPr>
              <a:t>www.kecoa.org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4041648"/>
            <a:ext cx="5943600" cy="594360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r>
              <a:rPr sz="1300" b="1">
                <a:solidFill>
                  <a:srgbClr val="035043"/>
                </a:solidFill>
                <a:latin typeface="Aptos"/>
              </a:rPr>
              <a:t>Building Resilient Health Systems
for Universal Health Coverage</a:t>
            </a:r>
          </a:p>
        </p:txBody>
      </p:sp>
      <p:pic>
        <p:nvPicPr>
          <p:cNvPr id="6" name="Picture 5" descr="kcoa_logo_fu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0" y="384048"/>
            <a:ext cx="4297680" cy="12435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890</Words>
  <Application>Microsoft Office PowerPoint</Application>
  <PresentationFormat>Custom</PresentationFormat>
  <Paragraphs>232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KCOA 28th Annual Scientific Conference 2026 – Professional Presentation Template</dc:title>
  <dc:creator>FLORIDAH</dc:creator>
  <dc:description>generated using python-pptx</dc:description>
  <cp:lastModifiedBy>FLORIDAH</cp:lastModifiedBy>
  <cp:revision>60</cp:revision>
  <dcterms:created xsi:type="dcterms:W3CDTF">2013-01-27T09:14:16Z</dcterms:created>
  <dcterms:modified xsi:type="dcterms:W3CDTF">2026-10-24T18:10:47Z</dcterms:modified>
</cp:coreProperties>
</file>