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4" r:id="rId5"/>
    <p:sldId id="260" r:id="rId6"/>
    <p:sldId id="261" r:id="rId7"/>
    <p:sldId id="265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94699"/>
  </p:normalViewPr>
  <p:slideViewPr>
    <p:cSldViewPr snapToGrid="0" snapToObjects="1">
      <p:cViewPr varScale="1">
        <p:scale>
          <a:sx n="59" d="100"/>
          <a:sy n="59" d="100"/>
        </p:scale>
        <p:origin x="872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A8AFB-4717-43F6-8976-DEDC017A2BD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62FEB-A9C2-487C-8C17-1EC3B86CD8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461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362FEB-A9C2-487C-8C17-1EC3B86CD8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746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hist.ai.studio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vector_graphics_style_abstract_backgro_3_batch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6172200"/>
            <a:ext cx="5486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" y="1097280"/>
            <a:ext cx="5989320" cy="4279392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C79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1371600"/>
            <a:ext cx="5486400" cy="38404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800" b="1">
                <a:solidFill>
                  <a:srgbClr val="056050"/>
                </a:solidFill>
                <a:latin typeface="Aptos"/>
              </a:rPr>
              <a:t>KENYA CLINICAL OFFICERS’ ASSOCIATION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1828800"/>
            <a:ext cx="5486400" cy="86868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2500" b="1">
                <a:solidFill>
                  <a:srgbClr val="035043"/>
                </a:solidFill>
                <a:latin typeface="Aptos"/>
              </a:rPr>
              <a:t>28th Annual Scientific
Conference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2889504"/>
            <a:ext cx="5074920" cy="22860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100" b="1">
                <a:solidFill>
                  <a:srgbClr val="C79532"/>
                </a:solidFill>
                <a:latin typeface="Aptos"/>
              </a:rPr>
              <a:t>CONFERENCE THEME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" y="3067812"/>
            <a:ext cx="5376672" cy="85039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800" b="1">
                <a:solidFill>
                  <a:srgbClr val="035043"/>
                </a:solidFill>
                <a:latin typeface="Aptos"/>
              </a:rPr>
              <a:t>Building Resilient Health Systems
for Universal Health Coverage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" y="3918204"/>
            <a:ext cx="5303520" cy="618631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 algn="ctr"/>
            <a:r>
              <a:rPr lang="en-US" b="1" dirty="0">
                <a:solidFill>
                  <a:srgbClr val="C79532"/>
                </a:solidFill>
                <a:latin typeface="Aptos"/>
              </a:rPr>
              <a:t>MEDHIST : AI POWERED CLINICAL SIMULATION FOR EQUITABLE  MEDICAL EDUCATION</a:t>
            </a:r>
            <a:endParaRPr b="1" dirty="0">
              <a:solidFill>
                <a:srgbClr val="C79532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8680" y="4626864"/>
            <a:ext cx="5303520" cy="310854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lang="en-US" sz="1600" dirty="0">
                <a:solidFill>
                  <a:srgbClr val="545F5A"/>
                </a:solidFill>
                <a:latin typeface="Aptos"/>
              </a:rPr>
              <a:t>Angel Cephas . Ann Wangari</a:t>
            </a:r>
            <a:r>
              <a:rPr sz="1600" b="0" dirty="0">
                <a:solidFill>
                  <a:srgbClr val="545F5A"/>
                </a:solidFill>
                <a:latin typeface="Aptos"/>
              </a:rPr>
              <a:t>  |  </a:t>
            </a:r>
            <a:r>
              <a:rPr lang="en-US" sz="1600" b="0" dirty="0">
                <a:solidFill>
                  <a:srgbClr val="545F5A"/>
                </a:solidFill>
                <a:latin typeface="Aptos"/>
              </a:rPr>
              <a:t>KMTC HOMABAY</a:t>
            </a:r>
            <a:endParaRPr sz="1600" b="0" dirty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17" name="Picture 16" descr="kcoa_logo_fu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0" y="347472"/>
            <a:ext cx="4663440" cy="13533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Background / 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3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1651B6-8632-BAAA-9169-4D89D54A0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1389888"/>
            <a:ext cx="10276114" cy="47959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57400" y="485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035043"/>
                </a:solidFill>
                <a:latin typeface="Aptos"/>
              </a:rPr>
              <a:t>Clinical Training Gap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B78D26-3F92-7E53-A27E-2FBA847764E0}"/>
              </a:ext>
            </a:extLst>
          </p:cNvPr>
          <p:cNvSpPr/>
          <p:nvPr/>
        </p:nvSpPr>
        <p:spPr>
          <a:xfrm>
            <a:off x="4815687" y="879081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A7C9C79-204E-FA7C-A0CC-62F98A8AB2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0184"/>
              </p:ext>
            </p:extLst>
          </p:nvPr>
        </p:nvGraphicFramePr>
        <p:xfrm>
          <a:off x="1120140" y="1307592"/>
          <a:ext cx="9921240" cy="3749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60620">
                  <a:extLst>
                    <a:ext uri="{9D8B030D-6E8A-4147-A177-3AD203B41FA5}">
                      <a16:colId xmlns:a16="http://schemas.microsoft.com/office/drawing/2014/main" val="3117120291"/>
                    </a:ext>
                  </a:extLst>
                </a:gridCol>
                <a:gridCol w="4960620">
                  <a:extLst>
                    <a:ext uri="{9D8B030D-6E8A-4147-A177-3AD203B41FA5}">
                      <a16:colId xmlns:a16="http://schemas.microsoft.com/office/drawing/2014/main" val="2588239700"/>
                    </a:ext>
                  </a:extLst>
                </a:gridCol>
              </a:tblGrid>
              <a:tr h="4431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/>
                        <a:t>Students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/>
                        <a:t>Tutors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4720615"/>
                  </a:ext>
                </a:extLst>
              </a:tr>
              <a:tr h="7976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Limited opportunities for repeated history-taking practice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High student-to-preceptor ratios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6068970"/>
                  </a:ext>
                </a:extLst>
              </a:tr>
              <a:tr h="7976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Limited exposure to varied patient cases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Limited time for individual supervision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484472"/>
                  </a:ext>
                </a:extLst>
              </a:tr>
              <a:tr h="7976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Little immediate, structured feedback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Difficult to monitor every student's progress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8176096"/>
                  </a:ext>
                </a:extLst>
              </a:tr>
              <a:tr h="7976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Confidence may lag behind theoretical knowledge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Repetitive assessment and feedback increases workload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1150007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F6D5B04-D14F-378D-90C2-414B37E009E6}"/>
              </a:ext>
            </a:extLst>
          </p:cNvPr>
          <p:cNvSpPr txBox="1"/>
          <p:nvPr/>
        </p:nvSpPr>
        <p:spPr>
          <a:xfrm>
            <a:off x="1143000" y="5211333"/>
            <a:ext cx="92093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Arial Narrow" panose="020B0606020202030204" pitchFamily="34" charset="0"/>
              </a:rPr>
              <a:t>Students need more practice. Tutors need better ways to support and monitor that practice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8D8A-A3E8-C729-D459-E25579C9A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>
            <a:extLst>
              <a:ext uri="{FF2B5EF4-FFF2-40B4-BE49-F238E27FC236}">
                <a16:creationId xmlns:a16="http://schemas.microsoft.com/office/drawing/2014/main" id="{B26FEA85-131C-0B06-2696-9F9AB84C3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575"/>
            <a:ext cx="1219169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C47F10-22AE-C902-D518-1F4843A14FDC}"/>
              </a:ext>
            </a:extLst>
          </p:cNvPr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035043"/>
                </a:solidFill>
                <a:latin typeface="Aptos"/>
              </a:rPr>
              <a:t>Objectives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9664B45-9409-7ABB-C23D-AACC1AE1B4CF}"/>
              </a:ext>
            </a:extLst>
          </p:cNvPr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2E4A94-6A1D-552A-7030-27B526FC5C73}"/>
              </a:ext>
            </a:extLst>
          </p:cNvPr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56C967-E988-2D0D-5DD4-A7DABF33DA46}"/>
              </a:ext>
            </a:extLst>
          </p:cNvPr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CB74BD-610C-C6A8-1DDE-63B979DEAEDB}"/>
              </a:ext>
            </a:extLst>
          </p:cNvPr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16E173-E210-3689-1FA7-31CDD21F6C7F}"/>
              </a:ext>
            </a:extLst>
          </p:cNvPr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11" name="Picture 10" descr="kcoa_logo_crest.png">
            <a:extLst>
              <a:ext uri="{FF2B5EF4-FFF2-40B4-BE49-F238E27FC236}">
                <a16:creationId xmlns:a16="http://schemas.microsoft.com/office/drawing/2014/main" id="{91A08583-C844-056F-C1C9-1B42690A8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C4D510-C987-EDDF-D4D3-6B16FA9D6C44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62302D-7538-A021-FF02-8268AB1F9BF1}"/>
              </a:ext>
            </a:extLst>
          </p:cNvPr>
          <p:cNvSpPr txBox="1">
            <a:spLocks/>
          </p:cNvSpPr>
          <p:nvPr/>
        </p:nvSpPr>
        <p:spPr>
          <a:xfrm>
            <a:off x="838200" y="1985119"/>
            <a:ext cx="10515600" cy="487288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entury" panose="02040604050505020304" pitchFamily="18" charset="0"/>
              </a:rPr>
              <a:t>STUDENT</a:t>
            </a:r>
          </a:p>
          <a:p>
            <a:pPr marL="0" indent="0">
              <a:buFont typeface="Arial"/>
              <a:buNone/>
            </a:pPr>
            <a:r>
              <a:rPr lang="en-US" dirty="0"/>
              <a:t>     </a:t>
            </a:r>
            <a:r>
              <a:rPr lang="en-US" sz="4400" dirty="0">
                <a:latin typeface="Agency FB" panose="020B0503020202020204" pitchFamily="34" charset="0"/>
              </a:rPr>
              <a:t>Practice → Evaluation → Feedback → Improvement</a:t>
            </a:r>
          </a:p>
          <a:p>
            <a:pPr marL="0" indent="0">
              <a:buFont typeface="Arial"/>
              <a:buNone/>
            </a:pPr>
            <a:endParaRPr lang="en-US" sz="4400" dirty="0">
              <a:latin typeface="Agency FB" panose="020B0503020202020204" pitchFamily="34" charset="0"/>
            </a:endParaRPr>
          </a:p>
          <a:p>
            <a:pPr marL="0" indent="0" algn="ctr">
              <a:buFont typeface="Arial"/>
              <a:buNone/>
            </a:pPr>
            <a:r>
              <a:rPr lang="en-US" b="1" dirty="0">
                <a:solidFill>
                  <a:schemeClr val="accent5"/>
                </a:solidFill>
                <a:latin typeface="Century" panose="02040604050505020304" pitchFamily="18" charset="0"/>
              </a:rPr>
              <a:t>INTERGRATED TUTOR PORTAL</a:t>
            </a:r>
            <a:br>
              <a:rPr lang="en-US" sz="4400" dirty="0">
                <a:latin typeface="Agency FB" panose="020B0503020202020204" pitchFamily="34" charset="0"/>
              </a:rPr>
            </a:br>
            <a:r>
              <a:rPr lang="en-US" sz="4400" dirty="0">
                <a:latin typeface="Agency FB" panose="020B0503020202020204" pitchFamily="34" charset="0"/>
              </a:rPr>
              <a:t>Monitor students, assign cases, and track progress.</a:t>
            </a:r>
            <a:endParaRPr lang="en-US" sz="4400" b="1" dirty="0">
              <a:solidFill>
                <a:schemeClr val="accent5"/>
              </a:solidFill>
              <a:latin typeface="Agency FB" panose="020B0503020202020204" pitchFamily="34" charset="0"/>
            </a:endParaRPr>
          </a:p>
          <a:p>
            <a:pPr marL="0" indent="0" algn="ctr">
              <a:buFont typeface="Arial"/>
              <a:buNone/>
            </a:pPr>
            <a:endParaRPr lang="en-PK" b="1" dirty="0">
              <a:solidFill>
                <a:schemeClr val="accent5"/>
              </a:solidFill>
              <a:latin typeface="Century" panose="020406040505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B0F91A9-77E3-1C5D-5104-4FF14F095024}"/>
              </a:ext>
            </a:extLst>
          </p:cNvPr>
          <p:cNvSpPr txBox="1">
            <a:spLocks/>
          </p:cNvSpPr>
          <p:nvPr/>
        </p:nvSpPr>
        <p:spPr>
          <a:xfrm>
            <a:off x="838200" y="1201712"/>
            <a:ext cx="10515600" cy="84188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chemeClr val="accent5">
                    <a:lumMod val="50000"/>
                  </a:schemeClr>
                </a:solidFill>
              </a:rPr>
              <a:t>Medhist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 : Practice. Feedback. Progress</a:t>
            </a:r>
            <a:endParaRPr lang="en-PK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979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035043"/>
                </a:solidFill>
                <a:latin typeface="Aptos"/>
              </a:rPr>
              <a:t>Methods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5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7D2125-6891-75BB-BD4E-D54B51FB6FD1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113D501-C31D-BCAE-1ACE-327C1469F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794" y="1532570"/>
            <a:ext cx="4937876" cy="1924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D5A3B4-ABF6-FC6A-3096-4F9C3B728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794" y="3768304"/>
            <a:ext cx="4937876" cy="22204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87D0F32-73CF-143F-305B-1C2E42C39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7213" y="1363568"/>
            <a:ext cx="4937876" cy="21584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EBDB4D1-D46F-BD35-20EA-A9CFC2F620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4328" y="3768303"/>
            <a:ext cx="4900761" cy="22204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Results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6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50CFAA-73F8-4250-2C83-F48927A7EC76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ent Placeholder 11">
            <a:extLst>
              <a:ext uri="{FF2B5EF4-FFF2-40B4-BE49-F238E27FC236}">
                <a16:creationId xmlns:a16="http://schemas.microsoft.com/office/drawing/2014/main" id="{0867F813-7A25-7392-0DF7-D55D5C519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310199"/>
            <a:ext cx="10075906" cy="495344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F87C7-A3FC-4709-C446-CD36539E3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>
            <a:extLst>
              <a:ext uri="{FF2B5EF4-FFF2-40B4-BE49-F238E27FC236}">
                <a16:creationId xmlns:a16="http://schemas.microsoft.com/office/drawing/2014/main" id="{F61BD7C2-5D8E-EB96-C5ED-3C87B32F6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575"/>
            <a:ext cx="12191695" cy="68580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EF256B5-3720-8D77-18C1-A7F1180221D9}"/>
              </a:ext>
            </a:extLst>
          </p:cNvPr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99AD76-EDC6-46E7-EFF8-00452C57DA6D}"/>
              </a:ext>
            </a:extLst>
          </p:cNvPr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16820F-AA80-CF65-C761-CAD3FECA4A84}"/>
              </a:ext>
            </a:extLst>
          </p:cNvPr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87CC6B-E7AD-595E-E178-F941DF57A74E}"/>
              </a:ext>
            </a:extLst>
          </p:cNvPr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81A499-43D6-7B3D-35AD-939BA5CE633C}"/>
              </a:ext>
            </a:extLst>
          </p:cNvPr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11" name="Picture 10" descr="kcoa_logo_crest.png">
            <a:extLst>
              <a:ext uri="{FF2B5EF4-FFF2-40B4-BE49-F238E27FC236}">
                <a16:creationId xmlns:a16="http://schemas.microsoft.com/office/drawing/2014/main" id="{85710CA2-3F8C-D127-D702-066EAD9E2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E7F6913B-9F42-7297-41A4-6FCC3C0DC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1341314"/>
            <a:ext cx="9707880" cy="474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75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Discussion &amp; Conclusion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7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D6161E-1B56-92C6-4570-820C1E247999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EB1713-A304-B8F7-3276-44277C0227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784" b="-748"/>
          <a:stretch>
            <a:fillRect/>
          </a:stretch>
        </p:blipFill>
        <p:spPr>
          <a:xfrm>
            <a:off x="1188720" y="1389888"/>
            <a:ext cx="9986645" cy="47966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landscape_graphic_design_background_scene_1_batch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67512" y="1371600"/>
            <a:ext cx="5806440" cy="239572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79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500" b="1" dirty="0">
                <a:solidFill>
                  <a:srgbClr val="035043"/>
                </a:solidFill>
                <a:latin typeface="Aptos"/>
              </a:rPr>
              <a:t>  </a:t>
            </a:r>
            <a:r>
              <a:rPr lang="en-US" sz="2500" b="1" dirty="0" err="1">
                <a:solidFill>
                  <a:srgbClr val="00B050"/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Medhist</a:t>
            </a:r>
            <a:endParaRPr lang="en-US" sz="2500" b="1" dirty="0">
              <a:solidFill>
                <a:srgbClr val="00B050"/>
              </a:solidFill>
              <a:latin typeface="Aptos"/>
            </a:endParaRPr>
          </a:p>
          <a:p>
            <a:r>
              <a:rPr lang="en-US" sz="2500" b="1" dirty="0">
                <a:solidFill>
                  <a:srgbClr val="035043"/>
                </a:solidFill>
                <a:latin typeface="Aptos"/>
              </a:rPr>
              <a:t>Thank You</a:t>
            </a:r>
            <a:endParaRPr sz="2500" b="1" dirty="0">
              <a:solidFill>
                <a:srgbClr val="035043"/>
              </a:solidFill>
              <a:latin typeface="Aptos"/>
            </a:endParaRPr>
          </a:p>
          <a:p>
            <a:pPr algn="l"/>
            <a:r>
              <a:rPr sz="1500" b="1" dirty="0">
                <a:solidFill>
                  <a:srgbClr val="056050"/>
                </a:solidFill>
                <a:latin typeface="Aptos"/>
              </a:rPr>
              <a:t>Kenya Clinical Officers’ Association
28th Annual Scientific Conference 2026</a:t>
            </a:r>
          </a:p>
          <a:p>
            <a:pPr algn="l"/>
            <a:r>
              <a:rPr sz="1200" b="0" dirty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4041648"/>
            <a:ext cx="5943600" cy="59436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300" b="1">
                <a:solidFill>
                  <a:srgbClr val="035043"/>
                </a:solidFill>
                <a:latin typeface="Aptos"/>
              </a:rPr>
              <a:t>Building Resilient Health Systems
for Universal Health Coverage</a:t>
            </a:r>
          </a:p>
        </p:txBody>
      </p:sp>
      <p:pic>
        <p:nvPicPr>
          <p:cNvPr id="6" name="Picture 5" descr="kcoa_logo_fu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0" y="384048"/>
            <a:ext cx="4297680" cy="12435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1510</TotalTime>
  <Words>276</Words>
  <Application>Microsoft Office PowerPoint</Application>
  <PresentationFormat>Widescreen</PresentationFormat>
  <Paragraphs>56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Agency FB</vt:lpstr>
      <vt:lpstr>Aptos</vt:lpstr>
      <vt:lpstr>Arial</vt:lpstr>
      <vt:lpstr>Arial Narrow</vt:lpstr>
      <vt:lpstr>Calibri</vt:lpstr>
      <vt:lpstr>Century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KCOA 28th Annual Scientific Conference 2026 – Professional Presentation Template</dc:title>
  <dc:subject/>
  <dc:creator/>
  <cp:keywords/>
  <dc:description>generated using python-pptx</dc:description>
  <cp:lastModifiedBy>Cathrine Cephas</cp:lastModifiedBy>
  <cp:revision>4</cp:revision>
  <dcterms:created xsi:type="dcterms:W3CDTF">2013-01-27T09:14:16Z</dcterms:created>
  <dcterms:modified xsi:type="dcterms:W3CDTF">2026-10-27T14:46:51Z</dcterms:modified>
  <cp:category/>
</cp:coreProperties>
</file>