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65" r:id="rId4"/>
    <p:sldId id="259" r:id="rId5"/>
    <p:sldId id="263" r:id="rId6"/>
    <p:sldId id="264" r:id="rId7"/>
    <p:sldId id="266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1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B747E-F3BC-7EBE-0EAD-010A86E9B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5B104C-38AF-5182-9FE2-854E7E902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02DF0-223D-2461-9A20-C4BFF03D7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D7B45-2A3A-FCF5-5CA7-01402CE2C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55DFA-A7ED-0808-5222-1DBDD4F3B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8760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5572B-1DDF-AAC8-0EA9-3114F757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DF7C2-978B-B2FC-B326-BCF816D05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3BD8E-2DD3-4924-3A03-B7F0F716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31BC0-ECC2-A5A4-5A3B-B59B9E02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4EF43-1FBB-8582-0ADC-1DBB9AE6C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27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586B6-8584-33D3-41F1-239E758C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EC73-6357-F39F-565B-65E0AC692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EF213-5DA8-49F7-7960-2D2832A0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D6CC2-ACDA-4953-EE44-63E14BA10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03E82-131E-2015-E4E5-ADD0DCA3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30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363CC-99EF-5222-D195-04A3C0C8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4D6CB-63DC-31E2-6D44-5A8FBAF9C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677FD-C4D9-13F3-9492-274AF1B13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23709E-567A-069C-601B-DC559D68B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52909-3DD0-47FF-3AB5-1D8FAD9E2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7999B-012E-54BA-5FC8-6BC985DE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395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A9D6-8A55-696B-F8DA-3C9E9220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32715-77B9-C4D5-C567-DD0BB822B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2B11A-9F21-04DA-BF77-75D556C97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1D6961-3703-2F94-6830-730AC7C31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A222D-D0E7-F562-D5D6-4C511A736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A81A1F-D64F-E6FE-8708-AB23986C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FC82BD-70B3-317A-907A-707B2E0F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027382-921E-498D-4591-15F2B182A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64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04DE2-6B8F-8999-B656-9E4A4CCB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1B90B4-F705-A90E-2990-09ADF673F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6306C-A362-2A73-21F5-C0DCB86A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AB889-A8A7-4EBA-B23E-78DE190D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710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AFA4D-E3A1-5727-3B97-90235F06D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12E5D-3F19-C1CA-31F0-7C7B203A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F4E9B-1D80-E849-7184-BF5A738F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953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C9A2-380F-417D-89E0-3930A36B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2DE2D-76B4-DA7C-BFA1-1B66AE567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CC404-1F77-22F5-F859-EAA966638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595EE-18C3-2191-38B7-67E7749E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AC4F8-02D8-B040-E2A6-AC8F7E1A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37173C-CCD1-A4EA-7B7E-C6972164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52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41A2-BDCB-3DE4-9F93-D70E815EF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4C7C2-3EF8-F3C3-A389-1743104B7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A8424-BD17-D640-7EF1-5DB065824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CE9B1-D46F-DA72-EBE9-32B7EF41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362E6-35C1-C97D-4A3F-C70E1EC5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951A1-47FB-AA53-9BF4-245453A0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89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5E166-490A-3580-7376-D5EC9FF4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CD2D5-657A-83A4-1179-BAE709B55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B03F6-B090-5405-17F0-661FD5F8C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DDA05-E94B-6A8D-711F-09BED4C0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7AE14-ABB5-26DC-7A02-579ABE0F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50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482901-AB57-1CE1-2530-386E894A0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325AC-848D-4329-1040-CBDB0E6D7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2DE8F-3E9B-DB6C-A811-BB9874BDF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863CD-E5EC-D929-4AD3-6EE06CD6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286D0-B41E-E6B3-7F55-4808B875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514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4E5CE2-FE76-5168-6C3D-4E97E32F8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13881-CEE3-9DE2-7D67-E0BF5736A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8D30D-1B25-C179-DB7E-26A9EECE0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013F30-9B62-446F-8FAF-77F3FEEFFDAF}" type="datetimeFigureOut">
              <a:rPr lang="en-AU" smtClean="0"/>
              <a:t>27/10/2026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23F95-46BD-AED0-04BC-53F88BD06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86BA3-35EF-ED58-2B5A-C8E85EB94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D9DCEF-6FC4-442E-BDF9-4A32B8121C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107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bangulacaroline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vibrantly colored, sinuous snake with a red, orange, and black pattern, lying motionless on a patch of leaf litter amidst a forest floor.&#10;&#10;AI-generated content may be incorrect.">
            <a:extLst>
              <a:ext uri="{FF2B5EF4-FFF2-40B4-BE49-F238E27FC236}">
                <a16:creationId xmlns:a16="http://schemas.microsoft.com/office/drawing/2014/main" id="{71438788-E3BC-731E-B57C-4B980A30E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2" b="15585"/>
          <a:stretch>
            <a:fillRect/>
          </a:stretch>
        </p:blipFill>
        <p:spPr>
          <a:xfrm>
            <a:off x="0" y="2560770"/>
            <a:ext cx="12192000" cy="42972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9E5A0A-6C77-8A3D-22F8-A7B62C17E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80000"/>
            <a:ext cx="12192000" cy="1055572"/>
          </a:xfrm>
        </p:spPr>
        <p:txBody>
          <a:bodyPr>
            <a:noAutofit/>
          </a:bodyPr>
          <a:lstStyle/>
          <a:p>
            <a:r>
              <a:rPr lang="en-AU" sz="3000" b="1" dirty="0"/>
              <a:t>Epidemiological profiles, antivenom use and treatment outcomes at Kitui County Referral Hospital (November 2024-July 2026)</a:t>
            </a:r>
            <a:endParaRPr lang="en-AU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31C19-B511-A19C-8A82-FD4ACA159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07930"/>
            <a:ext cx="12191999" cy="910048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4900" b="1" u="sng" dirty="0"/>
              <a:t>Caroline Mbangula Jeff</a:t>
            </a:r>
            <a:r>
              <a:rPr lang="en-AU" sz="4900" b="1" u="sng" baseline="30000" dirty="0"/>
              <a:t>1</a:t>
            </a:r>
            <a:r>
              <a:rPr lang="en-AU" sz="4900" dirty="0"/>
              <a:t>, John Mungai</a:t>
            </a:r>
            <a:r>
              <a:rPr lang="en-AU" sz="4900" baseline="30000" dirty="0"/>
              <a:t>1</a:t>
            </a:r>
            <a:r>
              <a:rPr lang="en-AU" sz="4900" dirty="0"/>
              <a:t>, Victor Kairu</a:t>
            </a:r>
            <a:r>
              <a:rPr lang="en-AU" sz="4900" baseline="30000" dirty="0"/>
              <a:t>1</a:t>
            </a:r>
            <a:r>
              <a:rPr lang="en-AU" sz="4900" dirty="0"/>
              <a:t>, Jackson Munyaka</a:t>
            </a:r>
            <a:r>
              <a:rPr lang="en-AU" sz="4900" baseline="30000" dirty="0"/>
              <a:t>1</a:t>
            </a:r>
            <a:r>
              <a:rPr lang="en-AU" sz="4900" dirty="0"/>
              <a:t>, David J. Williams</a:t>
            </a:r>
            <a:r>
              <a:rPr lang="en-AU" sz="4900" baseline="30000" dirty="0"/>
              <a:t>2</a:t>
            </a:r>
            <a:r>
              <a:rPr lang="en-AU" sz="4900" dirty="0"/>
              <a:t>, David A. Warrell</a:t>
            </a:r>
            <a:r>
              <a:rPr lang="en-AU" sz="4900" baseline="30000" dirty="0"/>
              <a:t>3</a:t>
            </a:r>
            <a:endParaRPr lang="en-AU" sz="49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AU" sz="2900" baseline="30000" dirty="0"/>
              <a:t>1</a:t>
            </a:r>
            <a:r>
              <a:rPr lang="en-AU" sz="2900" dirty="0"/>
              <a:t> Kitui County Referral Hospital, P.O. Box 22-90200, Kitui, Kenya. </a:t>
            </a:r>
            <a:r>
              <a:rPr lang="en-AU" sz="2900" u="sng" dirty="0">
                <a:hlinkClick r:id="rId3"/>
              </a:rPr>
              <a:t>mbangulacaroline@gmail.com</a:t>
            </a:r>
            <a:r>
              <a:rPr lang="en-AU" sz="2900" dirty="0"/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900" baseline="30000" dirty="0"/>
              <a:t>2</a:t>
            </a:r>
            <a:r>
              <a:rPr lang="en-AU" sz="2900" dirty="0"/>
              <a:t> Global Snakebite Initiative USA Foundation Inc, Belmont, CA, United States of America.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AU" sz="2900" baseline="30000" dirty="0"/>
              <a:t>3</a:t>
            </a:r>
            <a:r>
              <a:rPr lang="en-AU" sz="2900" dirty="0"/>
              <a:t> Nuffield Centre for Tropical Medicine, Oxford University, Oxford, United Kingdom.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AU" sz="1800" b="1" dirty="0"/>
          </a:p>
        </p:txBody>
      </p:sp>
    </p:spTree>
    <p:extLst>
      <p:ext uri="{BB962C8B-B14F-4D97-AF65-F5344CB8AC3E}">
        <p14:creationId xmlns:p14="http://schemas.microsoft.com/office/powerpoint/2010/main" val="3372369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8193-7C7E-907A-D1B5-B0E458E53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48000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Snakebite cases admitted to KCRH (5/11/24-1/7/26)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249ED-28AA-F618-50D9-EFF42A238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440000"/>
            <a:ext cx="5300967" cy="5040000"/>
          </a:xfrm>
        </p:spPr>
        <p:txBody>
          <a:bodyPr wrap="square">
            <a:noAutofit/>
          </a:bodyPr>
          <a:lstStyle/>
          <a:p>
            <a:r>
              <a:rPr lang="en-GB" sz="1600" dirty="0"/>
              <a:t>Kitui County (population: ~1.22 million), in central-eastern Kenya, snakebite envenoming is a common medical emergency with an estimated annual incidence of 695.6 cases/100,000 (95% CI: 636.9-754.2/100,00). </a:t>
            </a:r>
          </a:p>
          <a:p>
            <a:r>
              <a:rPr lang="en-GB" sz="1600" dirty="0"/>
              <a:t>Kitui County Referral Hospital (KCRH) is a 204-bed Level 5 facility that offers comprehensive medical and surgical services, including intensive care and high dependency units capable of managing snakebite cases. </a:t>
            </a:r>
          </a:p>
          <a:p>
            <a:r>
              <a:rPr lang="en-GB" sz="1600" dirty="0"/>
              <a:t>Between 5 November 2024 and 1 July 2026, a total of 250 patients were admitted with real or suspected snakebites. </a:t>
            </a:r>
          </a:p>
          <a:p>
            <a:r>
              <a:rPr lang="en-GB" sz="1600" dirty="0"/>
              <a:t>These included: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600" dirty="0"/>
              <a:t>141 males (median: 24.0 years, IQR: 15.0-34.0 years)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1600" dirty="0"/>
              <a:t>109 females (median: 28.0 years, IQR: 14.0-46.0 years). </a:t>
            </a:r>
          </a:p>
          <a:p>
            <a:r>
              <a:rPr lang="en-GB" sz="1600" dirty="0"/>
              <a:t>The youngest patient was a 1-month-old female, and the oldest was a 90-year-old woman. </a:t>
            </a:r>
            <a:endParaRPr lang="en-AU" sz="1600" dirty="0"/>
          </a:p>
          <a:p>
            <a:pPr marL="0" indent="0">
              <a:buNone/>
            </a:pPr>
            <a:endParaRPr lang="en-AU" sz="1800" dirty="0"/>
          </a:p>
          <a:p>
            <a:endParaRPr lang="en-AU" sz="1800" dirty="0"/>
          </a:p>
        </p:txBody>
      </p:sp>
      <p:pic>
        <p:nvPicPr>
          <p:cNvPr id="8" name="Picture 7" descr="The diagram shows a bar chart with two categories, one for patient age (100, 80, 60, 40, 20, 0) and one for patient sex (MALE, FEMALE).&#10;&#10;AI-generated content may be incorrect.">
            <a:extLst>
              <a:ext uri="{FF2B5EF4-FFF2-40B4-BE49-F238E27FC236}">
                <a16:creationId xmlns:a16="http://schemas.microsoft.com/office/drawing/2014/main" id="{6C8AA6B2-E2CB-721A-C7AC-652512B3B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18" y="2219734"/>
            <a:ext cx="6120000" cy="348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69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C415-AE6F-6862-FDD3-B782B9FDC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9FCDB-507F-3CC6-83B2-7A7E3B20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20000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Age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29674-28F3-1A81-8283-CF1C7728D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440000"/>
            <a:ext cx="6120000" cy="1827075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en-GB" sz="1600" dirty="0"/>
              <a:t>For males, 74.5% occur between 10-44 years, whereas for females, 74.3% were bitten between 5-54 years of age.</a:t>
            </a:r>
          </a:p>
          <a:p>
            <a:pPr marL="0" indent="0">
              <a:buNone/>
            </a:pPr>
            <a:r>
              <a:rPr lang="en-GB" sz="1600" dirty="0"/>
              <a:t>68.2% of </a:t>
            </a:r>
            <a:r>
              <a:rPr lang="en-GB" sz="1600" i="1" dirty="0"/>
              <a:t>Bitis arietans </a:t>
            </a:r>
            <a:r>
              <a:rPr lang="en-GB" sz="1600" dirty="0"/>
              <a:t>bites in males 10-29 years of age, whereas for females 66.7% of bites occurred between 30-79 years age.</a:t>
            </a:r>
          </a:p>
          <a:p>
            <a:pPr marL="0" indent="0">
              <a:buNone/>
            </a:pPr>
            <a:r>
              <a:rPr lang="en-GB" sz="1600" dirty="0"/>
              <a:t>For cobra bites, 84.0% of bites in males were 0-39 years of age, and for females, 75.7% were aged 0-39 years.</a:t>
            </a:r>
          </a:p>
          <a:p>
            <a:pPr marL="0" indent="0">
              <a:buNone/>
            </a:pPr>
            <a:endParaRPr lang="en-GB" sz="1600" dirty="0"/>
          </a:p>
          <a:p>
            <a:endParaRPr lang="en-AU" sz="1800" dirty="0"/>
          </a:p>
        </p:txBody>
      </p:sp>
      <p:pic>
        <p:nvPicPr>
          <p:cNvPr id="6" name="Picture 5" descr="The diagram shows the distribution of cases by age and sex in Kitui County, with a higher frequency of cases in the 25-29 age group for males.&#10;&#10;AI-generated content may be incorrect.">
            <a:extLst>
              <a:ext uri="{FF2B5EF4-FFF2-40B4-BE49-F238E27FC236}">
                <a16:creationId xmlns:a16="http://schemas.microsoft.com/office/drawing/2014/main" id="{ABD9A109-D687-ECCA-3C9C-B64669D11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40000"/>
            <a:ext cx="6120000" cy="3552729"/>
          </a:xfrm>
          <a:prstGeom prst="rect">
            <a:avLst/>
          </a:prstGeom>
        </p:spPr>
      </p:pic>
      <p:pic>
        <p:nvPicPr>
          <p:cNvPr id="9" name="Picture 8" descr="The diagram illustrates the distribution of B. arietans (a species of tsetse fly) in Kitui County, Kenya, showing the number of flies categorized by age and sex from 0 to 79 years.&#10;&#10;AI-generated content may be incorrect.">
            <a:extLst>
              <a:ext uri="{FF2B5EF4-FFF2-40B4-BE49-F238E27FC236}">
                <a16:creationId xmlns:a16="http://schemas.microsoft.com/office/drawing/2014/main" id="{F3CDC89E-84A0-7D48-9532-CB7D02CD3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60000"/>
            <a:ext cx="5040000" cy="2946275"/>
          </a:xfrm>
          <a:prstGeom prst="rect">
            <a:avLst/>
          </a:prstGeom>
        </p:spPr>
      </p:pic>
      <p:pic>
        <p:nvPicPr>
          <p:cNvPr id="12" name="Picture 11" descr="The diagram shows the age and gender distribution of a sample population in Kitui County, with a higher frequency of females (8) than males (10) across various age ranges.&#10;&#10;AI-generated content may be incorrect.">
            <a:extLst>
              <a:ext uri="{FF2B5EF4-FFF2-40B4-BE49-F238E27FC236}">
                <a16:creationId xmlns:a16="http://schemas.microsoft.com/office/drawing/2014/main" id="{B7D44C5D-84ED-07C4-AE06-51CFB8142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777338"/>
            <a:ext cx="5040000" cy="292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8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68E5B-368A-DD25-5DED-58E41BD2B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1C90-5E0A-7BCD-9A64-CFFBCC47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20000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Seasonality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A39B5-8F13-067E-CD47-F26C1D7F2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440000"/>
            <a:ext cx="6120000" cy="1827075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en-GB" sz="1600" dirty="0"/>
              <a:t>The average number of monthly cases is significantly higher (t=2.92, p=0.007) in the wet season:</a:t>
            </a:r>
          </a:p>
          <a:p>
            <a:r>
              <a:rPr lang="en-GB" sz="1600" dirty="0"/>
              <a:t>13.4 cases/month (95% CI: 10.9-16.0 cases) in wet season (Nov-Jun). </a:t>
            </a:r>
          </a:p>
          <a:p>
            <a:r>
              <a:rPr lang="en-GB" sz="1600" dirty="0"/>
              <a:t>8.8 cases/month (95% CI: 6.9-10.6 cases) in the dry season (Jul-Oct). </a:t>
            </a:r>
          </a:p>
          <a:p>
            <a:endParaRPr lang="en-AU" sz="1800" dirty="0"/>
          </a:p>
        </p:txBody>
      </p:sp>
      <p:pic>
        <p:nvPicPr>
          <p:cNvPr id="8" name="Picture 7" descr="The diagram shows the average monthly frequency of cases in Kitui County, with a focus on gender distribution from January to December.&#10;&#10;AI-generated content may be incorrect.">
            <a:extLst>
              <a:ext uri="{FF2B5EF4-FFF2-40B4-BE49-F238E27FC236}">
                <a16:creationId xmlns:a16="http://schemas.microsoft.com/office/drawing/2014/main" id="{9DD7426B-1FE7-2E72-22FD-733BAFCF4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40000"/>
            <a:ext cx="6120000" cy="3552782"/>
          </a:xfrm>
          <a:prstGeom prst="rect">
            <a:avLst/>
          </a:prstGeom>
        </p:spPr>
      </p:pic>
      <p:pic>
        <p:nvPicPr>
          <p:cNvPr id="5" name="Picture 4" descr="The diagram shows the average monthly count of B. arietans in Kitui County, with a seasonal distribution from January to December, distinguishing between male and female counts.&#10;&#10;AI-generated content may be incorrect.">
            <a:extLst>
              <a:ext uri="{FF2B5EF4-FFF2-40B4-BE49-F238E27FC236}">
                <a16:creationId xmlns:a16="http://schemas.microsoft.com/office/drawing/2014/main" id="{3AAC31FF-B699-88E9-F73E-2CD4CECF3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60000"/>
            <a:ext cx="5040000" cy="2946275"/>
          </a:xfrm>
          <a:prstGeom prst="rect">
            <a:avLst/>
          </a:prstGeom>
        </p:spPr>
      </p:pic>
      <p:pic>
        <p:nvPicPr>
          <p:cNvPr id="7" name="Picture 6" descr="The diagram illustrates the seasonal average number of Naja snakes in Kitui County, with a higher frequency in the months from January to May.&#10;&#10;AI-generated content may be incorrect.">
            <a:extLst>
              <a:ext uri="{FF2B5EF4-FFF2-40B4-BE49-F238E27FC236}">
                <a16:creationId xmlns:a16="http://schemas.microsoft.com/office/drawing/2014/main" id="{7CF1901D-CA8A-7E6E-A8F4-0EDE67DA4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761572"/>
            <a:ext cx="5040000" cy="294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16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91B8A-E40B-8381-4067-AB02999D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5BE37-FCA0-FDF2-54CF-96C36344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20000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Time of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23676-477E-9275-35A4-9E19C7777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440000"/>
            <a:ext cx="6120000" cy="1827075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en-GB" sz="1600" dirty="0"/>
              <a:t>For cases where the time of bite was known (n=244) there was almost equal distribution between day and night:</a:t>
            </a:r>
          </a:p>
          <a:p>
            <a:r>
              <a:rPr lang="en-GB" sz="1600" dirty="0"/>
              <a:t>50.4% occurred at night (18:01-06:00 hours), with the majority of these (95.1%) occurring between 18:01-02:59 hours.</a:t>
            </a:r>
          </a:p>
          <a:p>
            <a:r>
              <a:rPr lang="en-GB" sz="1600" dirty="0"/>
              <a:t>49.6% occurred during the day (06:01-17:59 hours).</a:t>
            </a:r>
          </a:p>
          <a:p>
            <a:r>
              <a:rPr lang="en-GB" sz="1600" dirty="0"/>
              <a:t>Bites by spitting cobras most frequent between midnight-02:59.</a:t>
            </a:r>
          </a:p>
          <a:p>
            <a:endParaRPr lang="en-AU" sz="1800" dirty="0"/>
          </a:p>
        </p:txBody>
      </p:sp>
      <p:pic>
        <p:nvPicPr>
          <p:cNvPr id="6" name="Picture 5" descr="The diagram displays the distribution of cases across different time intervals in a day, showing higher frequencies during the morning and late afternoon hours, with a peak around 12:00-14:59.&#10;&#10;AI-generated content may be incorrect.">
            <a:extLst>
              <a:ext uri="{FF2B5EF4-FFF2-40B4-BE49-F238E27FC236}">
                <a16:creationId xmlns:a16="http://schemas.microsoft.com/office/drawing/2014/main" id="{39B79B15-6FEE-2586-B722-A257E3C93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39967"/>
            <a:ext cx="6120000" cy="3552788"/>
          </a:xfrm>
          <a:prstGeom prst="rect">
            <a:avLst/>
          </a:prstGeom>
        </p:spPr>
      </p:pic>
      <p:pic>
        <p:nvPicPr>
          <p:cNvPr id="10" name="Picture 9" descr="The diagram displays the distribution of a sample size of 15 individuals (10 males and 5 females) across various time intervals throughout the day in Kitui County.&#10;&#10;AI-generated content may be incorrect.">
            <a:extLst>
              <a:ext uri="{FF2B5EF4-FFF2-40B4-BE49-F238E27FC236}">
                <a16:creationId xmlns:a16="http://schemas.microsoft.com/office/drawing/2014/main" id="{D1C0564E-FCC6-7A02-8B7C-52B16EB1B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60000"/>
            <a:ext cx="5040000" cy="2925789"/>
          </a:xfrm>
          <a:prstGeom prst="rect">
            <a:avLst/>
          </a:prstGeom>
        </p:spPr>
      </p:pic>
      <p:pic>
        <p:nvPicPr>
          <p:cNvPr id="12" name="Picture 11" descr="The diagram displays the frequency of sightings of a species (Naja spp.) in Kitui County, categorized by time of day and gender, with most occurrences in the late afternoon and evening hours.&#10;&#10;AI-generated content may be incorrect.">
            <a:extLst>
              <a:ext uri="{FF2B5EF4-FFF2-40B4-BE49-F238E27FC236}">
                <a16:creationId xmlns:a16="http://schemas.microsoft.com/office/drawing/2014/main" id="{54DAD61A-E285-B5D7-6F29-536B1BA48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780305"/>
            <a:ext cx="5040000" cy="292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6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9AD57-4EDF-CA74-8141-27201055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E582-F969-A586-7AA3-E587E009A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20000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Time from bite to admission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48311-53D2-7455-3E17-B5BFCE9A6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440000"/>
            <a:ext cx="6120000" cy="1827075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lang="en-GB" sz="1600" dirty="0"/>
              <a:t>Where the time interval between the bite and presentation to hospital was known (n=240) 79.8% of male and 69.8% of female patients arrived within the first 6 hours (75.4% overall). </a:t>
            </a:r>
          </a:p>
          <a:p>
            <a:pPr marL="0" indent="0">
              <a:buNone/>
            </a:pPr>
            <a:r>
              <a:rPr lang="en-GB" sz="1600" dirty="0"/>
              <a:t>For all cases, 96.7% presented within 24 hours, with 2.4% presenting the following day, and 0.8% taking 48-96 hours to arrive.</a:t>
            </a:r>
          </a:p>
          <a:p>
            <a:pPr marL="0" indent="0">
              <a:buNone/>
            </a:pPr>
            <a:r>
              <a:rPr lang="en-GB" sz="1600" dirty="0"/>
              <a:t>Early presentation to hospital is a key factor contributing towards better clinical outcomes for patients. </a:t>
            </a:r>
          </a:p>
          <a:p>
            <a:endParaRPr lang="en-AU" sz="1800" dirty="0"/>
          </a:p>
        </p:txBody>
      </p:sp>
      <p:pic>
        <p:nvPicPr>
          <p:cNvPr id="5" name="Picture 4" descr="The bar chart illustrates the number of patients visiting a health facility in Kitui County, categorized by gender and the time of day, from 7 to 96 hours.&#10;&#10;AI-generated content may be incorrect.">
            <a:extLst>
              <a:ext uri="{FF2B5EF4-FFF2-40B4-BE49-F238E27FC236}">
                <a16:creationId xmlns:a16="http://schemas.microsoft.com/office/drawing/2014/main" id="{A958BCE0-C8DD-B024-CD2F-9806320B1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40000"/>
            <a:ext cx="6120000" cy="3552692"/>
          </a:xfrm>
          <a:prstGeom prst="rect">
            <a:avLst/>
          </a:prstGeom>
        </p:spPr>
      </p:pic>
      <p:pic>
        <p:nvPicPr>
          <p:cNvPr id="8" name="Picture 7" descr="The bar chart illustrates the distribution of patient visits to a health facility in Kitui County, showing the number of patients by gender (male and female) across different age groups (24-30, 30-36, etc.) and the time taken in hours.&#10;&#10;AI-generated content may be incorrect.">
            <a:extLst>
              <a:ext uri="{FF2B5EF4-FFF2-40B4-BE49-F238E27FC236}">
                <a16:creationId xmlns:a16="http://schemas.microsoft.com/office/drawing/2014/main" id="{FB7758F9-2E83-FAE6-1750-7F12CC26B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60000"/>
            <a:ext cx="5040000" cy="2925789"/>
          </a:xfrm>
          <a:prstGeom prst="rect">
            <a:avLst/>
          </a:prstGeom>
        </p:spPr>
      </p:pic>
      <p:pic>
        <p:nvPicPr>
          <p:cNvPr id="11" name="Picture 10" descr="The image displays a bar chart showing the number of patients by gender (male and female) and their visit duration to a health facility in Kitui County, Naja, ranging from 0 to 96 hours.&#10;&#10;AI-generated content may be incorrect.">
            <a:extLst>
              <a:ext uri="{FF2B5EF4-FFF2-40B4-BE49-F238E27FC236}">
                <a16:creationId xmlns:a16="http://schemas.microsoft.com/office/drawing/2014/main" id="{07E9BD32-7292-93C3-40C8-4F8A3CA224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780001"/>
            <a:ext cx="5040000" cy="292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0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8B1A5-F154-B55F-7F57-C26A2D522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B8E4C-7948-BA31-2D54-73ECF659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19999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Bite 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42ED2-5202-01B7-743D-E0D642BC3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440000"/>
            <a:ext cx="6120000" cy="1758233"/>
          </a:xfrm>
        </p:spPr>
        <p:txBody>
          <a:bodyPr wrap="square">
            <a:noAutofit/>
          </a:bodyPr>
          <a:lstStyle/>
          <a:p>
            <a:r>
              <a:rPr lang="en-GB" sz="1600" dirty="0"/>
              <a:t>56.5% of all snakebites occurred on the feet, which reinforces the view that more than half of all cases could have been prevented if victims had been wearing shoes.</a:t>
            </a:r>
          </a:p>
          <a:p>
            <a:r>
              <a:rPr lang="en-GB" sz="1600" dirty="0"/>
              <a:t>Another 31.1% involved bites to the hands or arms.</a:t>
            </a:r>
          </a:p>
          <a:p>
            <a:r>
              <a:rPr lang="en-GB" sz="1600" dirty="0"/>
              <a:t>11.9% were on the legs above the ankles.</a:t>
            </a:r>
          </a:p>
          <a:p>
            <a:r>
              <a:rPr lang="en-GB" sz="1600" dirty="0"/>
              <a:t>No significant differences between males and females.</a:t>
            </a:r>
          </a:p>
          <a:p>
            <a:endParaRPr lang="en-AU" sz="1800" dirty="0"/>
          </a:p>
          <a:p>
            <a:endParaRPr lang="en-AU" sz="1800" dirty="0"/>
          </a:p>
        </p:txBody>
      </p:sp>
      <p:pic>
        <p:nvPicPr>
          <p:cNvPr id="5" name="Picture 4" descr="The pie chart illustrates the distribution of 109 female patients from Kitui County, categorized into various body parts, with a section for unspecified areas.&#10;&#10;AI-generated content may be incorrect.">
            <a:extLst>
              <a:ext uri="{FF2B5EF4-FFF2-40B4-BE49-F238E27FC236}">
                <a16:creationId xmlns:a16="http://schemas.microsoft.com/office/drawing/2014/main" id="{87D84815-F3C3-20C7-401C-54DADDFB7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0" y="3600000"/>
            <a:ext cx="4320000" cy="3103991"/>
          </a:xfrm>
          <a:prstGeom prst="rect">
            <a:avLst/>
          </a:prstGeom>
        </p:spPr>
      </p:pic>
      <p:pic>
        <p:nvPicPr>
          <p:cNvPr id="7" name="Picture 6" descr="The diagram is a pie chart showing the distribution of different body parts affected by bites in male patients from Kitui County, with a total of 142 cases.&#10;&#10;AI-generated content may be incorrect.">
            <a:extLst>
              <a:ext uri="{FF2B5EF4-FFF2-40B4-BE49-F238E27FC236}">
                <a16:creationId xmlns:a16="http://schemas.microsoft.com/office/drawing/2014/main" id="{A35A354D-AEF1-246A-9652-B4160A055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000" y="360000"/>
            <a:ext cx="4320000" cy="3158570"/>
          </a:xfrm>
          <a:prstGeom prst="rect">
            <a:avLst/>
          </a:prstGeom>
        </p:spPr>
      </p:pic>
      <p:pic>
        <p:nvPicPr>
          <p:cNvPr id="10" name="Picture 9" descr="The diagram displays the distribution of bite site locations across genders in Kitui County, with a total of 80 cases, including a higher frequency of male (60) and female (40) cases, and specific sites like hands, feet, and head.&#10;&#10;AI-generated content may be incorrect.">
            <a:extLst>
              <a:ext uri="{FF2B5EF4-FFF2-40B4-BE49-F238E27FC236}">
                <a16:creationId xmlns:a16="http://schemas.microsoft.com/office/drawing/2014/main" id="{2AC2B1F7-7D07-AA47-1949-2A31EF0C9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240000"/>
            <a:ext cx="6120000" cy="35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57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7DCA-6ABE-C821-D769-A837DB7F0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5F67-DD3D-FF2F-22F3-CD5173335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19999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Antivenom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E4087-FA0E-3E7E-7F93-B5AC781E6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440000"/>
            <a:ext cx="6120000" cy="4934798"/>
          </a:xfrm>
        </p:spPr>
        <p:txBody>
          <a:bodyPr wrap="square">
            <a:noAutofit/>
          </a:bodyPr>
          <a:lstStyle/>
          <a:p>
            <a:r>
              <a:rPr lang="en-GB" sz="1600" dirty="0"/>
              <a:t>PANAF-Premium™ antivenom (Premium Serums &amp; Vaccines, India) was administered to a total of 128 patients, with 6 others receiving Afriven™ (VINS Bioproducts, India) subject to availability. </a:t>
            </a:r>
          </a:p>
          <a:p>
            <a:r>
              <a:rPr lang="en-GB" sz="1600" dirty="0"/>
              <a:t>No adverse reactions have been recorded in patients administered PANAF-Premium™, but all 6 patients who received Afriven™ (VINS Bioproducts, India) experienced reactions (without anaphylaxis). </a:t>
            </a:r>
          </a:p>
          <a:p>
            <a:endParaRPr lang="en-AU" sz="1800" dirty="0"/>
          </a:p>
        </p:txBody>
      </p:sp>
      <p:pic>
        <p:nvPicPr>
          <p:cNvPr id="9" name="Picture 8" descr="This image displays a bar chart illustrating the number of cases of various anopheles species in the KwaZulu-Natal province.&#10;&#10;AI-generated content may be incorrect.">
            <a:extLst>
              <a:ext uri="{FF2B5EF4-FFF2-40B4-BE49-F238E27FC236}">
                <a16:creationId xmlns:a16="http://schemas.microsoft.com/office/drawing/2014/main" id="{A09E0A85-6103-A148-4539-6C48D39DD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3600000"/>
            <a:ext cx="6120000" cy="3008468"/>
          </a:xfrm>
          <a:prstGeom prst="rect">
            <a:avLst/>
          </a:prstGeom>
        </p:spPr>
      </p:pic>
      <p:pic>
        <p:nvPicPr>
          <p:cNvPr id="12" name="Picture 11" descr="PANAF-Premium Snake Venom Antiserum,&#10;&#10;AI-generated content may be incorrect.">
            <a:extLst>
              <a:ext uri="{FF2B5EF4-FFF2-40B4-BE49-F238E27FC236}">
                <a16:creationId xmlns:a16="http://schemas.microsoft.com/office/drawing/2014/main" id="{D659A4D7-EEBB-8B65-48D0-5EF34E89C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1440000"/>
            <a:ext cx="5220000" cy="37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9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0A10-8AFC-60D4-A83B-DA7C30917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C1798-18D7-253B-E9FC-176EFBDA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19999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Antivenom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E7DD8-38A0-D205-9E00-2D705C6CC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440000"/>
            <a:ext cx="6120000" cy="5155814"/>
          </a:xfrm>
        </p:spPr>
        <p:txBody>
          <a:bodyPr wrap="square">
            <a:noAutofit/>
          </a:bodyPr>
          <a:lstStyle/>
          <a:p>
            <a:r>
              <a:rPr lang="en-GB" sz="1600" dirty="0"/>
              <a:t>KCRH is unique in that it employs a trained snake handler to identify biting species. </a:t>
            </a:r>
          </a:p>
          <a:p>
            <a:r>
              <a:rPr lang="en-GB" sz="1600" dirty="0"/>
              <a:t>During the study period, 85.6% of the biting species were identified by a trained snake handler, with 61.6% of the case caused by venomous species (Atractaspididae, Elapidae, Viperidae). Some of the patients bitten by the 14.4% unidentified species were clinically envenomed. </a:t>
            </a:r>
          </a:p>
          <a:p>
            <a:r>
              <a:rPr lang="en-GB" sz="1600" dirty="0"/>
              <a:t>The most common cause of snakebite was </a:t>
            </a:r>
            <a:r>
              <a:rPr lang="en-GB" sz="1600" i="1" dirty="0"/>
              <a:t>Naja pallida </a:t>
            </a:r>
            <a:r>
              <a:rPr lang="en-GB" sz="1600" dirty="0"/>
              <a:t>(n=81; 32.4%), followed by </a:t>
            </a:r>
            <a:r>
              <a:rPr lang="en-GB" sz="1600" i="1" dirty="0"/>
              <a:t>Bitis arietans </a:t>
            </a:r>
            <a:r>
              <a:rPr lang="en-GB" sz="1600" dirty="0"/>
              <a:t>(n=47; 18.8%). </a:t>
            </a:r>
          </a:p>
          <a:p>
            <a:r>
              <a:rPr lang="en-GB" sz="1600" dirty="0"/>
              <a:t>Antivenom was administered to 88.8% of patients bitten by </a:t>
            </a:r>
            <a:r>
              <a:rPr lang="en-GB" sz="1600" i="1" dirty="0"/>
              <a:t>N. pallida</a:t>
            </a:r>
            <a:r>
              <a:rPr lang="en-GB" sz="1600" dirty="0"/>
              <a:t>, and to 83.0% of those bitten by B. arietans. </a:t>
            </a:r>
          </a:p>
          <a:p>
            <a:r>
              <a:rPr lang="en-GB" sz="1600" dirty="0"/>
              <a:t>All 8 patients bitten by </a:t>
            </a:r>
            <a:r>
              <a:rPr lang="en-GB" sz="1600" i="1" dirty="0"/>
              <a:t>Naja nigricollis</a:t>
            </a:r>
            <a:r>
              <a:rPr lang="en-GB" sz="1600" dirty="0"/>
              <a:t>, as well as 1 person bitten by </a:t>
            </a:r>
            <a:r>
              <a:rPr lang="en-GB" sz="1600" i="1" dirty="0"/>
              <a:t>Naja ashei</a:t>
            </a:r>
            <a:r>
              <a:rPr lang="en-GB" sz="1600" dirty="0"/>
              <a:t>, and another bitten by an unidentified cobra received antivenom. </a:t>
            </a:r>
          </a:p>
          <a:p>
            <a:r>
              <a:rPr lang="en-GB" sz="1600" dirty="0"/>
              <a:t>Four patients were bitten by </a:t>
            </a:r>
            <a:r>
              <a:rPr lang="en-GB" sz="1600" i="1" dirty="0"/>
              <a:t>Dendroaspis polylepis </a:t>
            </a:r>
            <a:r>
              <a:rPr lang="en-GB" sz="1600" dirty="0"/>
              <a:t>and received antivenom, with one of these cases ending fatally. </a:t>
            </a:r>
          </a:p>
          <a:p>
            <a:r>
              <a:rPr lang="en-GB" sz="1600" dirty="0"/>
              <a:t>Antivenom was administered to 6 patients bitten by unidentified snakes, and to two patients bitten by colubrid species (</a:t>
            </a:r>
            <a:r>
              <a:rPr lang="en-GB" sz="1600" i="1" dirty="0"/>
              <a:t>Rhamphiophis rostratus </a:t>
            </a:r>
            <a:r>
              <a:rPr lang="en-GB" sz="1600" dirty="0"/>
              <a:t>and </a:t>
            </a:r>
            <a:r>
              <a:rPr lang="en-GB" sz="1600" i="1" dirty="0"/>
              <a:t>R. rubropunctatus</a:t>
            </a:r>
            <a:r>
              <a:rPr lang="en-GB" sz="1600" dirty="0"/>
              <a:t>)</a:t>
            </a:r>
          </a:p>
          <a:p>
            <a:endParaRPr lang="en-AU" sz="1800" dirty="0"/>
          </a:p>
        </p:txBody>
      </p:sp>
      <p:pic>
        <p:nvPicPr>
          <p:cNvPr id="6" name="Picture 5" descr="The image displays a bar chart comparing the prevalence of KITLG gene variants across different counties in New Jersey.&#10;&#10;AI-generated content may be incorrect.">
            <a:extLst>
              <a:ext uri="{FF2B5EF4-FFF2-40B4-BE49-F238E27FC236}">
                <a16:creationId xmlns:a16="http://schemas.microsoft.com/office/drawing/2014/main" id="{E42E5963-F987-98C5-A78A-5000F370C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360000"/>
            <a:ext cx="5040000" cy="2377566"/>
          </a:xfrm>
          <a:prstGeom prst="rect">
            <a:avLst/>
          </a:prstGeom>
        </p:spPr>
      </p:pic>
      <p:pic>
        <p:nvPicPr>
          <p:cNvPr id="5" name="Picture 4" descr="The image depicts a vibrant, iridescent snake with distinct black and red banding, resting among fallen leaves and twigs.&#10;&#10;AI-generated content may be incorrect.">
            <a:extLst>
              <a:ext uri="{FF2B5EF4-FFF2-40B4-BE49-F238E27FC236}">
                <a16:creationId xmlns:a16="http://schemas.microsoft.com/office/drawing/2014/main" id="{46A4B9DA-6D15-2361-0920-69A3BC99A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95" y="2840393"/>
            <a:ext cx="4876810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34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0E39B-EAA8-BD3E-B9DE-691AA50DB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954B-E675-23CC-DBD6-17F2F4DE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119999" cy="720000"/>
          </a:xfrm>
        </p:spPr>
        <p:txBody>
          <a:bodyPr>
            <a:normAutofit/>
          </a:bodyPr>
          <a:lstStyle/>
          <a:p>
            <a:r>
              <a:rPr lang="en-AU" sz="3200" b="1" dirty="0"/>
              <a:t>Antivenom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6C708-65BB-5E11-1E6D-4EEC571C6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440000"/>
            <a:ext cx="6120000" cy="5155814"/>
          </a:xfrm>
        </p:spPr>
        <p:txBody>
          <a:bodyPr wrap="square">
            <a:noAutofit/>
          </a:bodyPr>
          <a:lstStyle/>
          <a:p>
            <a:r>
              <a:rPr lang="en-GB" sz="1600" dirty="0"/>
              <a:t>In total there were two fatalities, a 1.5-year-old girl bitten by N. pallida, and a 27-year-old man bitten by D. polylepis. </a:t>
            </a:r>
          </a:p>
          <a:p>
            <a:r>
              <a:rPr lang="en-GB" sz="1600" dirty="0"/>
              <a:t>The average dose of antivenom given to patients was 5.9 vials (95% CI: 5.4-6.5 vials) with a range of 1-20 vials. </a:t>
            </a:r>
          </a:p>
          <a:p>
            <a:r>
              <a:rPr lang="en-GB" sz="1600" dirty="0"/>
              <a:t>Average doses of antivenom by species identity were:</a:t>
            </a:r>
          </a:p>
          <a:p>
            <a:pPr marL="453600" lvl="1">
              <a:buFont typeface="Courier New" panose="02070309020205020404" pitchFamily="49" charset="0"/>
              <a:buChar char="o"/>
            </a:pPr>
            <a:r>
              <a:rPr lang="en-GB" sz="1600" i="1" dirty="0"/>
              <a:t>B. arietans </a:t>
            </a:r>
            <a:r>
              <a:rPr lang="en-GB" sz="1600" dirty="0"/>
              <a:t>(6.1 vials, 95% CI: 5.2-6.9 vials), </a:t>
            </a:r>
          </a:p>
          <a:p>
            <a:pPr marL="453600" lvl="1">
              <a:buFont typeface="Courier New" panose="02070309020205020404" pitchFamily="49" charset="0"/>
              <a:buChar char="o"/>
            </a:pPr>
            <a:r>
              <a:rPr lang="en-GB" sz="1600" i="1" dirty="0"/>
              <a:t>N. pallida </a:t>
            </a:r>
            <a:r>
              <a:rPr lang="en-GB" sz="1600" dirty="0"/>
              <a:t>(5.9 vials, 95% CI: 5.4-6.5), </a:t>
            </a:r>
          </a:p>
          <a:p>
            <a:pPr marL="453600" lvl="1">
              <a:buFont typeface="Courier New" panose="02070309020205020404" pitchFamily="49" charset="0"/>
              <a:buChar char="o"/>
            </a:pPr>
            <a:r>
              <a:rPr lang="en-GB" sz="1600" i="1" dirty="0"/>
              <a:t>N. nigricollis </a:t>
            </a:r>
            <a:r>
              <a:rPr lang="en-GB" sz="1600" dirty="0"/>
              <a:t>(6.1 vials, 95% CI: 4.6-7.7 vials) </a:t>
            </a:r>
          </a:p>
          <a:p>
            <a:pPr marL="453600" lvl="1">
              <a:buFont typeface="Courier New" panose="02070309020205020404" pitchFamily="49" charset="0"/>
              <a:buChar char="o"/>
            </a:pPr>
            <a:r>
              <a:rPr lang="en-GB" sz="1600" dirty="0"/>
              <a:t>The three patients bitten by </a:t>
            </a:r>
            <a:r>
              <a:rPr lang="en-GB" sz="1600" i="1" dirty="0"/>
              <a:t>D. polylepis </a:t>
            </a:r>
            <a:r>
              <a:rPr lang="en-GB" sz="1600" dirty="0"/>
              <a:t>who survived received 6, 10, and 20 vials respectively, whereas the patient who died received only 1 vial. </a:t>
            </a:r>
          </a:p>
          <a:p>
            <a:pPr marL="453600" lvl="1">
              <a:buFont typeface="Courier New" panose="02070309020205020404" pitchFamily="49" charset="0"/>
              <a:buChar char="o"/>
            </a:pPr>
            <a:r>
              <a:rPr lang="en-GB" sz="1600" dirty="0"/>
              <a:t>A single patient bitten by </a:t>
            </a:r>
            <a:r>
              <a:rPr lang="en-GB" sz="1600" i="1" dirty="0"/>
              <a:t>N. ashei </a:t>
            </a:r>
            <a:r>
              <a:rPr lang="en-GB" sz="1600" dirty="0"/>
              <a:t>received 15 vials. </a:t>
            </a:r>
          </a:p>
          <a:p>
            <a:r>
              <a:rPr lang="en-GB" sz="1600" dirty="0"/>
              <a:t>These data emphasize that early presentation to hospital, appropriate care by experienced health professionals, and adequate doses of antivenom can result in good outcomes for patients.</a:t>
            </a:r>
          </a:p>
          <a:p>
            <a:r>
              <a:rPr lang="en-GB" sz="1600" dirty="0"/>
              <a:t>A starting dose of 5-8 vials was effective for </a:t>
            </a:r>
            <a:r>
              <a:rPr lang="en-GB" sz="1600" i="1" dirty="0"/>
              <a:t>Bitis arietans</a:t>
            </a:r>
            <a:r>
              <a:rPr lang="en-GB" sz="1600" dirty="0"/>
              <a:t>, </a:t>
            </a:r>
            <a:r>
              <a:rPr lang="en-GB" sz="1600" i="1" dirty="0"/>
              <a:t>Naja pallida </a:t>
            </a:r>
            <a:r>
              <a:rPr lang="en-GB" sz="1600" dirty="0"/>
              <a:t>and </a:t>
            </a:r>
            <a:r>
              <a:rPr lang="en-GB" sz="1600" i="1" dirty="0"/>
              <a:t>Naja nigricollis </a:t>
            </a:r>
            <a:r>
              <a:rPr lang="en-GB" sz="1600" dirty="0"/>
              <a:t>bites, but for mambas and </a:t>
            </a:r>
            <a:r>
              <a:rPr lang="en-GB" sz="1600" i="1" dirty="0"/>
              <a:t>Naja ashei </a:t>
            </a:r>
            <a:r>
              <a:rPr lang="en-GB" sz="1600" dirty="0"/>
              <a:t>starting</a:t>
            </a:r>
            <a:r>
              <a:rPr lang="en-GB" sz="1600" i="1" dirty="0"/>
              <a:t> </a:t>
            </a:r>
            <a:r>
              <a:rPr lang="en-GB" sz="1600" dirty="0"/>
              <a:t>doses of 10-20 vials are warranted. </a:t>
            </a:r>
            <a:endParaRPr lang="en-AU" sz="1800" dirty="0"/>
          </a:p>
        </p:txBody>
      </p:sp>
      <p:pic>
        <p:nvPicPr>
          <p:cNvPr id="9" name="Picture 8" descr="The image shows a large, sleek, and motionless python curled around a small plant, with its open mouth slightly agape, against a red, dirt-covered background.&#10;&#10;AI-generated content may be incorrect.">
            <a:extLst>
              <a:ext uri="{FF2B5EF4-FFF2-40B4-BE49-F238E27FC236}">
                <a16:creationId xmlns:a16="http://schemas.microsoft.com/office/drawing/2014/main" id="{41080B05-96C1-305F-1644-78FC2D2CB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7" b="5480"/>
          <a:stretch>
            <a:fillRect/>
          </a:stretch>
        </p:blipFill>
        <p:spPr>
          <a:xfrm>
            <a:off x="6840000" y="360000"/>
            <a:ext cx="4876810" cy="3223928"/>
          </a:xfrm>
          <a:prstGeom prst="rect">
            <a:avLst/>
          </a:prstGeom>
        </p:spPr>
      </p:pic>
      <p:pic>
        <p:nvPicPr>
          <p:cNvPr id="17" name="Picture 16" descr="The image shows a large, black snake with a shiny, glossy skin, curled up against a tree trunk amidst a backdrop of fallen autumn leaves.&#10;&#10;AI-generated content may be incorrect.">
            <a:extLst>
              <a:ext uri="{FF2B5EF4-FFF2-40B4-BE49-F238E27FC236}">
                <a16:creationId xmlns:a16="http://schemas.microsoft.com/office/drawing/2014/main" id="{DBB8CDF0-226D-3FDA-EDF9-4CD12B0DC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5" b="5055"/>
          <a:stretch>
            <a:fillRect/>
          </a:stretch>
        </p:blipFill>
        <p:spPr>
          <a:xfrm>
            <a:off x="6840000" y="4032000"/>
            <a:ext cx="4876810" cy="246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64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0FB68-3298-B249-D889-8258B644A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C6F-252F-88C0-C613-723D5C503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23597" cy="720000"/>
          </a:xfrm>
        </p:spPr>
        <p:txBody>
          <a:bodyPr>
            <a:normAutofit/>
          </a:bodyPr>
          <a:lstStyle/>
          <a:p>
            <a:pPr algn="ctr"/>
            <a:r>
              <a:rPr lang="en-AU" sz="3200" b="1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45444-EE0A-347B-4EC8-7A083F85E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8" y="1440000"/>
            <a:ext cx="11423599" cy="5155814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endParaRPr lang="en-AU" sz="1800" b="1" dirty="0"/>
          </a:p>
          <a:p>
            <a:pPr marL="0" indent="0">
              <a:buNone/>
            </a:pPr>
            <a:endParaRPr lang="en-AU" sz="1800" b="1" dirty="0"/>
          </a:p>
          <a:p>
            <a:pPr marL="342900" indent="-342900">
              <a:buFont typeface="+mj-lt"/>
              <a:buAutoNum type="arabicPeriod"/>
            </a:pPr>
            <a:endParaRPr lang="en-AU" sz="1800" dirty="0"/>
          </a:p>
          <a:p>
            <a:r>
              <a:rPr lang="en-AU" sz="1800" dirty="0"/>
              <a:t>My family-Mbangula/</a:t>
            </a:r>
            <a:r>
              <a:rPr lang="en-AU" sz="1800" dirty="0" err="1"/>
              <a:t>Kitonyi</a:t>
            </a:r>
            <a:r>
              <a:rPr lang="en-AU" sz="1800" dirty="0"/>
              <a:t> Family</a:t>
            </a:r>
          </a:p>
          <a:p>
            <a:r>
              <a:rPr lang="en-AU" sz="1800" dirty="0"/>
              <a:t>Kitui County Referral Hospital-Clinical Management Team</a:t>
            </a:r>
          </a:p>
          <a:p>
            <a:r>
              <a:rPr lang="en-AU" sz="1800" dirty="0"/>
              <a:t>County Health Management Team-Clinical management Advisory Group</a:t>
            </a:r>
          </a:p>
          <a:p>
            <a:r>
              <a:rPr lang="en-US" sz="1800" dirty="0"/>
              <a:t>Dr. David Willium-Executive d=Director, Global Snakebite Initiative USA Foundation Inc</a:t>
            </a:r>
          </a:p>
          <a:p>
            <a:r>
              <a:rPr lang="en-AU" sz="1800" dirty="0" err="1"/>
              <a:t>Watamu</a:t>
            </a:r>
            <a:r>
              <a:rPr lang="en-AU" sz="1800" dirty="0"/>
              <a:t> Snake Farm</a:t>
            </a:r>
          </a:p>
          <a:p>
            <a:endParaRPr lang="en-AU" sz="1800" dirty="0">
              <a:solidFill>
                <a:prstClr val="black">
                  <a:lumMod val="95000"/>
                  <a:lumOff val="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AU" sz="1800" dirty="0">
              <a:solidFill>
                <a:prstClr val="black">
                  <a:lumMod val="95000"/>
                  <a:lumOff val="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br>
              <a:rPr lang="en-US" sz="18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</a:t>
            </a:r>
            <a:r>
              <a:rPr lang="en-US" sz="1800" b="1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 – Ni </a:t>
            </a:r>
            <a:r>
              <a:rPr lang="en-US" sz="1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Muvea</a:t>
            </a:r>
            <a:endParaRPr lang="en-AU" sz="1800" dirty="0"/>
          </a:p>
          <a:p>
            <a:pPr marL="0" indent="0">
              <a:buNone/>
            </a:pPr>
            <a:endParaRPr lang="en-AU" sz="1800" dirty="0"/>
          </a:p>
          <a:p>
            <a:pPr marL="0" indent="0">
              <a:buNone/>
            </a:pPr>
            <a:endParaRPr lang="en-AU" sz="1800" dirty="0"/>
          </a:p>
          <a:p>
            <a:pPr marL="0" indent="0">
              <a:buNone/>
            </a:pPr>
            <a:r>
              <a:rPr lang="en-AU" sz="1800" b="1" dirty="0"/>
              <a:t>                                                                                             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285953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1117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Courier New</vt:lpstr>
      <vt:lpstr>Tahoma</vt:lpstr>
      <vt:lpstr>Office Theme</vt:lpstr>
      <vt:lpstr>Epidemiological profiles, antivenom use and treatment outcomes at Kitui County Referral Hospital (November 2024-July 2026)</vt:lpstr>
      <vt:lpstr>Snakebite cases admitted to KCRH (5/11/24-1/7/26)</vt:lpstr>
      <vt:lpstr>Age profiles</vt:lpstr>
      <vt:lpstr>Seasonality</vt:lpstr>
      <vt:lpstr>Time of Day</vt:lpstr>
      <vt:lpstr>Time from bite to admission</vt:lpstr>
      <vt:lpstr>Bite sites</vt:lpstr>
      <vt:lpstr>Antivenom use</vt:lpstr>
      <vt:lpstr>Antivenom use</vt:lpstr>
      <vt:lpstr>Antivenom use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Williams</dc:creator>
  <cp:lastModifiedBy>Mbangula Caroline</cp:lastModifiedBy>
  <cp:revision>8</cp:revision>
  <dcterms:created xsi:type="dcterms:W3CDTF">2026-07-01T13:49:44Z</dcterms:created>
  <dcterms:modified xsi:type="dcterms:W3CDTF">2026-10-27T14:54:41Z</dcterms:modified>
</cp:coreProperties>
</file>