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67" r:id="rId4"/>
    <p:sldId id="268" r:id="rId5"/>
    <p:sldId id="258" r:id="rId6"/>
    <p:sldId id="270" r:id="rId7"/>
    <p:sldId id="269" r:id="rId8"/>
    <p:sldId id="271" r:id="rId9"/>
    <p:sldId id="274" r:id="rId10"/>
    <p:sldId id="272" r:id="rId11"/>
    <p:sldId id="273" r:id="rId12"/>
    <p:sldId id="275" r:id="rId13"/>
    <p:sldId id="276" r:id="rId14"/>
    <p:sldId id="279" r:id="rId15"/>
    <p:sldId id="277" r:id="rId16"/>
    <p:sldId id="280" r:id="rId17"/>
    <p:sldId id="281" r:id="rId18"/>
    <p:sldId id="278" r:id="rId19"/>
    <p:sldId id="283" r:id="rId20"/>
    <p:sldId id="282" r:id="rId21"/>
    <p:sldId id="284" r:id="rId22"/>
    <p:sldId id="285" r:id="rId23"/>
    <p:sldId id="287" r:id="rId24"/>
    <p:sldId id="286" r:id="rId25"/>
    <p:sldId id="288" r:id="rId26"/>
    <p:sldId id="289" r:id="rId27"/>
    <p:sldId id="290" r:id="rId28"/>
    <p:sldId id="261" r:id="rId29"/>
    <p:sldId id="264" r:id="rId30"/>
    <p:sldId id="26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9"/>
  </p:normalViewPr>
  <p:slideViewPr>
    <p:cSldViewPr snapToGrid="0" snapToObjects="1">
      <p:cViewPr varScale="1">
        <p:scale>
          <a:sx n="59" d="100"/>
          <a:sy n="59" d="100"/>
        </p:scale>
        <p:origin x="94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D5417-4F3F-472C-9F88-85FEE5D8119A}" type="datetimeFigureOut">
              <a:rPr lang="LID4096" smtClean="0"/>
              <a:t>10/27/2026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21E19-C93B-48C5-B425-88557C11487F}" type="slidenum">
              <a:rPr lang="LID4096" smtClean="0"/>
              <a:t>‹#›</a:t>
            </a:fld>
            <a:endParaRPr lang="LID4096"/>
          </a:p>
        </p:txBody>
      </p:sp>
    </p:spTree>
    <p:extLst>
      <p:ext uri="{BB962C8B-B14F-4D97-AF65-F5344CB8AC3E}">
        <p14:creationId xmlns:p14="http://schemas.microsoft.com/office/powerpoint/2010/main" val="2625990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2068D67-C5CD-4E77-ABD6-801C3575C7F7}" type="datetime1">
              <a:rPr lang="en-US" smtClean="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86B94D-E9A1-436E-97A8-47ED1E0EBB2E}" type="datetime1">
              <a:rPr lang="en-US" smtClean="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5624D9-2121-4DC7-8641-77165947AE8B}" type="datetime1">
              <a:rPr lang="en-US" smtClean="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539FAF-934D-42E3-9CFC-6FBDFC12D43D}" type="datetime1">
              <a:rPr lang="en-US" smtClean="0"/>
              <a:t>10/27/2026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E9ADF3-220E-45B6-B645-65FD77AFB704}" type="datetime1">
              <a:rPr lang="en-US" smtClean="0"/>
              <a:t>10/27/2026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6C8FA99-1E8A-4D6A-BA29-1DC1C9B1D6FA}" type="datetime1">
              <a:rPr lang="en-US" smtClean="0"/>
              <a:t>10/27/2026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6E61C8-80E1-4247-9F9A-557DDE67EE76}" type="datetime1">
              <a:rPr lang="en-US" smtClean="0"/>
              <a:t>10/27/2026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5E2F68-F76A-49A8-8D81-6D1AE8892631}" type="datetime1">
              <a:rPr lang="en-US" smtClean="0"/>
              <a:t>10/27/2026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F5CCF6-007B-4C76-AC0E-11AECA785EC1}" type="datetime1">
              <a:rPr lang="en-US" smtClean="0"/>
              <a:t>10/27/2026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540B78-CE59-4C27-9016-9BE8798956D6}" type="datetime1">
              <a:rPr lang="en-US" smtClean="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FEDA93-9F6D-4C0F-9250-58CDFD9892A3}" type="datetime1">
              <a:rPr lang="en-US" smtClean="0"/>
              <a:t>10/27/2026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A21F1-A9C8-427E-9C7E-6D19F9246A49}" type="datetime1">
              <a:rPr lang="en-US" smtClean="0"/>
              <a:t>10/27/2026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dirty="0"/>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medlineplus.gov/ency/anatomyvideos/000021.htm?utm_source=chatgpt.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merald_healthcare_network_of_kenya.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603503" y="1506362"/>
            <a:ext cx="10880926" cy="4659719"/>
          </a:xfrm>
          <a:prstGeom prst="roundRect">
            <a:avLst>
              <a:gd name="adj" fmla="val 10000"/>
            </a:avLst>
          </a:prstGeom>
          <a:solidFill>
            <a:srgbClr val="FFFFFF"/>
          </a:solidFill>
          <a:ln w="15240">
            <a:solidFill>
              <a:srgbClr val="CA97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TextBox 3"/>
          <p:cNvSpPr txBox="1"/>
          <p:nvPr/>
        </p:nvSpPr>
        <p:spPr>
          <a:xfrm>
            <a:off x="1024128" y="1097280"/>
            <a:ext cx="5440680" cy="338328"/>
          </a:xfrm>
          <a:prstGeom prst="rect">
            <a:avLst/>
          </a:prstGeom>
          <a:noFill/>
        </p:spPr>
        <p:txBody>
          <a:bodyPr wrap="square" lIns="0" tIns="0" rIns="0" bIns="0" anchor="ctr">
            <a:spAutoFit/>
          </a:bodyPr>
          <a:lstStyle/>
          <a:p>
            <a:pPr algn="l">
              <a:spcBef>
                <a:spcPts val="0"/>
              </a:spcBef>
              <a:spcAft>
                <a:spcPts val="0"/>
              </a:spcAft>
            </a:pPr>
            <a:r>
              <a:rPr sz="1600" b="1" i="0" dirty="0">
                <a:solidFill>
                  <a:srgbClr val="CA972F"/>
                </a:solidFill>
                <a:latin typeface="Inter"/>
              </a:rPr>
              <a:t>KCOA 2026  •  CAMPFIRE SESSION</a:t>
            </a:r>
          </a:p>
        </p:txBody>
      </p:sp>
      <p:sp>
        <p:nvSpPr>
          <p:cNvPr id="5" name="TextBox 4"/>
          <p:cNvSpPr txBox="1"/>
          <p:nvPr/>
        </p:nvSpPr>
        <p:spPr>
          <a:xfrm>
            <a:off x="1005837" y="1499831"/>
            <a:ext cx="9357363" cy="1846659"/>
          </a:xfrm>
          <a:prstGeom prst="rect">
            <a:avLst/>
          </a:prstGeom>
          <a:noFill/>
        </p:spPr>
        <p:txBody>
          <a:bodyPr wrap="square" lIns="0" tIns="0" rIns="0" bIns="0" anchor="ctr">
            <a:spAutoFit/>
          </a:bodyPr>
          <a:lstStyle/>
          <a:p>
            <a:pPr algn="ctr">
              <a:spcBef>
                <a:spcPts val="0"/>
              </a:spcBef>
              <a:spcAft>
                <a:spcPts val="0"/>
              </a:spcAft>
            </a:pPr>
            <a:r>
              <a:rPr lang="en-US" sz="4000" b="1" i="0" dirty="0">
                <a:solidFill>
                  <a:schemeClr val="accent6">
                    <a:lumMod val="50000"/>
                  </a:schemeClr>
                </a:solidFill>
                <a:latin typeface="Berlin Sans FB Demi" panose="020E0802020502020306" pitchFamily="34" charset="0"/>
              </a:rPr>
              <a:t>Early-Onset Atrial Fibrillation:  A Case Study Of Delayed Diagnosis &amp; Long-term Symptom Burden</a:t>
            </a:r>
          </a:p>
        </p:txBody>
      </p:sp>
      <p:sp>
        <p:nvSpPr>
          <p:cNvPr id="6" name="Rectangle 5"/>
          <p:cNvSpPr/>
          <p:nvPr/>
        </p:nvSpPr>
        <p:spPr>
          <a:xfrm>
            <a:off x="1033271" y="3319272"/>
            <a:ext cx="1234440" cy="73152"/>
          </a:xfrm>
          <a:prstGeom prst="rect">
            <a:avLst/>
          </a:prstGeom>
          <a:solidFill>
            <a:srgbClr val="9DC7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3952167" y="3511961"/>
            <a:ext cx="6313062" cy="1107996"/>
          </a:xfrm>
          <a:prstGeom prst="rect">
            <a:avLst/>
          </a:prstGeom>
          <a:noFill/>
        </p:spPr>
        <p:txBody>
          <a:bodyPr wrap="square" lIns="0" tIns="0" rIns="0" bIns="0" anchor="ctr">
            <a:spAutoFit/>
          </a:bodyPr>
          <a:lstStyle/>
          <a:p>
            <a:pPr algn="r">
              <a:spcBef>
                <a:spcPts val="0"/>
              </a:spcBef>
              <a:spcAft>
                <a:spcPts val="0"/>
              </a:spcAft>
            </a:pPr>
            <a:r>
              <a:rPr lang="en-US" sz="2400" b="1" dirty="0">
                <a:solidFill>
                  <a:srgbClr val="002060"/>
                </a:solidFill>
                <a:latin typeface="Bradley Hand ITC" panose="03070402050302030203" pitchFamily="66" charset="0"/>
              </a:rPr>
              <a:t>By: Arnold Kihima,</a:t>
            </a:r>
            <a:r>
              <a:rPr sz="2400" b="1" i="0" dirty="0">
                <a:solidFill>
                  <a:srgbClr val="002060"/>
                </a:solidFill>
                <a:latin typeface="Bradley Hand ITC" panose="03070402050302030203" pitchFamily="66" charset="0"/>
              </a:rPr>
              <a:t> </a:t>
            </a:r>
            <a:endParaRPr lang="en-US" sz="2400" b="1" i="0" dirty="0">
              <a:solidFill>
                <a:srgbClr val="002060"/>
              </a:solidFill>
              <a:latin typeface="Bradley Hand ITC" panose="03070402050302030203" pitchFamily="66" charset="0"/>
            </a:endParaRPr>
          </a:p>
          <a:p>
            <a:pPr algn="r">
              <a:spcBef>
                <a:spcPts val="0"/>
              </a:spcBef>
              <a:spcAft>
                <a:spcPts val="0"/>
              </a:spcAft>
            </a:pPr>
            <a:r>
              <a:rPr lang="en-US" sz="2400" i="0" dirty="0">
                <a:solidFill>
                  <a:srgbClr val="00B050"/>
                </a:solidFill>
                <a:latin typeface="Candara" panose="020E0502030303020204" pitchFamily="34" charset="0"/>
              </a:rPr>
              <a:t>The Karen Hospital Medical College</a:t>
            </a:r>
            <a:r>
              <a:rPr sz="2400" i="0" dirty="0">
                <a:solidFill>
                  <a:srgbClr val="00B050"/>
                </a:solidFill>
                <a:latin typeface="Candara" panose="020E0502030303020204" pitchFamily="34" charset="0"/>
              </a:rPr>
              <a:t>  </a:t>
            </a:r>
            <a:endParaRPr lang="en-US" sz="2400" i="0" dirty="0">
              <a:solidFill>
                <a:srgbClr val="00B050"/>
              </a:solidFill>
              <a:latin typeface="Candara" panose="020E0502030303020204" pitchFamily="34" charset="0"/>
            </a:endParaRPr>
          </a:p>
          <a:p>
            <a:pPr algn="r">
              <a:spcBef>
                <a:spcPts val="0"/>
              </a:spcBef>
              <a:spcAft>
                <a:spcPts val="0"/>
              </a:spcAft>
            </a:pPr>
            <a:r>
              <a:rPr lang="en-US" sz="2400" i="0" dirty="0">
                <a:solidFill>
                  <a:schemeClr val="accent1"/>
                </a:solidFill>
                <a:latin typeface="Candara" panose="020E0502030303020204" pitchFamily="34" charset="0"/>
              </a:rPr>
              <a:t>&amp; Vihiga County Referral Hospital</a:t>
            </a:r>
            <a:endParaRPr sz="2400" i="0" dirty="0">
              <a:solidFill>
                <a:schemeClr val="accent1"/>
              </a:solidFill>
              <a:latin typeface="Candara" panose="020E0502030303020204" pitchFamily="34" charset="0"/>
            </a:endParaRPr>
          </a:p>
        </p:txBody>
      </p:sp>
      <p:sp>
        <p:nvSpPr>
          <p:cNvPr id="8" name="TextBox 7"/>
          <p:cNvSpPr txBox="1"/>
          <p:nvPr/>
        </p:nvSpPr>
        <p:spPr>
          <a:xfrm>
            <a:off x="3842656" y="5095557"/>
            <a:ext cx="2873829" cy="184666"/>
          </a:xfrm>
          <a:prstGeom prst="rect">
            <a:avLst/>
          </a:prstGeom>
          <a:noFill/>
        </p:spPr>
        <p:txBody>
          <a:bodyPr wrap="square" lIns="0" tIns="0" rIns="0" bIns="0" anchor="ctr">
            <a:spAutoFit/>
          </a:bodyPr>
          <a:lstStyle/>
          <a:p>
            <a:pPr algn="l">
              <a:spcBef>
                <a:spcPts val="0"/>
              </a:spcBef>
              <a:spcAft>
                <a:spcPts val="0"/>
              </a:spcAft>
            </a:pPr>
            <a:r>
              <a:rPr sz="1200" b="1" i="0" dirty="0">
                <a:solidFill>
                  <a:srgbClr val="045B48"/>
                </a:solidFill>
                <a:latin typeface="Inter"/>
              </a:rPr>
              <a:t>28TH ANNUAL SCIENTIFIC CONFERENCE</a:t>
            </a:r>
          </a:p>
        </p:txBody>
      </p:sp>
      <p:sp>
        <p:nvSpPr>
          <p:cNvPr id="9" name="Rounded Rectangle 8"/>
          <p:cNvSpPr/>
          <p:nvPr/>
        </p:nvSpPr>
        <p:spPr>
          <a:xfrm>
            <a:off x="8597538" y="152633"/>
            <a:ext cx="3566160" cy="1325880"/>
          </a:xfrm>
          <a:prstGeom prst="roundRect">
            <a:avLst>
              <a:gd name="adj" fmla="val 10000"/>
            </a:avLst>
          </a:prstGeom>
          <a:solidFill>
            <a:srgbClr val="FFFFFF"/>
          </a:solidFill>
          <a:ln w="10795">
            <a:solidFill>
              <a:srgbClr val="CA97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10" name="Picture 9" descr="kcoa_logo_full.png"/>
          <p:cNvPicPr>
            <a:picLocks noChangeAspect="1"/>
          </p:cNvPicPr>
          <p:nvPr/>
        </p:nvPicPr>
        <p:blipFill>
          <a:blip r:embed="rId3"/>
          <a:stretch>
            <a:fillRect/>
          </a:stretch>
        </p:blipFill>
        <p:spPr>
          <a:xfrm>
            <a:off x="8321040" y="612648"/>
            <a:ext cx="2880360" cy="859334"/>
          </a:xfrm>
          <a:prstGeom prst="rect">
            <a:avLst/>
          </a:prstGeom>
        </p:spPr>
      </p:pic>
      <p:sp>
        <p:nvSpPr>
          <p:cNvPr id="11" name="TextBox 10"/>
          <p:cNvSpPr txBox="1"/>
          <p:nvPr/>
        </p:nvSpPr>
        <p:spPr>
          <a:xfrm>
            <a:off x="804672" y="6327648"/>
            <a:ext cx="7955279" cy="182880"/>
          </a:xfrm>
          <a:prstGeom prst="rect">
            <a:avLst/>
          </a:prstGeom>
          <a:noFill/>
        </p:spPr>
        <p:txBody>
          <a:bodyPr wrap="square" lIns="0" tIns="0" rIns="0" bIns="0" anchor="ctr">
            <a:spAutoFit/>
          </a:bodyPr>
          <a:lstStyle/>
          <a:p>
            <a:pPr algn="l">
              <a:spcBef>
                <a:spcPts val="0"/>
              </a:spcBef>
              <a:spcAft>
                <a:spcPts val="0"/>
              </a:spcAft>
            </a:pPr>
            <a:r>
              <a:rPr sz="1000" b="1" i="0" dirty="0">
                <a:solidFill>
                  <a:srgbClr val="FFFFFF"/>
                </a:solidFill>
                <a:latin typeface="Inter"/>
              </a:rPr>
              <a:t>Building Resilient Health Systems for Universal Health Coverage</a:t>
            </a:r>
          </a:p>
        </p:txBody>
      </p:sp>
      <p:pic>
        <p:nvPicPr>
          <p:cNvPr id="13" name="Picture 12">
            <a:extLst>
              <a:ext uri="{FF2B5EF4-FFF2-40B4-BE49-F238E27FC236}">
                <a16:creationId xmlns:a16="http://schemas.microsoft.com/office/drawing/2014/main" id="{D05FC45F-0A5C-23EC-752F-A62FCC3F5719}"/>
              </a:ext>
            </a:extLst>
          </p:cNvPr>
          <p:cNvPicPr>
            <a:picLocks noChangeAspect="1"/>
          </p:cNvPicPr>
          <p:nvPr/>
        </p:nvPicPr>
        <p:blipFill>
          <a:blip r:embed="rId4"/>
          <a:srcRect t="15465" b="12283"/>
          <a:stretch>
            <a:fillRect/>
          </a:stretch>
        </p:blipFill>
        <p:spPr>
          <a:xfrm>
            <a:off x="1181099" y="3576418"/>
            <a:ext cx="2280558" cy="2184301"/>
          </a:xfrm>
          <a:prstGeom prst="rect">
            <a:avLst/>
          </a:prstGeom>
        </p:spPr>
      </p:pic>
      <p:sp>
        <p:nvSpPr>
          <p:cNvPr id="12" name="Date Placeholder 11">
            <a:extLst>
              <a:ext uri="{FF2B5EF4-FFF2-40B4-BE49-F238E27FC236}">
                <a16:creationId xmlns:a16="http://schemas.microsoft.com/office/drawing/2014/main" id="{418006F2-335E-D6B3-2413-6E5EEFE2E62D}"/>
              </a:ext>
            </a:extLst>
          </p:cNvPr>
          <p:cNvSpPr>
            <a:spLocks noGrp="1"/>
          </p:cNvSpPr>
          <p:nvPr>
            <p:ph type="dt" sz="half" idx="10"/>
          </p:nvPr>
        </p:nvSpPr>
        <p:spPr/>
        <p:txBody>
          <a:bodyPr/>
          <a:lstStyle/>
          <a:p>
            <a:fld id="{B20D4970-B015-4DDB-B583-912CCFDEBF98}" type="datetime1">
              <a:rPr lang="en-US" smtClean="0"/>
              <a:t>10/27/2026</a:t>
            </a:fld>
            <a:endParaRPr lang="en-US" dirty="0"/>
          </a:p>
        </p:txBody>
      </p:sp>
      <p:sp>
        <p:nvSpPr>
          <p:cNvPr id="14" name="Slide Number Placeholder 13">
            <a:extLst>
              <a:ext uri="{FF2B5EF4-FFF2-40B4-BE49-F238E27FC236}">
                <a16:creationId xmlns:a16="http://schemas.microsoft.com/office/drawing/2014/main" id="{006DD432-7D01-C2D8-66A5-841C2E6B8504}"/>
              </a:ext>
            </a:extLst>
          </p:cNvPr>
          <p:cNvSpPr>
            <a:spLocks noGrp="1"/>
          </p:cNvSpPr>
          <p:nvPr>
            <p:ph type="sldNum" sz="quarter" idx="12"/>
          </p:nvPr>
        </p:nvSpPr>
        <p:spPr/>
        <p:txBody>
          <a:bodyPr/>
          <a:lstStyle/>
          <a:p>
            <a:fld id="{C1FF6DA9-008F-8B48-92A6-B652298478BF}"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nimalist_kenyan_healthcare_network_backgroun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TextBox 3"/>
          <p:cNvSpPr txBox="1"/>
          <p:nvPr/>
        </p:nvSpPr>
        <p:spPr>
          <a:xfrm>
            <a:off x="1307592" y="480950"/>
            <a:ext cx="9098280" cy="446276"/>
          </a:xfrm>
          <a:prstGeom prst="rect">
            <a:avLst/>
          </a:prstGeom>
          <a:noFill/>
        </p:spPr>
        <p:txBody>
          <a:bodyPr wrap="square" lIns="0" tIns="0" rIns="0" bIns="0" anchor="ctr">
            <a:spAutoFit/>
          </a:bodyPr>
          <a:lstStyle/>
          <a:p>
            <a:pPr algn="ctr">
              <a:spcBef>
                <a:spcPts val="0"/>
              </a:spcBef>
              <a:spcAft>
                <a:spcPts val="0"/>
              </a:spcAft>
            </a:pPr>
            <a:endParaRPr sz="2900" b="1" i="0" dirty="0">
              <a:solidFill>
                <a:srgbClr val="003D33"/>
              </a:solidFill>
              <a:latin typeface="Inter"/>
            </a:endParaRPr>
          </a:p>
        </p:txBody>
      </p:sp>
      <p:pic>
        <p:nvPicPr>
          <p:cNvPr id="5" name="Picture 4" descr="kcoa_logo_crest.png"/>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p:cNvSpPr/>
          <p:nvPr/>
        </p:nvSpPr>
        <p:spPr>
          <a:xfrm>
            <a:off x="694944" y="1353312"/>
            <a:ext cx="10817352" cy="4818888"/>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ectangle 6"/>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 name="TextBox 7"/>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dirty="0">
                <a:solidFill>
                  <a:srgbClr val="596862"/>
                </a:solidFill>
                <a:latin typeface="Inter"/>
              </a:rPr>
              <a:t>kecoa.org</a:t>
            </a:r>
          </a:p>
        </p:txBody>
      </p:sp>
      <p:sp>
        <p:nvSpPr>
          <p:cNvPr id="9" name="TextBox 8"/>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dirty="0">
                <a:solidFill>
                  <a:srgbClr val="596862"/>
                </a:solidFill>
                <a:latin typeface="Inter"/>
              </a:rPr>
              <a:t>28TH ANNUAL SCIENTIFIC CONFERENCE 2026  •  MOMBASA, KENYA</a:t>
            </a:r>
          </a:p>
        </p:txBody>
      </p:sp>
      <p:sp>
        <p:nvSpPr>
          <p:cNvPr id="10" name="TextBox 9"/>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dirty="0">
                <a:solidFill>
                  <a:srgbClr val="596862"/>
                </a:solidFill>
                <a:latin typeface="Inter"/>
              </a:rPr>
              <a:t>02</a:t>
            </a:r>
          </a:p>
        </p:txBody>
      </p:sp>
      <p:sp>
        <p:nvSpPr>
          <p:cNvPr id="17" name="Title 16">
            <a:extLst>
              <a:ext uri="{FF2B5EF4-FFF2-40B4-BE49-F238E27FC236}">
                <a16:creationId xmlns:a16="http://schemas.microsoft.com/office/drawing/2014/main" id="{CEC623E7-7249-BDA2-258B-D3A3429C3F82}"/>
              </a:ext>
            </a:extLst>
          </p:cNvPr>
          <p:cNvSpPr>
            <a:spLocks noGrp="1"/>
          </p:cNvSpPr>
          <p:nvPr>
            <p:ph type="title"/>
          </p:nvPr>
        </p:nvSpPr>
        <p:spPr>
          <a:xfrm>
            <a:off x="2253342" y="274638"/>
            <a:ext cx="6433457" cy="679995"/>
          </a:xfrm>
        </p:spPr>
        <p:txBody>
          <a:bodyPr>
            <a:normAutofit fontScale="90000"/>
          </a:bodyPr>
          <a:lstStyle/>
          <a:p>
            <a:r>
              <a:rPr lang="en-US" dirty="0">
                <a:latin typeface="Berlin Sans FB" panose="020E0602020502020306" pitchFamily="34" charset="0"/>
              </a:rPr>
              <a:t>Outline</a:t>
            </a:r>
            <a:endParaRPr lang="LID4096" dirty="0">
              <a:latin typeface="Berlin Sans FB" panose="020E0602020502020306" pitchFamily="34" charset="0"/>
            </a:endParaRPr>
          </a:p>
        </p:txBody>
      </p:sp>
      <p:sp>
        <p:nvSpPr>
          <p:cNvPr id="27" name="Content Placeholder 26">
            <a:extLst>
              <a:ext uri="{FF2B5EF4-FFF2-40B4-BE49-F238E27FC236}">
                <a16:creationId xmlns:a16="http://schemas.microsoft.com/office/drawing/2014/main" id="{E068E0E5-D97E-B392-817F-2A24A8093016}"/>
              </a:ext>
            </a:extLst>
          </p:cNvPr>
          <p:cNvSpPr>
            <a:spLocks noGrp="1"/>
          </p:cNvSpPr>
          <p:nvPr>
            <p:ph idx="1"/>
          </p:nvPr>
        </p:nvSpPr>
        <p:spPr>
          <a:xfrm>
            <a:off x="2253342" y="1512734"/>
            <a:ext cx="6945087" cy="4525963"/>
          </a:xfrm>
        </p:spPr>
        <p:txBody>
          <a:bodyPr>
            <a:normAutofit fontScale="62500" lnSpcReduction="20000"/>
          </a:bodyPr>
          <a:lstStyle/>
          <a:p>
            <a:r>
              <a:rPr lang="en-US" dirty="0">
                <a:latin typeface="Candara Light" panose="020E0502030303020204" pitchFamily="34" charset="0"/>
              </a:rPr>
              <a:t>Acknowledgement</a:t>
            </a:r>
          </a:p>
          <a:p>
            <a:r>
              <a:rPr lang="en-US" dirty="0">
                <a:latin typeface="Candara Light" panose="020E0502030303020204" pitchFamily="34" charset="0"/>
              </a:rPr>
              <a:t>Introduction &amp; Background Information</a:t>
            </a:r>
          </a:p>
          <a:p>
            <a:r>
              <a:rPr lang="en-US" dirty="0">
                <a:latin typeface="Candara Light" panose="020E0502030303020204" pitchFamily="34" charset="0"/>
              </a:rPr>
              <a:t>Atrial Fibrillation, Physiology, Classification</a:t>
            </a:r>
          </a:p>
          <a:p>
            <a:r>
              <a:rPr lang="en-US" dirty="0">
                <a:latin typeface="Candara Light" panose="020E0502030303020204" pitchFamily="34" charset="0"/>
              </a:rPr>
              <a:t>Study Objectives</a:t>
            </a:r>
          </a:p>
          <a:p>
            <a:r>
              <a:rPr lang="en-US" dirty="0">
                <a:latin typeface="Candara Light" panose="020E0502030303020204" pitchFamily="34" charset="0"/>
              </a:rPr>
              <a:t>Significance of the Study</a:t>
            </a:r>
          </a:p>
          <a:p>
            <a:r>
              <a:rPr lang="en-US" dirty="0">
                <a:latin typeface="Candara Light" panose="020E0502030303020204" pitchFamily="34" charset="0"/>
              </a:rPr>
              <a:t>Problem Statement</a:t>
            </a:r>
          </a:p>
          <a:p>
            <a:r>
              <a:rPr lang="en-US" dirty="0">
                <a:latin typeface="Candara Light" panose="020E0502030303020204" pitchFamily="34" charset="0"/>
              </a:rPr>
              <a:t>Study Methodology</a:t>
            </a:r>
          </a:p>
          <a:p>
            <a:r>
              <a:rPr lang="en-US" dirty="0">
                <a:latin typeface="Candara Light" panose="020E0502030303020204" pitchFamily="34" charset="0"/>
              </a:rPr>
              <a:t>Case Narrative</a:t>
            </a:r>
          </a:p>
          <a:p>
            <a:r>
              <a:rPr lang="en-US" dirty="0">
                <a:latin typeface="Candara Light" panose="020E0502030303020204" pitchFamily="34" charset="0"/>
              </a:rPr>
              <a:t>Physical Exam</a:t>
            </a:r>
          </a:p>
          <a:p>
            <a:r>
              <a:rPr lang="en-US" dirty="0">
                <a:latin typeface="Candara Light" panose="020E0502030303020204" pitchFamily="34" charset="0"/>
              </a:rPr>
              <a:t>Diagnostic Workup</a:t>
            </a:r>
          </a:p>
          <a:p>
            <a:r>
              <a:rPr lang="en-US" dirty="0">
                <a:latin typeface="Candara Light" panose="020E0502030303020204" pitchFamily="34" charset="0"/>
              </a:rPr>
              <a:t>Management</a:t>
            </a:r>
          </a:p>
          <a:p>
            <a:r>
              <a:rPr lang="en-US" dirty="0">
                <a:latin typeface="Candara Light" panose="020E0502030303020204" pitchFamily="34" charset="0"/>
              </a:rPr>
              <a:t>Discussions</a:t>
            </a:r>
          </a:p>
          <a:p>
            <a:r>
              <a:rPr lang="en-US" dirty="0">
                <a:latin typeface="Candara Light" panose="020E0502030303020204" pitchFamily="34" charset="0"/>
              </a:rPr>
              <a:t>Conclusion</a:t>
            </a:r>
          </a:p>
          <a:p>
            <a:r>
              <a:rPr lang="en-US" dirty="0">
                <a:latin typeface="Candara Light" panose="020E0502030303020204" pitchFamily="34" charset="0"/>
              </a:rPr>
              <a:t>Role of Clinical Officers in Management of Atrial Fibrillation</a:t>
            </a:r>
            <a:endParaRPr lang="LID4096" dirty="0">
              <a:latin typeface="Candara Light" panose="020E0502030303020204" pitchFamily="34" charset="0"/>
            </a:endParaRPr>
          </a:p>
        </p:txBody>
      </p:sp>
      <p:sp>
        <p:nvSpPr>
          <p:cNvPr id="11" name="Date Placeholder 10">
            <a:extLst>
              <a:ext uri="{FF2B5EF4-FFF2-40B4-BE49-F238E27FC236}">
                <a16:creationId xmlns:a16="http://schemas.microsoft.com/office/drawing/2014/main" id="{21C7FDC1-0913-F50D-5686-8B52A430470F}"/>
              </a:ext>
            </a:extLst>
          </p:cNvPr>
          <p:cNvSpPr>
            <a:spLocks noGrp="1"/>
          </p:cNvSpPr>
          <p:nvPr>
            <p:ph type="dt" sz="half" idx="10"/>
          </p:nvPr>
        </p:nvSpPr>
        <p:spPr/>
        <p:txBody>
          <a:bodyPr/>
          <a:lstStyle/>
          <a:p>
            <a:fld id="{03EA2698-DBD5-4C5E-BE51-B8F85A885789}" type="datetime1">
              <a:rPr lang="en-US" smtClean="0"/>
              <a:t>10/27/2026</a:t>
            </a:fld>
            <a:endParaRPr lang="en-US" dirty="0"/>
          </a:p>
        </p:txBody>
      </p:sp>
      <p:sp>
        <p:nvSpPr>
          <p:cNvPr id="12" name="Slide Number Placeholder 11">
            <a:extLst>
              <a:ext uri="{FF2B5EF4-FFF2-40B4-BE49-F238E27FC236}">
                <a16:creationId xmlns:a16="http://schemas.microsoft.com/office/drawing/2014/main" id="{1D3A5472-95EF-5A5C-37F9-8F75434148DD}"/>
              </a:ext>
            </a:extLst>
          </p:cNvPr>
          <p:cNvSpPr>
            <a:spLocks noGrp="1"/>
          </p:cNvSpPr>
          <p:nvPr>
            <p:ph type="sldNum" sz="quarter" idx="12"/>
          </p:nvPr>
        </p:nvSpPr>
        <p:spPr/>
        <p:txBody>
          <a:bodyPr/>
          <a:lstStyle/>
          <a:p>
            <a:fld id="{C1FF6DA9-008F-8B48-92A6-B652298478BF}"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E46B1-B8B4-EEE1-19F7-DDE2F5A37943}"/>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6728497F-5C85-7574-64F4-B2FD1CF90673}"/>
              </a:ext>
            </a:extLst>
          </p:cNvPr>
          <p:cNvPicPr>
            <a:picLocks noChangeAspect="1"/>
          </p:cNvPicPr>
          <p:nvPr/>
        </p:nvPicPr>
        <p:blipFill>
          <a:blip r:embed="rId2"/>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55951F45-59B9-8F41-A3A1-E10098D36B76}"/>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5" name="Picture 4" descr="kcoa_logo_crest.png">
            <a:extLst>
              <a:ext uri="{FF2B5EF4-FFF2-40B4-BE49-F238E27FC236}">
                <a16:creationId xmlns:a16="http://schemas.microsoft.com/office/drawing/2014/main" id="{3A143DB4-AE08-61B1-D7CC-B8BCC4DFD57E}"/>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28EB8787-E8BE-DAAC-EEE8-FE49D4954C42}"/>
              </a:ext>
            </a:extLst>
          </p:cNvPr>
          <p:cNvSpPr/>
          <p:nvPr/>
        </p:nvSpPr>
        <p:spPr>
          <a:xfrm>
            <a:off x="97971" y="1143000"/>
            <a:ext cx="11941629" cy="5321808"/>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ectangle 6">
            <a:extLst>
              <a:ext uri="{FF2B5EF4-FFF2-40B4-BE49-F238E27FC236}">
                <a16:creationId xmlns:a16="http://schemas.microsoft.com/office/drawing/2014/main" id="{259BC349-7F90-1CAB-EA7C-2332D760AA6B}"/>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 name="TextBox 7">
            <a:extLst>
              <a:ext uri="{FF2B5EF4-FFF2-40B4-BE49-F238E27FC236}">
                <a16:creationId xmlns:a16="http://schemas.microsoft.com/office/drawing/2014/main" id="{4C21B4E1-8E70-F1BA-F92A-3A6C902C2F01}"/>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dirty="0">
                <a:solidFill>
                  <a:srgbClr val="596862"/>
                </a:solidFill>
                <a:latin typeface="Inter"/>
              </a:rPr>
              <a:t>kecoa.org</a:t>
            </a:r>
          </a:p>
        </p:txBody>
      </p:sp>
      <p:sp>
        <p:nvSpPr>
          <p:cNvPr id="9" name="TextBox 8">
            <a:extLst>
              <a:ext uri="{FF2B5EF4-FFF2-40B4-BE49-F238E27FC236}">
                <a16:creationId xmlns:a16="http://schemas.microsoft.com/office/drawing/2014/main" id="{483FC270-BD09-9FAF-0B2B-AE6AD5E9075C}"/>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dirty="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1D964668-C0FB-6674-79A8-0130F5824C5F}"/>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dirty="0">
                <a:solidFill>
                  <a:srgbClr val="596862"/>
                </a:solidFill>
                <a:latin typeface="Inter"/>
              </a:rPr>
              <a:t>02</a:t>
            </a:r>
          </a:p>
        </p:txBody>
      </p:sp>
      <p:sp>
        <p:nvSpPr>
          <p:cNvPr id="14" name="Title 13">
            <a:extLst>
              <a:ext uri="{FF2B5EF4-FFF2-40B4-BE49-F238E27FC236}">
                <a16:creationId xmlns:a16="http://schemas.microsoft.com/office/drawing/2014/main" id="{98B25544-EE26-8404-950D-5245DBC1FC2B}"/>
              </a:ext>
            </a:extLst>
          </p:cNvPr>
          <p:cNvSpPr>
            <a:spLocks noGrp="1"/>
          </p:cNvSpPr>
          <p:nvPr>
            <p:ph type="title"/>
          </p:nvPr>
        </p:nvSpPr>
        <p:spPr>
          <a:xfrm>
            <a:off x="457200" y="274638"/>
            <a:ext cx="10122408" cy="1143000"/>
          </a:xfrm>
        </p:spPr>
        <p:txBody>
          <a:bodyPr/>
          <a:lstStyle/>
          <a:p>
            <a:r>
              <a:rPr lang="en-US" dirty="0">
                <a:latin typeface="Berlin Sans FB Demi" panose="020E0802020502020306" pitchFamily="34" charset="0"/>
              </a:rPr>
              <a:t>Acknowledgements</a:t>
            </a:r>
            <a:endParaRPr lang="LID4096" dirty="0">
              <a:latin typeface="Berlin Sans FB Demi" panose="020E0802020502020306" pitchFamily="34" charset="0"/>
            </a:endParaRPr>
          </a:p>
        </p:txBody>
      </p:sp>
      <p:sp>
        <p:nvSpPr>
          <p:cNvPr id="15" name="Content Placeholder 14">
            <a:extLst>
              <a:ext uri="{FF2B5EF4-FFF2-40B4-BE49-F238E27FC236}">
                <a16:creationId xmlns:a16="http://schemas.microsoft.com/office/drawing/2014/main" id="{6C4B95CF-FA77-2ABA-D32D-ADACE2E00749}"/>
              </a:ext>
            </a:extLst>
          </p:cNvPr>
          <p:cNvSpPr>
            <a:spLocks noGrp="1"/>
          </p:cNvSpPr>
          <p:nvPr>
            <p:ph sz="half" idx="1"/>
          </p:nvPr>
        </p:nvSpPr>
        <p:spPr>
          <a:xfrm>
            <a:off x="152401" y="1238440"/>
            <a:ext cx="6574970" cy="5180648"/>
          </a:xfrm>
        </p:spPr>
        <p:txBody>
          <a:bodyPr>
            <a:normAutofit fontScale="85000" lnSpcReduction="20000"/>
          </a:bodyPr>
          <a:lstStyle/>
          <a:p>
            <a:endParaRPr lang="en-US" dirty="0">
              <a:latin typeface="Candara" panose="020E0502030303020204" pitchFamily="34" charset="0"/>
            </a:endParaRPr>
          </a:p>
          <a:p>
            <a:endParaRPr lang="en-US" dirty="0">
              <a:latin typeface="Candara" panose="020E0502030303020204" pitchFamily="34" charset="0"/>
            </a:endParaRPr>
          </a:p>
          <a:p>
            <a:endParaRPr lang="en-US" dirty="0">
              <a:latin typeface="Candara" panose="020E0502030303020204" pitchFamily="34" charset="0"/>
            </a:endParaRPr>
          </a:p>
          <a:p>
            <a:endParaRPr lang="en-US" dirty="0">
              <a:latin typeface="Candara" panose="020E0502030303020204" pitchFamily="34" charset="0"/>
            </a:endParaRPr>
          </a:p>
          <a:p>
            <a:endParaRPr lang="en-US" dirty="0">
              <a:latin typeface="Candara" panose="020E0502030303020204" pitchFamily="34" charset="0"/>
            </a:endParaRPr>
          </a:p>
          <a:p>
            <a:endParaRPr lang="en-US" dirty="0">
              <a:latin typeface="Candara" panose="020E0502030303020204" pitchFamily="34" charset="0"/>
            </a:endParaRPr>
          </a:p>
          <a:p>
            <a:r>
              <a:rPr lang="en-US" dirty="0">
                <a:latin typeface="Candara" panose="020E0502030303020204" pitchFamily="34" charset="0"/>
              </a:rPr>
              <a:t>The Lecturers and non-teaching staff of The Karen Hospital Medical Training College.</a:t>
            </a:r>
          </a:p>
          <a:p>
            <a:r>
              <a:rPr lang="en-US" dirty="0">
                <a:latin typeface="Candara" panose="020E0502030303020204" pitchFamily="34" charset="0"/>
              </a:rPr>
              <a:t>I single out my supervisors: Dr. Masese Charles, Dr. Timothy W. Mwangi and Ms. </a:t>
            </a:r>
            <a:r>
              <a:rPr lang="en-US" dirty="0" err="1">
                <a:latin typeface="Candara" panose="020E0502030303020204" pitchFamily="34" charset="0"/>
              </a:rPr>
              <a:t>Winjoy</a:t>
            </a:r>
            <a:r>
              <a:rPr lang="en-US" dirty="0">
                <a:latin typeface="Candara" panose="020E0502030303020204" pitchFamily="34" charset="0"/>
              </a:rPr>
              <a:t> Gatwiri </a:t>
            </a:r>
          </a:p>
          <a:p>
            <a:pPr lvl="1">
              <a:buFont typeface="Wingdings" panose="05000000000000000000" pitchFamily="2" charset="2"/>
              <a:buChar char="Ø"/>
            </a:pPr>
            <a:r>
              <a:rPr lang="en-US" sz="2800" dirty="0">
                <a:latin typeface="Candara" panose="020E0502030303020204" pitchFamily="34" charset="0"/>
              </a:rPr>
              <a:t>For their outstanding professional guidance, encouragement and support they accorded me throughout the process of developing this research project</a:t>
            </a:r>
            <a:r>
              <a:rPr lang="en-US" dirty="0">
                <a:latin typeface="Candara" panose="020E0502030303020204" pitchFamily="34" charset="0"/>
              </a:rPr>
              <a:t>. </a:t>
            </a:r>
          </a:p>
        </p:txBody>
      </p:sp>
      <p:sp>
        <p:nvSpPr>
          <p:cNvPr id="16" name="Content Placeholder 15">
            <a:extLst>
              <a:ext uri="{FF2B5EF4-FFF2-40B4-BE49-F238E27FC236}">
                <a16:creationId xmlns:a16="http://schemas.microsoft.com/office/drawing/2014/main" id="{608CE637-974D-CD0F-361C-CCF5FA02080C}"/>
              </a:ext>
            </a:extLst>
          </p:cNvPr>
          <p:cNvSpPr>
            <a:spLocks noGrp="1"/>
          </p:cNvSpPr>
          <p:nvPr>
            <p:ph sz="half" idx="2"/>
          </p:nvPr>
        </p:nvSpPr>
        <p:spPr>
          <a:xfrm>
            <a:off x="6368143" y="1282332"/>
            <a:ext cx="5573485" cy="4843832"/>
          </a:xfrm>
        </p:spPr>
        <p:txBody>
          <a:bodyPr>
            <a:normAutofit fontScale="85000" lnSpcReduction="20000"/>
          </a:bodyPr>
          <a:lstStyle/>
          <a:p>
            <a:endParaRPr lang="en-US" dirty="0">
              <a:latin typeface="Candara" panose="020E0502030303020204" pitchFamily="34" charset="0"/>
            </a:endParaRPr>
          </a:p>
          <a:p>
            <a:endParaRPr lang="en-US" dirty="0">
              <a:latin typeface="Candara" panose="020E0502030303020204" pitchFamily="34" charset="0"/>
            </a:endParaRPr>
          </a:p>
          <a:p>
            <a:endParaRPr lang="en-US" dirty="0">
              <a:latin typeface="Candara" panose="020E0502030303020204" pitchFamily="34" charset="0"/>
            </a:endParaRPr>
          </a:p>
          <a:p>
            <a:endParaRPr lang="en-US" dirty="0">
              <a:latin typeface="Candara" panose="020E0502030303020204" pitchFamily="34" charset="0"/>
            </a:endParaRPr>
          </a:p>
          <a:p>
            <a:endParaRPr lang="en-US" dirty="0">
              <a:latin typeface="Candara" panose="020E0502030303020204" pitchFamily="34" charset="0"/>
            </a:endParaRPr>
          </a:p>
          <a:p>
            <a:endParaRPr lang="en-US" dirty="0">
              <a:latin typeface="Candara" panose="020E0502030303020204" pitchFamily="34" charset="0"/>
            </a:endParaRPr>
          </a:p>
          <a:p>
            <a:r>
              <a:rPr lang="en-US" dirty="0">
                <a:latin typeface="Candara" panose="020E0502030303020204" pitchFamily="34" charset="0"/>
              </a:rPr>
              <a:t>My Employer County Government of Vihiga</a:t>
            </a:r>
          </a:p>
          <a:p>
            <a:r>
              <a:rPr lang="en-US" dirty="0">
                <a:latin typeface="Candara" panose="020E0502030303020204" pitchFamily="34" charset="0"/>
              </a:rPr>
              <a:t>The Management and Staff of Vihiga Teaching and Referral Hospital</a:t>
            </a:r>
          </a:p>
          <a:p>
            <a:pPr lvl="1">
              <a:buFont typeface="Wingdings" panose="05000000000000000000" pitchFamily="2" charset="2"/>
              <a:buChar char="Ø"/>
            </a:pPr>
            <a:r>
              <a:rPr lang="en-US" sz="2800" dirty="0">
                <a:latin typeface="Candara" panose="020E0502030303020204" pitchFamily="34" charset="0"/>
              </a:rPr>
              <a:t>For the support and opportunity given to me to pursue and advance my career in Clinical Cardiology</a:t>
            </a:r>
            <a:endParaRPr lang="LID4096" sz="2800" dirty="0">
              <a:latin typeface="Candara" panose="020E0502030303020204" pitchFamily="34" charset="0"/>
            </a:endParaRPr>
          </a:p>
        </p:txBody>
      </p:sp>
      <p:pic>
        <p:nvPicPr>
          <p:cNvPr id="17" name="Picture 16">
            <a:extLst>
              <a:ext uri="{FF2B5EF4-FFF2-40B4-BE49-F238E27FC236}">
                <a16:creationId xmlns:a16="http://schemas.microsoft.com/office/drawing/2014/main" id="{BB3622C0-6B8F-F016-140C-974B92C7D3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282332"/>
            <a:ext cx="2263252" cy="1939838"/>
          </a:xfrm>
          <a:prstGeom prst="rect">
            <a:avLst/>
          </a:prstGeom>
        </p:spPr>
      </p:pic>
      <p:pic>
        <p:nvPicPr>
          <p:cNvPr id="18" name="Picture 17">
            <a:extLst>
              <a:ext uri="{FF2B5EF4-FFF2-40B4-BE49-F238E27FC236}">
                <a16:creationId xmlns:a16="http://schemas.microsoft.com/office/drawing/2014/main" id="{EB22605B-186A-6F83-7CC4-1531F2462960}"/>
              </a:ext>
            </a:extLst>
          </p:cNvPr>
          <p:cNvPicPr>
            <a:picLocks noChangeAspect="1"/>
          </p:cNvPicPr>
          <p:nvPr/>
        </p:nvPicPr>
        <p:blipFill rotWithShape="1">
          <a:blip r:embed="rId5">
            <a:extLst>
              <a:ext uri="{28A0092B-C50C-407E-A947-70E740481C1C}">
                <a14:useLocalDpi xmlns:a14="http://schemas.microsoft.com/office/drawing/2010/main" val="0"/>
              </a:ext>
            </a:extLst>
          </a:blip>
          <a:srcRect l="3234" t="4636" r="3001" b="11920"/>
          <a:stretch>
            <a:fillRect/>
          </a:stretch>
        </p:blipFill>
        <p:spPr bwMode="auto">
          <a:xfrm>
            <a:off x="6825343" y="1210689"/>
            <a:ext cx="2111828" cy="1837311"/>
          </a:xfrm>
          <a:prstGeom prst="rect">
            <a:avLst/>
          </a:prstGeom>
          <a:noFill/>
          <a:ln>
            <a:noFill/>
          </a:ln>
        </p:spPr>
      </p:pic>
      <p:pic>
        <p:nvPicPr>
          <p:cNvPr id="20" name="Picture 19">
            <a:extLst>
              <a:ext uri="{FF2B5EF4-FFF2-40B4-BE49-F238E27FC236}">
                <a16:creationId xmlns:a16="http://schemas.microsoft.com/office/drawing/2014/main" id="{A6C2B690-2F62-FC15-0206-259961B5DAA0}"/>
              </a:ext>
            </a:extLst>
          </p:cNvPr>
          <p:cNvPicPr>
            <a:picLocks noChangeAspect="1"/>
          </p:cNvPicPr>
          <p:nvPr/>
        </p:nvPicPr>
        <p:blipFill>
          <a:blip r:embed="rId6"/>
          <a:srcRect t="2757" b="-1"/>
          <a:stretch>
            <a:fillRect/>
          </a:stretch>
        </p:blipFill>
        <p:spPr>
          <a:xfrm>
            <a:off x="9035142" y="1210690"/>
            <a:ext cx="2699658" cy="2011480"/>
          </a:xfrm>
          <a:prstGeom prst="rect">
            <a:avLst/>
          </a:prstGeom>
        </p:spPr>
      </p:pic>
      <p:pic>
        <p:nvPicPr>
          <p:cNvPr id="11" name="Picture 10">
            <a:extLst>
              <a:ext uri="{FF2B5EF4-FFF2-40B4-BE49-F238E27FC236}">
                <a16:creationId xmlns:a16="http://schemas.microsoft.com/office/drawing/2014/main" id="{E7977CCE-28F5-96BB-0FBE-CF66C38CBD45}"/>
              </a:ext>
            </a:extLst>
          </p:cNvPr>
          <p:cNvPicPr>
            <a:picLocks noChangeAspect="1"/>
          </p:cNvPicPr>
          <p:nvPr/>
        </p:nvPicPr>
        <p:blipFill>
          <a:blip r:embed="rId7"/>
          <a:stretch>
            <a:fillRect/>
          </a:stretch>
        </p:blipFill>
        <p:spPr>
          <a:xfrm>
            <a:off x="2818423" y="1320287"/>
            <a:ext cx="3005435" cy="1727713"/>
          </a:xfrm>
          <a:prstGeom prst="rect">
            <a:avLst/>
          </a:prstGeom>
        </p:spPr>
      </p:pic>
      <p:sp>
        <p:nvSpPr>
          <p:cNvPr id="12" name="Date Placeholder 11">
            <a:extLst>
              <a:ext uri="{FF2B5EF4-FFF2-40B4-BE49-F238E27FC236}">
                <a16:creationId xmlns:a16="http://schemas.microsoft.com/office/drawing/2014/main" id="{36CE3E08-D3AA-01E6-ED75-1364A96A97D3}"/>
              </a:ext>
            </a:extLst>
          </p:cNvPr>
          <p:cNvSpPr>
            <a:spLocks noGrp="1"/>
          </p:cNvSpPr>
          <p:nvPr>
            <p:ph type="dt" sz="half" idx="10"/>
          </p:nvPr>
        </p:nvSpPr>
        <p:spPr/>
        <p:txBody>
          <a:bodyPr/>
          <a:lstStyle/>
          <a:p>
            <a:fld id="{9DF5B9F2-D635-46B1-8D61-B8469E37E571}" type="datetime1">
              <a:rPr lang="en-US" smtClean="0"/>
              <a:t>10/27/2026</a:t>
            </a:fld>
            <a:endParaRPr lang="en-US" dirty="0"/>
          </a:p>
        </p:txBody>
      </p:sp>
      <p:sp>
        <p:nvSpPr>
          <p:cNvPr id="13" name="Slide Number Placeholder 12">
            <a:extLst>
              <a:ext uri="{FF2B5EF4-FFF2-40B4-BE49-F238E27FC236}">
                <a16:creationId xmlns:a16="http://schemas.microsoft.com/office/drawing/2014/main" id="{4C4A62FA-3C25-D62E-4605-59D0CB322DA3}"/>
              </a:ext>
            </a:extLst>
          </p:cNvPr>
          <p:cNvSpPr>
            <a:spLocks noGrp="1"/>
          </p:cNvSpPr>
          <p:nvPr>
            <p:ph type="sldNum" sz="quarter" idx="12"/>
          </p:nvPr>
        </p:nvSpPr>
        <p:spPr/>
        <p:txBody>
          <a:bodyPr/>
          <a:lstStyle/>
          <a:p>
            <a:fld id="{C1FF6DA9-008F-8B48-92A6-B652298478BF}" type="slidenum">
              <a:rPr lang="en-US" smtClean="0"/>
              <a:t>3</a:t>
            </a:fld>
            <a:endParaRPr lang="en-US" dirty="0"/>
          </a:p>
        </p:txBody>
      </p:sp>
    </p:spTree>
    <p:extLst>
      <p:ext uri="{BB962C8B-B14F-4D97-AF65-F5344CB8AC3E}">
        <p14:creationId xmlns:p14="http://schemas.microsoft.com/office/powerpoint/2010/main" val="2268425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E6E83-E6F9-E7DA-BAFA-19D3A9EE6A18}"/>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BE72B613-2527-9A10-3E62-A867A57EBF9C}"/>
              </a:ext>
            </a:extLst>
          </p:cNvPr>
          <p:cNvPicPr>
            <a:picLocks noChangeAspect="1"/>
          </p:cNvPicPr>
          <p:nvPr/>
        </p:nvPicPr>
        <p:blipFill>
          <a:blip r:embed="rId2"/>
          <a:stretch>
            <a:fillRect/>
          </a:stretch>
        </p:blipFill>
        <p:spPr>
          <a:xfrm>
            <a:off x="0" y="0"/>
            <a:ext cx="12191695" cy="6858000"/>
          </a:xfrm>
          <a:prstGeom prst="rect">
            <a:avLst/>
          </a:prstGeom>
        </p:spPr>
      </p:pic>
      <p:sp>
        <p:nvSpPr>
          <p:cNvPr id="3" name="Rectangle 2">
            <a:extLst>
              <a:ext uri="{FF2B5EF4-FFF2-40B4-BE49-F238E27FC236}">
                <a16:creationId xmlns:a16="http://schemas.microsoft.com/office/drawing/2014/main" id="{E7CBED85-77C4-2F0D-653B-296A11918873}"/>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40FEC5C3-F654-9C0D-56AF-95F1D339F1A4}"/>
              </a:ext>
            </a:extLst>
          </p:cNvPr>
          <p:cNvSpPr txBox="1"/>
          <p:nvPr/>
        </p:nvSpPr>
        <p:spPr>
          <a:xfrm>
            <a:off x="1307592" y="427089"/>
            <a:ext cx="9098280" cy="553998"/>
          </a:xfrm>
          <a:prstGeom prst="rect">
            <a:avLst/>
          </a:prstGeom>
          <a:noFill/>
        </p:spPr>
        <p:txBody>
          <a:bodyPr wrap="square" lIns="0" tIns="0" rIns="0" bIns="0" anchor="ctr">
            <a:spAutoFit/>
          </a:bodyPr>
          <a:lstStyle/>
          <a:p>
            <a:pPr algn="ctr">
              <a:spcBef>
                <a:spcPts val="0"/>
              </a:spcBef>
              <a:spcAft>
                <a:spcPts val="0"/>
              </a:spcAft>
            </a:pPr>
            <a:r>
              <a:rPr lang="en-US" sz="3600" b="1" dirty="0">
                <a:solidFill>
                  <a:srgbClr val="003D33"/>
                </a:solidFill>
                <a:latin typeface="Berlin Sans FB Demi" panose="020E0802020502020306" pitchFamily="34" charset="0"/>
              </a:rPr>
              <a:t>Introduction and Background Information</a:t>
            </a:r>
            <a:endParaRPr sz="36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8B726129-1736-FE75-A5AE-025D6E6ACB18}"/>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910130C9-E235-E5A5-625B-D9163BFB47FC}"/>
              </a:ext>
            </a:extLst>
          </p:cNvPr>
          <p:cNvSpPr/>
          <p:nvPr/>
        </p:nvSpPr>
        <p:spPr>
          <a:xfrm>
            <a:off x="163286" y="1143000"/>
            <a:ext cx="11876314" cy="5321808"/>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Atrial fibrillation (AF) is the most common sustained cardiac arrhythmia encountered in clinical practice and is characterized by rapid, disorganized atrial electrical activity leading to ineffective atrial contraction and an irregular ventricular response </a:t>
            </a:r>
            <a:r>
              <a:rPr kumimoji="0" lang="" sz="2600" b="0" i="1" u="none" strike="noStrike" kern="1200" cap="none" spc="0" normalizeH="0" baseline="0" noProof="0" dirty="0">
                <a:ln>
                  <a:noFill/>
                </a:ln>
                <a:solidFill>
                  <a:prstClr val="black"/>
                </a:solidFill>
                <a:effectLst/>
                <a:uLnTx/>
                <a:uFillTx/>
                <a:latin typeface="Candara" panose="020E0502030303020204" pitchFamily="34" charset="0"/>
                <a:ea typeface="+mn-ea"/>
                <a:cs typeface="+mn-cs"/>
              </a:rPr>
              <a:t>(Hindricks et al., 2021)</a:t>
            </a: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The condition affects millions of people worldwide, and its prevalence continues to rise due to population aging, improved survival from cardiovascular diseases, and enhanced detection methods </a:t>
            </a:r>
            <a:r>
              <a:rPr kumimoji="0" lang="en-US" sz="2600" b="0" i="1" u="none" strike="noStrike" kern="1200" cap="none" spc="0" normalizeH="0" baseline="0" noProof="0" dirty="0">
                <a:ln>
                  <a:noFill/>
                </a:ln>
                <a:solidFill>
                  <a:prstClr val="black"/>
                </a:solidFill>
                <a:effectLst/>
                <a:uLnTx/>
                <a:uFillTx/>
                <a:latin typeface="Candara" panose="020E0502030303020204" pitchFamily="34" charset="0"/>
                <a:ea typeface="+mn-ea"/>
                <a:cs typeface="+mn-cs"/>
              </a:rPr>
              <a:t>(Chugh et al., 2014)</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AF is associated with significant morbidity and mortality, including an increased risk of ischemic stroke, heart failure, systemic thromboembolism, hospitalization, cognitive impairment, and premature death </a:t>
            </a:r>
            <a:r>
              <a:rPr kumimoji="0" lang="en-US" sz="2600" b="0" i="1" u="none" strike="noStrike" kern="1200" cap="none" spc="0" normalizeH="0" baseline="0" noProof="0" dirty="0">
                <a:ln>
                  <a:noFill/>
                </a:ln>
                <a:solidFill>
                  <a:prstClr val="black"/>
                </a:solidFill>
                <a:effectLst/>
                <a:uLnTx/>
                <a:uFillTx/>
                <a:latin typeface="Candara" panose="020E0502030303020204" pitchFamily="34" charset="0"/>
                <a:ea typeface="+mn-ea"/>
                <a:cs typeface="+mn-cs"/>
              </a:rPr>
              <a:t>(January et al., 2019)</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a:t>
            </a:r>
            <a:endParaRPr kumimoji="0" lang="LID4096"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p:txBody>
      </p:sp>
      <p:sp>
        <p:nvSpPr>
          <p:cNvPr id="7" name="Rectangle 6">
            <a:extLst>
              <a:ext uri="{FF2B5EF4-FFF2-40B4-BE49-F238E27FC236}">
                <a16:creationId xmlns:a16="http://schemas.microsoft.com/office/drawing/2014/main" id="{5F3F5417-2A56-4283-8A17-A0970F8F784B}"/>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3592AF10-A7FF-E7C8-F57D-1D391F023B6B}"/>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CCFA4532-859A-938F-83A3-C7FBFC5C9FF5}"/>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8AECB368-04EE-836E-774D-3726CA99B9FE}"/>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02</a:t>
            </a:r>
          </a:p>
        </p:txBody>
      </p:sp>
      <p:sp>
        <p:nvSpPr>
          <p:cNvPr id="11" name="Date Placeholder 10">
            <a:extLst>
              <a:ext uri="{FF2B5EF4-FFF2-40B4-BE49-F238E27FC236}">
                <a16:creationId xmlns:a16="http://schemas.microsoft.com/office/drawing/2014/main" id="{01FF0919-6FD8-08D2-2F01-980266F2DDCD}"/>
              </a:ext>
            </a:extLst>
          </p:cNvPr>
          <p:cNvSpPr>
            <a:spLocks noGrp="1"/>
          </p:cNvSpPr>
          <p:nvPr>
            <p:ph type="dt" sz="half" idx="10"/>
          </p:nvPr>
        </p:nvSpPr>
        <p:spPr/>
        <p:txBody>
          <a:bodyPr/>
          <a:lstStyle/>
          <a:p>
            <a:fld id="{A1787912-6E76-46C8-ABFA-DA9A63430669}" type="datetime1">
              <a:rPr lang="en-US" smtClean="0"/>
              <a:t>10/27/2026</a:t>
            </a:fld>
            <a:endParaRPr lang="en-US" dirty="0"/>
          </a:p>
        </p:txBody>
      </p:sp>
      <p:sp>
        <p:nvSpPr>
          <p:cNvPr id="12" name="Slide Number Placeholder 11">
            <a:extLst>
              <a:ext uri="{FF2B5EF4-FFF2-40B4-BE49-F238E27FC236}">
                <a16:creationId xmlns:a16="http://schemas.microsoft.com/office/drawing/2014/main" id="{3386EC4A-770B-29B1-F6C8-D478DF9E7FF7}"/>
              </a:ext>
            </a:extLst>
          </p:cNvPr>
          <p:cNvSpPr>
            <a:spLocks noGrp="1"/>
          </p:cNvSpPr>
          <p:nvPr>
            <p:ph type="sldNum" sz="quarter" idx="12"/>
          </p:nvPr>
        </p:nvSpPr>
        <p:spPr/>
        <p:txBody>
          <a:bodyPr/>
          <a:lstStyle/>
          <a:p>
            <a:fld id="{C1FF6DA9-008F-8B48-92A6-B652298478BF}" type="slidenum">
              <a:rPr lang="en-US" smtClean="0"/>
              <a:t>4</a:t>
            </a:fld>
            <a:endParaRPr lang="en-US" dirty="0"/>
          </a:p>
        </p:txBody>
      </p:sp>
    </p:spTree>
    <p:extLst>
      <p:ext uri="{BB962C8B-B14F-4D97-AF65-F5344CB8AC3E}">
        <p14:creationId xmlns:p14="http://schemas.microsoft.com/office/powerpoint/2010/main" val="354119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nimalist_kenyan_healthcare_network_background.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307592" y="427089"/>
            <a:ext cx="9098280" cy="553998"/>
          </a:xfrm>
          <a:prstGeom prst="rect">
            <a:avLst/>
          </a:prstGeom>
          <a:noFill/>
        </p:spPr>
        <p:txBody>
          <a:bodyPr wrap="square" lIns="0" tIns="0" rIns="0" bIns="0" anchor="ctr">
            <a:spAutoFit/>
          </a:bodyPr>
          <a:lstStyle/>
          <a:p>
            <a:pPr algn="ctr">
              <a:spcBef>
                <a:spcPts val="0"/>
              </a:spcBef>
              <a:spcAft>
                <a:spcPts val="0"/>
              </a:spcAft>
            </a:pPr>
            <a:r>
              <a:rPr lang="en-US" sz="3600" b="1" dirty="0">
                <a:solidFill>
                  <a:srgbClr val="003D33"/>
                </a:solidFill>
                <a:latin typeface="Berlin Sans FB Demi" panose="020E0802020502020306" pitchFamily="34" charset="0"/>
              </a:rPr>
              <a:t>Introduction, Cont.</a:t>
            </a:r>
            <a:endParaRPr sz="3600" b="1" i="0" dirty="0">
              <a:solidFill>
                <a:srgbClr val="003D33"/>
              </a:solidFill>
              <a:latin typeface="Berlin Sans FB Demi" panose="020E0802020502020306" pitchFamily="34" charset="0"/>
            </a:endParaRPr>
          </a:p>
        </p:txBody>
      </p:sp>
      <p:pic>
        <p:nvPicPr>
          <p:cNvPr id="5" name="Picture 4" descr="kcoa_logo_crest.png"/>
          <p:cNvPicPr>
            <a:picLocks noChangeAspect="1"/>
          </p:cNvPicPr>
          <p:nvPr/>
        </p:nvPicPr>
        <p:blipFill>
          <a:blip r:embed="rId3"/>
          <a:stretch>
            <a:fillRect/>
          </a:stretch>
        </p:blipFill>
        <p:spPr>
          <a:xfrm>
            <a:off x="10579608" y="192024"/>
            <a:ext cx="960120" cy="889928"/>
          </a:xfrm>
          <a:prstGeom prst="rect">
            <a:avLst/>
          </a:prstGeom>
        </p:spPr>
      </p:pic>
      <p:sp>
        <p:nvSpPr>
          <p:cNvPr id="6" name="Rounded Rectangle 5"/>
          <p:cNvSpPr/>
          <p:nvPr/>
        </p:nvSpPr>
        <p:spPr>
          <a:xfrm>
            <a:off x="185057" y="1273976"/>
            <a:ext cx="11756572" cy="503538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ectangle 6"/>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42334E17-308F-8B4F-B210-A56D9B21EA90}"/>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Content Placeholder 2">
            <a:extLst>
              <a:ext uri="{FF2B5EF4-FFF2-40B4-BE49-F238E27FC236}">
                <a16:creationId xmlns:a16="http://schemas.microsoft.com/office/drawing/2014/main" id="{622EE090-595D-18C4-C16B-7EF9645315E2}"/>
              </a:ext>
            </a:extLst>
          </p:cNvPr>
          <p:cNvSpPr txBox="1">
            <a:spLocks/>
          </p:cNvSpPr>
          <p:nvPr/>
        </p:nvSpPr>
        <p:spPr>
          <a:xfrm>
            <a:off x="348343" y="1395527"/>
            <a:ext cx="11310257" cy="5027218"/>
          </a:xfrm>
          <a:prstGeom prst="rect">
            <a:avLst/>
          </a:prstGeom>
        </p:spPr>
        <p:txBody>
          <a:bodyPr>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 dirty="0">
                <a:latin typeface="Candara" panose="020E0502030303020204" pitchFamily="34" charset="0"/>
              </a:rPr>
              <a:t>Atrial fibrillation substantially contributes to healthcare costs and negatively impacts patients’ quality of life through symptoms such as palpitations, fatigue, dyspnea, dizziness, and exercise intolerance </a:t>
            </a:r>
            <a:r>
              <a:rPr lang="" i="1" dirty="0">
                <a:latin typeface="Candara" panose="020E0502030303020204" pitchFamily="34" charset="0"/>
              </a:rPr>
              <a:t>(Kirchhof et al., 2016).</a:t>
            </a:r>
          </a:p>
          <a:p>
            <a:r>
              <a:rPr lang="" dirty="0">
                <a:latin typeface="Candara" panose="020E0502030303020204" pitchFamily="34" charset="0"/>
              </a:rPr>
              <a:t>Although </a:t>
            </a:r>
            <a:r>
              <a:rPr lang="en-US" dirty="0">
                <a:latin typeface="Candara" panose="020E0502030303020204" pitchFamily="34" charset="0"/>
              </a:rPr>
              <a:t>the condition</a:t>
            </a:r>
            <a:r>
              <a:rPr lang="" dirty="0">
                <a:latin typeface="Candara" panose="020E0502030303020204" pitchFamily="34" charset="0"/>
              </a:rPr>
              <a:t> predominantly affects older adults, </a:t>
            </a:r>
            <a:r>
              <a:rPr lang="en-US" dirty="0">
                <a:latin typeface="Candara" panose="020E0502030303020204" pitchFamily="34" charset="0"/>
              </a:rPr>
              <a:t>AF</a:t>
            </a:r>
            <a:r>
              <a:rPr lang="" dirty="0">
                <a:latin typeface="Candara" panose="020E0502030303020204" pitchFamily="34" charset="0"/>
              </a:rPr>
              <a:t> may also occur in younger individuals, where diagnosis is often delayed due to its intermittent nature and lower clinical suspicion. </a:t>
            </a:r>
          </a:p>
          <a:p>
            <a:r>
              <a:rPr lang="" dirty="0">
                <a:latin typeface="Candara" panose="020E0502030303020204" pitchFamily="34" charset="0"/>
              </a:rPr>
              <a:t>AF occurring before the age of 60 years is commonly referred to as </a:t>
            </a:r>
            <a:r>
              <a:rPr lang="" b="1" dirty="0">
                <a:latin typeface="Candara" panose="020E0502030303020204" pitchFamily="34" charset="0"/>
              </a:rPr>
              <a:t>Early-Onset AF </a:t>
            </a:r>
            <a:r>
              <a:rPr lang="" dirty="0">
                <a:latin typeface="Candara" panose="020E0502030303020204" pitchFamily="34" charset="0"/>
              </a:rPr>
              <a:t>is linked to genetic predisposition, structural heart diseases, Endocrine, metabolic, and other modifiable risk factors </a:t>
            </a:r>
            <a:r>
              <a:rPr lang="" i="1" dirty="0">
                <a:latin typeface="Candara" panose="020E0502030303020204" pitchFamily="34" charset="0"/>
              </a:rPr>
              <a:t>(Chung et al., 2023; Lubitz et al., 2021)</a:t>
            </a:r>
            <a:r>
              <a:rPr lang="" dirty="0">
                <a:latin typeface="Candara" panose="020E0502030303020204" pitchFamily="34" charset="0"/>
              </a:rPr>
              <a:t>.</a:t>
            </a:r>
          </a:p>
        </p:txBody>
      </p:sp>
      <p:sp>
        <p:nvSpPr>
          <p:cNvPr id="12" name="Date Placeholder 11">
            <a:extLst>
              <a:ext uri="{FF2B5EF4-FFF2-40B4-BE49-F238E27FC236}">
                <a16:creationId xmlns:a16="http://schemas.microsoft.com/office/drawing/2014/main" id="{655B82B5-4EC7-9BBD-4C7E-98C49B34F33D}"/>
              </a:ext>
            </a:extLst>
          </p:cNvPr>
          <p:cNvSpPr>
            <a:spLocks noGrp="1"/>
          </p:cNvSpPr>
          <p:nvPr>
            <p:ph type="dt" sz="half" idx="10"/>
          </p:nvPr>
        </p:nvSpPr>
        <p:spPr/>
        <p:txBody>
          <a:bodyPr/>
          <a:lstStyle/>
          <a:p>
            <a:fld id="{D018EDA8-9277-413F-9BA4-9D72C8F5A7F4}" type="datetime1">
              <a:rPr lang="en-US" smtClean="0"/>
              <a:t>10/27/2026</a:t>
            </a:fld>
            <a:endParaRPr lang="en-US" dirty="0"/>
          </a:p>
        </p:txBody>
      </p:sp>
      <p:sp>
        <p:nvSpPr>
          <p:cNvPr id="13" name="Slide Number Placeholder 12">
            <a:extLst>
              <a:ext uri="{FF2B5EF4-FFF2-40B4-BE49-F238E27FC236}">
                <a16:creationId xmlns:a16="http://schemas.microsoft.com/office/drawing/2014/main" id="{19620063-D557-852B-28B3-8BBDFD3A1840}"/>
              </a:ext>
            </a:extLst>
          </p:cNvPr>
          <p:cNvSpPr>
            <a:spLocks noGrp="1"/>
          </p:cNvSpPr>
          <p:nvPr>
            <p:ph type="sldNum" sz="quarter" idx="12"/>
          </p:nvPr>
        </p:nvSpPr>
        <p:spPr/>
        <p:txBody>
          <a:bodyPr/>
          <a:lstStyle/>
          <a:p>
            <a:fld id="{C1FF6DA9-008F-8B48-92A6-B652298478BF}"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59582-B94F-137D-CEB6-FFA54AE8F3D4}"/>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FD1F1ED3-187E-F1FD-82ED-D0B0DC094E4B}"/>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6ED835E6-5B6B-8274-DC55-B07C0B25F150}"/>
              </a:ext>
            </a:extLst>
          </p:cNvPr>
          <p:cNvPicPr>
            <a:picLocks noChangeAspect="1"/>
          </p:cNvPicPr>
          <p:nvPr/>
        </p:nvPicPr>
        <p:blipFill>
          <a:blip r:embed="rId3"/>
          <a:stretch>
            <a:fillRect/>
          </a:stretch>
        </p:blipFill>
        <p:spPr>
          <a:xfrm>
            <a:off x="10579608" y="192024"/>
            <a:ext cx="960120" cy="889928"/>
          </a:xfrm>
          <a:prstGeom prst="rect">
            <a:avLst/>
          </a:prstGeom>
        </p:spPr>
      </p:pic>
      <p:sp>
        <p:nvSpPr>
          <p:cNvPr id="6" name="Rounded Rectangle 5">
            <a:extLst>
              <a:ext uri="{FF2B5EF4-FFF2-40B4-BE49-F238E27FC236}">
                <a16:creationId xmlns:a16="http://schemas.microsoft.com/office/drawing/2014/main" id="{6F622CB5-9BC0-62E1-9D50-989C905106D2}"/>
              </a:ext>
            </a:extLst>
          </p:cNvPr>
          <p:cNvSpPr/>
          <p:nvPr/>
        </p:nvSpPr>
        <p:spPr>
          <a:xfrm>
            <a:off x="185057" y="1014561"/>
            <a:ext cx="11756572" cy="5294799"/>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ectangle 6">
            <a:extLst>
              <a:ext uri="{FF2B5EF4-FFF2-40B4-BE49-F238E27FC236}">
                <a16:creationId xmlns:a16="http://schemas.microsoft.com/office/drawing/2014/main" id="{6FB83A9A-7DBA-2448-9245-6D159A78FEB0}"/>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4A6964F0-F27D-0412-F635-6F57A5F6F836}"/>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709EAB6C-25A6-2363-0F4F-723D676F48A1}"/>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C8364AE5-F7DE-55A0-61DD-47C241C6253E}"/>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7911F5B7-E1D5-CF64-C238-B5E5AA120C12}"/>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Content Placeholder 2">
            <a:extLst>
              <a:ext uri="{FF2B5EF4-FFF2-40B4-BE49-F238E27FC236}">
                <a16:creationId xmlns:a16="http://schemas.microsoft.com/office/drawing/2014/main" id="{088CC171-238B-A765-6724-2F0D0433C434}"/>
              </a:ext>
            </a:extLst>
          </p:cNvPr>
          <p:cNvSpPr txBox="1">
            <a:spLocks/>
          </p:cNvSpPr>
          <p:nvPr/>
        </p:nvSpPr>
        <p:spPr>
          <a:xfrm>
            <a:off x="348343" y="1395527"/>
            <a:ext cx="11310257" cy="502721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 dirty="0">
              <a:latin typeface="Candara" panose="020E0502030303020204" pitchFamily="34" charset="0"/>
            </a:endParaRPr>
          </a:p>
        </p:txBody>
      </p:sp>
      <p:sp>
        <p:nvSpPr>
          <p:cNvPr id="14" name="Title 13">
            <a:extLst>
              <a:ext uri="{FF2B5EF4-FFF2-40B4-BE49-F238E27FC236}">
                <a16:creationId xmlns:a16="http://schemas.microsoft.com/office/drawing/2014/main" id="{70BE6FB2-EE1D-3399-654B-500FB4943195}"/>
              </a:ext>
            </a:extLst>
          </p:cNvPr>
          <p:cNvSpPr>
            <a:spLocks noGrp="1"/>
          </p:cNvSpPr>
          <p:nvPr>
            <p:ph type="title"/>
          </p:nvPr>
        </p:nvSpPr>
        <p:spPr>
          <a:xfrm>
            <a:off x="457200" y="274638"/>
            <a:ext cx="9971314" cy="807314"/>
          </a:xfrm>
        </p:spPr>
        <p:txBody>
          <a:bodyPr>
            <a:normAutofit/>
          </a:bodyPr>
          <a:lstStyle/>
          <a:p>
            <a:r>
              <a:rPr lang="en-US" sz="3200" dirty="0">
                <a:latin typeface="Berlin Sans FB Demi" panose="020E0802020502020306" pitchFamily="34" charset="0"/>
              </a:rPr>
              <a:t>Normal Impulse Conduction Vs Atrial Fibrillation</a:t>
            </a:r>
            <a:endParaRPr lang="LID4096" sz="3200" dirty="0">
              <a:latin typeface="Berlin Sans FB Demi" panose="020E0802020502020306" pitchFamily="34" charset="0"/>
            </a:endParaRPr>
          </a:p>
        </p:txBody>
      </p:sp>
      <p:sp>
        <p:nvSpPr>
          <p:cNvPr id="20" name="Content Placeholder 19">
            <a:extLst>
              <a:ext uri="{FF2B5EF4-FFF2-40B4-BE49-F238E27FC236}">
                <a16:creationId xmlns:a16="http://schemas.microsoft.com/office/drawing/2014/main" id="{D626B850-75A0-54CC-8E44-8327240C777D}"/>
              </a:ext>
            </a:extLst>
          </p:cNvPr>
          <p:cNvSpPr>
            <a:spLocks noGrp="1"/>
          </p:cNvSpPr>
          <p:nvPr>
            <p:ph sz="half" idx="1"/>
          </p:nvPr>
        </p:nvSpPr>
        <p:spPr>
          <a:xfrm>
            <a:off x="250371" y="1441414"/>
            <a:ext cx="5322897" cy="4877090"/>
          </a:xfrm>
        </p:spPr>
        <p:txBody>
          <a:bodyPr>
            <a:normAutofit fontScale="92500" lnSpcReduction="10000"/>
          </a:bodyPr>
          <a:lstStyle/>
          <a:p>
            <a:endParaRPr lang="en-US" dirty="0">
              <a:hlinkClick r:id="rId4"/>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500" dirty="0">
              <a:hlinkClick r:id="rId4"/>
            </a:endParaRPr>
          </a:p>
          <a:p>
            <a:pPr marL="0" indent="0">
              <a:buNone/>
            </a:pPr>
            <a:endParaRPr lang="en-US" sz="1500" dirty="0">
              <a:hlinkClick r:id="rId4"/>
            </a:endParaRPr>
          </a:p>
          <a:p>
            <a:pPr marL="0" indent="0">
              <a:buNone/>
            </a:pPr>
            <a:endParaRPr lang="en-US" sz="1500" dirty="0">
              <a:hlinkClick r:id="rId4"/>
            </a:endParaRPr>
          </a:p>
          <a:p>
            <a:pPr marL="0" indent="0">
              <a:buNone/>
            </a:pPr>
            <a:endParaRPr lang="en-US" sz="1500" dirty="0">
              <a:hlinkClick r:id="rId4"/>
            </a:endParaRPr>
          </a:p>
          <a:p>
            <a:pPr marL="0" indent="0">
              <a:buNone/>
            </a:pPr>
            <a:endParaRPr lang="en-US" sz="1500" dirty="0">
              <a:hlinkClick r:id="rId4"/>
            </a:endParaRPr>
          </a:p>
          <a:p>
            <a:pPr marL="0" indent="0">
              <a:buNone/>
            </a:pPr>
            <a:r>
              <a:rPr lang="en-US" sz="1200" dirty="0">
                <a:hlinkClick r:id="rId4"/>
              </a:rPr>
              <a:t>https://medlineplus.gov/ency/anatomyvideos/000021.htm?utm_source=chatgpt.com</a:t>
            </a:r>
            <a:endParaRPr lang="en-US" sz="1200" dirty="0"/>
          </a:p>
        </p:txBody>
      </p:sp>
      <p:pic>
        <p:nvPicPr>
          <p:cNvPr id="21" name="Content Placeholder 17">
            <a:extLst>
              <a:ext uri="{FF2B5EF4-FFF2-40B4-BE49-F238E27FC236}">
                <a16:creationId xmlns:a16="http://schemas.microsoft.com/office/drawing/2014/main" id="{DEA0C0C0-0E77-9E4F-25B7-C10A9B2B3809}"/>
              </a:ext>
            </a:extLst>
          </p:cNvPr>
          <p:cNvPicPr>
            <a:picLocks noGrp="1" noChangeAspect="1"/>
          </p:cNvPicPr>
          <p:nvPr>
            <p:ph sz="half" idx="2"/>
          </p:nvPr>
        </p:nvPicPr>
        <p:blipFill>
          <a:blip r:embed="rId5"/>
          <a:srcRect b="8014"/>
          <a:stretch>
            <a:fillRect/>
          </a:stretch>
        </p:blipFill>
        <p:spPr>
          <a:xfrm>
            <a:off x="5965998" y="1161608"/>
            <a:ext cx="5919896" cy="5083744"/>
          </a:xfrm>
          <a:prstGeom prst="rect">
            <a:avLst/>
          </a:prstGeom>
        </p:spPr>
      </p:pic>
      <p:pic>
        <p:nvPicPr>
          <p:cNvPr id="25" name="Picture 24">
            <a:extLst>
              <a:ext uri="{FF2B5EF4-FFF2-40B4-BE49-F238E27FC236}">
                <a16:creationId xmlns:a16="http://schemas.microsoft.com/office/drawing/2014/main" id="{726D1CD6-7166-58B9-3C95-5F88D2868DE3}"/>
              </a:ext>
            </a:extLst>
          </p:cNvPr>
          <p:cNvPicPr>
            <a:picLocks noChangeAspect="1"/>
          </p:cNvPicPr>
          <p:nvPr/>
        </p:nvPicPr>
        <p:blipFill>
          <a:blip r:embed="rId6"/>
          <a:stretch>
            <a:fillRect/>
          </a:stretch>
        </p:blipFill>
        <p:spPr>
          <a:xfrm>
            <a:off x="306106" y="1161607"/>
            <a:ext cx="5604157" cy="4877090"/>
          </a:xfrm>
          <a:prstGeom prst="rect">
            <a:avLst/>
          </a:prstGeom>
        </p:spPr>
      </p:pic>
      <p:sp>
        <p:nvSpPr>
          <p:cNvPr id="4" name="Date Placeholder 3">
            <a:extLst>
              <a:ext uri="{FF2B5EF4-FFF2-40B4-BE49-F238E27FC236}">
                <a16:creationId xmlns:a16="http://schemas.microsoft.com/office/drawing/2014/main" id="{F5223DD3-2237-3E41-C475-C51A414B7C9B}"/>
              </a:ext>
            </a:extLst>
          </p:cNvPr>
          <p:cNvSpPr>
            <a:spLocks noGrp="1"/>
          </p:cNvSpPr>
          <p:nvPr>
            <p:ph type="dt" sz="half" idx="10"/>
          </p:nvPr>
        </p:nvSpPr>
        <p:spPr/>
        <p:txBody>
          <a:bodyPr/>
          <a:lstStyle/>
          <a:p>
            <a:fld id="{DE7627DA-E2BB-455A-96BA-0FB5A58FB8A7}" type="datetime1">
              <a:rPr lang="en-US" smtClean="0"/>
              <a:t>10/27/2026</a:t>
            </a:fld>
            <a:endParaRPr lang="en-US" dirty="0"/>
          </a:p>
        </p:txBody>
      </p:sp>
      <p:sp>
        <p:nvSpPr>
          <p:cNvPr id="12" name="Slide Number Placeholder 11">
            <a:extLst>
              <a:ext uri="{FF2B5EF4-FFF2-40B4-BE49-F238E27FC236}">
                <a16:creationId xmlns:a16="http://schemas.microsoft.com/office/drawing/2014/main" id="{A64757F9-76AB-69F1-9E89-A5E0A9F2CA72}"/>
              </a:ext>
            </a:extLst>
          </p:cNvPr>
          <p:cNvSpPr>
            <a:spLocks noGrp="1"/>
          </p:cNvSpPr>
          <p:nvPr>
            <p:ph type="sldNum" sz="quarter" idx="12"/>
          </p:nvPr>
        </p:nvSpPr>
        <p:spPr/>
        <p:txBody>
          <a:bodyPr/>
          <a:lstStyle/>
          <a:p>
            <a:fld id="{C1FF6DA9-008F-8B48-92A6-B652298478BF}" type="slidenum">
              <a:rPr lang="en-US" smtClean="0"/>
              <a:t>6</a:t>
            </a:fld>
            <a:endParaRPr lang="en-US" dirty="0"/>
          </a:p>
        </p:txBody>
      </p:sp>
    </p:spTree>
    <p:extLst>
      <p:ext uri="{BB962C8B-B14F-4D97-AF65-F5344CB8AC3E}">
        <p14:creationId xmlns:p14="http://schemas.microsoft.com/office/powerpoint/2010/main" val="1426436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36BB0-091B-4408-870E-0697B1235762}"/>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90E97C97-88C7-754D-7604-D485BE92ADF7}"/>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30E25994-B22D-B829-EF1D-B639AAB93504}"/>
              </a:ext>
            </a:extLst>
          </p:cNvPr>
          <p:cNvSpPr txBox="1"/>
          <p:nvPr/>
        </p:nvSpPr>
        <p:spPr>
          <a:xfrm>
            <a:off x="1307592" y="396312"/>
            <a:ext cx="9098280"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Atrial Fibrillation: Classification</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36D34F0A-FE45-D1EA-7EA0-3E3D9B95A945}"/>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48B4BE47-B19E-F32C-CBA7-179562EE423E}"/>
              </a:ext>
            </a:extLst>
          </p:cNvPr>
          <p:cNvSpPr/>
          <p:nvPr/>
        </p:nvSpPr>
        <p:spPr>
          <a:xfrm>
            <a:off x="185057" y="1273976"/>
            <a:ext cx="11756572" cy="503538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US" dirty="0"/>
          </a:p>
        </p:txBody>
      </p:sp>
      <p:sp>
        <p:nvSpPr>
          <p:cNvPr id="7" name="Rectangle 6">
            <a:extLst>
              <a:ext uri="{FF2B5EF4-FFF2-40B4-BE49-F238E27FC236}">
                <a16:creationId xmlns:a16="http://schemas.microsoft.com/office/drawing/2014/main" id="{AD1AA83D-8DB2-5ADB-E1B8-2E2093694CAD}"/>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6A3BABB6-906C-66DA-48F2-CA1DAE304365}"/>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58A3C226-DCC7-BB17-A147-3332CCAA8783}"/>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7865126B-E329-FC46-9156-EDF3F5106642}"/>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EFCCA44D-F098-A9E8-DA41-226138A5294B}"/>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Content Placeholder 2">
            <a:extLst>
              <a:ext uri="{FF2B5EF4-FFF2-40B4-BE49-F238E27FC236}">
                <a16:creationId xmlns:a16="http://schemas.microsoft.com/office/drawing/2014/main" id="{518D3533-A7FE-3927-C2F0-42EBF9F49006}"/>
              </a:ext>
            </a:extLst>
          </p:cNvPr>
          <p:cNvSpPr txBox="1">
            <a:spLocks/>
          </p:cNvSpPr>
          <p:nvPr/>
        </p:nvSpPr>
        <p:spPr>
          <a:xfrm>
            <a:off x="838200" y="1386772"/>
            <a:ext cx="10515600" cy="4790192"/>
          </a:xfrm>
          <a:prstGeom prst="rect">
            <a:avLst/>
          </a:prstGeom>
        </p:spPr>
        <p:txBody>
          <a:bodyPr>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 dirty="0">
                <a:latin typeface="Candara" panose="020E0502030303020204" pitchFamily="34" charset="0"/>
              </a:rPr>
              <a:t>AF is classified into several categories based on duration and pattern:</a:t>
            </a:r>
          </a:p>
          <a:p>
            <a:pPr marL="1028700" lvl="1" indent="-571500">
              <a:buFont typeface="+mj-lt"/>
              <a:buAutoNum type="romanLcPeriod"/>
            </a:pPr>
            <a:r>
              <a:rPr lang="" dirty="0">
                <a:latin typeface="Candara" panose="020E0502030303020204" pitchFamily="34" charset="0"/>
              </a:rPr>
              <a:t>First-diagnosed AF </a:t>
            </a:r>
          </a:p>
          <a:p>
            <a:pPr marL="1028700" lvl="1" indent="-571500">
              <a:buFont typeface="+mj-lt"/>
              <a:buAutoNum type="romanLcPeriod"/>
            </a:pPr>
            <a:r>
              <a:rPr lang="" dirty="0">
                <a:latin typeface="Candara" panose="020E0502030303020204" pitchFamily="34" charset="0"/>
              </a:rPr>
              <a:t>Paroxysmal AF (self-terminating within 7 days) </a:t>
            </a:r>
          </a:p>
          <a:p>
            <a:pPr marL="1028700" lvl="1" indent="-571500">
              <a:buFont typeface="+mj-lt"/>
              <a:buAutoNum type="romanLcPeriod"/>
            </a:pPr>
            <a:r>
              <a:rPr lang="" dirty="0">
                <a:latin typeface="Candara" panose="020E0502030303020204" pitchFamily="34" charset="0"/>
              </a:rPr>
              <a:t>Persistent AF (lasting more than 7 days) </a:t>
            </a:r>
          </a:p>
          <a:p>
            <a:pPr marL="1028700" lvl="1" indent="-571500">
              <a:buFont typeface="+mj-lt"/>
              <a:buAutoNum type="romanLcPeriod"/>
            </a:pPr>
            <a:r>
              <a:rPr lang="" dirty="0">
                <a:latin typeface="Candara" panose="020E0502030303020204" pitchFamily="34" charset="0"/>
              </a:rPr>
              <a:t>Long-standing persistent AF </a:t>
            </a:r>
          </a:p>
          <a:p>
            <a:pPr marL="1028700" lvl="1" indent="-571500">
              <a:buFont typeface="+mj-lt"/>
              <a:buAutoNum type="romanLcPeriod"/>
            </a:pPr>
            <a:r>
              <a:rPr lang="" dirty="0">
                <a:latin typeface="Candara" panose="020E0502030303020204" pitchFamily="34" charset="0"/>
              </a:rPr>
              <a:t>Permanent AF </a:t>
            </a:r>
          </a:p>
          <a:p>
            <a:r>
              <a:rPr lang="" b="1" dirty="0">
                <a:latin typeface="Candara" panose="020E0502030303020204" pitchFamily="34" charset="0"/>
              </a:rPr>
              <a:t>Paroxysmal atrial fibrillation (PAF) </a:t>
            </a:r>
            <a:r>
              <a:rPr lang="" dirty="0">
                <a:latin typeface="Candara" panose="020E0502030303020204" pitchFamily="34" charset="0"/>
              </a:rPr>
              <a:t>is defined as AF that terminates spontaneously or with intervention within seven days of onset, with most episodes resolving within 48 hours </a:t>
            </a:r>
            <a:r>
              <a:rPr lang="" i="1" dirty="0">
                <a:latin typeface="Candara" panose="020E0502030303020204" pitchFamily="34" charset="0"/>
              </a:rPr>
              <a:t>(January et al., 2019)</a:t>
            </a:r>
            <a:r>
              <a:rPr lang="" dirty="0">
                <a:latin typeface="Candara" panose="020E0502030303020204" pitchFamily="34" charset="0"/>
              </a:rPr>
              <a:t>.</a:t>
            </a:r>
          </a:p>
        </p:txBody>
      </p:sp>
      <p:sp>
        <p:nvSpPr>
          <p:cNvPr id="3" name="Date Placeholder 2">
            <a:extLst>
              <a:ext uri="{FF2B5EF4-FFF2-40B4-BE49-F238E27FC236}">
                <a16:creationId xmlns:a16="http://schemas.microsoft.com/office/drawing/2014/main" id="{734830B6-AE3C-557D-3275-C6D99DE8D16B}"/>
              </a:ext>
            </a:extLst>
          </p:cNvPr>
          <p:cNvSpPr>
            <a:spLocks noGrp="1"/>
          </p:cNvSpPr>
          <p:nvPr>
            <p:ph type="dt" sz="half" idx="10"/>
          </p:nvPr>
        </p:nvSpPr>
        <p:spPr/>
        <p:txBody>
          <a:bodyPr/>
          <a:lstStyle/>
          <a:p>
            <a:fld id="{96631045-60BA-40BA-BF1F-7B209A0BA64D}" type="datetime1">
              <a:rPr lang="en-US" smtClean="0"/>
              <a:t>10/27/2026</a:t>
            </a:fld>
            <a:endParaRPr lang="en-US" dirty="0"/>
          </a:p>
        </p:txBody>
      </p:sp>
      <p:sp>
        <p:nvSpPr>
          <p:cNvPr id="12" name="Slide Number Placeholder 11">
            <a:extLst>
              <a:ext uri="{FF2B5EF4-FFF2-40B4-BE49-F238E27FC236}">
                <a16:creationId xmlns:a16="http://schemas.microsoft.com/office/drawing/2014/main" id="{6DFA7BBE-068B-294F-54F7-522F3D295E13}"/>
              </a:ext>
            </a:extLst>
          </p:cNvPr>
          <p:cNvSpPr>
            <a:spLocks noGrp="1"/>
          </p:cNvSpPr>
          <p:nvPr>
            <p:ph type="sldNum" sz="quarter" idx="12"/>
          </p:nvPr>
        </p:nvSpPr>
        <p:spPr/>
        <p:txBody>
          <a:bodyPr/>
          <a:lstStyle/>
          <a:p>
            <a:fld id="{C1FF6DA9-008F-8B48-92A6-B652298478BF}" type="slidenum">
              <a:rPr lang="en-US" smtClean="0"/>
              <a:t>7</a:t>
            </a:fld>
            <a:endParaRPr lang="en-US" dirty="0"/>
          </a:p>
        </p:txBody>
      </p:sp>
    </p:spTree>
    <p:extLst>
      <p:ext uri="{BB962C8B-B14F-4D97-AF65-F5344CB8AC3E}">
        <p14:creationId xmlns:p14="http://schemas.microsoft.com/office/powerpoint/2010/main" val="2055417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525FA-E62C-7933-B894-19B6B2B6032D}"/>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BD7F52FF-1A7A-2FC6-C2F1-584A4458B0BB}"/>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A91B6328-7BA6-5DC1-12AD-1278187EE1F4}"/>
              </a:ext>
            </a:extLst>
          </p:cNvPr>
          <p:cNvSpPr txBox="1"/>
          <p:nvPr/>
        </p:nvSpPr>
        <p:spPr>
          <a:xfrm>
            <a:off x="1307592" y="396312"/>
            <a:ext cx="9098280"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Study Objectives</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2021FA1D-DAD9-7803-9371-9BAC15A0CA15}"/>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5CF82744-9931-1FA7-0777-87CBE1C6EAF8}"/>
              </a:ext>
            </a:extLst>
          </p:cNvPr>
          <p:cNvSpPr/>
          <p:nvPr/>
        </p:nvSpPr>
        <p:spPr>
          <a:xfrm>
            <a:off x="185057" y="1273975"/>
            <a:ext cx="11756572" cy="5157913"/>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 sz="2600" b="1"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General Objective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To examine the clinical presentation, diagnostic evaluation, management, and outcomes newly diagnosed with paroxysmal atrial fibrillation  experiencing symptoms for 16 years.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 sz="2600" b="1"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Specific Objectives</a:t>
            </a:r>
          </a:p>
          <a:p>
            <a:pPr marL="571500" marR="0" lvl="0" indent="-571500" algn="l" defTabSz="914400" rtl="0" eaLnBrk="1" fontAlgn="auto" latinLnBrk="0" hangingPunct="1">
              <a:lnSpc>
                <a:spcPct val="90000"/>
              </a:lnSpc>
              <a:spcBef>
                <a:spcPts val="1000"/>
              </a:spcBef>
              <a:spcAft>
                <a:spcPts val="0"/>
              </a:spcAft>
              <a:buClrTx/>
              <a:buSzTx/>
              <a:buFont typeface="+mj-lt"/>
              <a:buAutoNum type="romanLcPeriod"/>
              <a:tabLst/>
              <a:defRPr/>
            </a:pP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To describe the clinical </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presentation of a patient with early-onset Atrial Fibrillation.</a:t>
            </a:r>
            <a:endPar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marL="571500" marR="0" lvl="0" indent="-571500" algn="l" defTabSz="914400" rtl="0" eaLnBrk="1" fontAlgn="auto" latinLnBrk="0" hangingPunct="1">
              <a:lnSpc>
                <a:spcPct val="90000"/>
              </a:lnSpc>
              <a:spcBef>
                <a:spcPts val="1000"/>
              </a:spcBef>
              <a:spcAft>
                <a:spcPts val="0"/>
              </a:spcAft>
              <a:buClrTx/>
              <a:buSzTx/>
              <a:buFont typeface="+mj-lt"/>
              <a:buAutoNum type="romanLcPeriod"/>
              <a:tabLst/>
              <a:defRPr/>
            </a:pP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To evaluate</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the </a:t>
            </a: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diagnostic </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workup</a:t>
            </a: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in the assessment of </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early-onset </a:t>
            </a: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AF. </a:t>
            </a:r>
          </a:p>
          <a:p>
            <a:pPr marL="571500" marR="0" lvl="0" indent="-571500" algn="l" defTabSz="914400" rtl="0" eaLnBrk="1" fontAlgn="auto" latinLnBrk="0" hangingPunct="1">
              <a:lnSpc>
                <a:spcPct val="90000"/>
              </a:lnSpc>
              <a:spcBef>
                <a:spcPts val="1000"/>
              </a:spcBef>
              <a:spcAft>
                <a:spcPts val="0"/>
              </a:spcAft>
              <a:buClrTx/>
              <a:buSzTx/>
              <a:buFont typeface="+mj-lt"/>
              <a:buAutoNum type="romanLcPeriod"/>
              <a:tabLst/>
              <a:defRPr/>
            </a:pP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To discuss management approaches employed in </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early onset Atrial Fibrillation.</a:t>
            </a:r>
            <a:endPar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marL="571500" marR="0" lvl="0" indent="-571500" algn="l" defTabSz="914400" rtl="0" eaLnBrk="1" fontAlgn="auto" latinLnBrk="0" hangingPunct="1">
              <a:lnSpc>
                <a:spcPct val="90000"/>
              </a:lnSpc>
              <a:spcBef>
                <a:spcPts val="1000"/>
              </a:spcBef>
              <a:spcAft>
                <a:spcPts val="0"/>
              </a:spcAft>
              <a:buClrTx/>
              <a:buSzTx/>
              <a:buFont typeface="+mj-lt"/>
              <a:buAutoNum type="romanLcPeriod"/>
              <a:tabLst/>
              <a:defRPr/>
            </a:pP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To assess the impact of</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early-onset</a:t>
            </a:r>
            <a:r>
              <a:rPr kumimoji="0" lang="" sz="26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AF on the patient's quality of life. </a:t>
            </a:r>
          </a:p>
        </p:txBody>
      </p:sp>
      <p:sp>
        <p:nvSpPr>
          <p:cNvPr id="7" name="Rectangle 6">
            <a:extLst>
              <a:ext uri="{FF2B5EF4-FFF2-40B4-BE49-F238E27FC236}">
                <a16:creationId xmlns:a16="http://schemas.microsoft.com/office/drawing/2014/main" id="{456E8280-F14B-AE2A-9B65-4622ED5CBFBE}"/>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6787C90C-55B7-5A04-CC68-9C5289F42414}"/>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EF04C407-F5EA-F952-F8AF-9639A0E22D84}"/>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93BE8413-D35F-842D-55C1-82E73BC48130}"/>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B36916C3-9EA3-54A6-B549-88C68E51025C}"/>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Date Placeholder 2">
            <a:extLst>
              <a:ext uri="{FF2B5EF4-FFF2-40B4-BE49-F238E27FC236}">
                <a16:creationId xmlns:a16="http://schemas.microsoft.com/office/drawing/2014/main" id="{33F8ACAA-B57A-D02D-1AF2-6670B6AAA3A2}"/>
              </a:ext>
            </a:extLst>
          </p:cNvPr>
          <p:cNvSpPr>
            <a:spLocks noGrp="1"/>
          </p:cNvSpPr>
          <p:nvPr>
            <p:ph type="dt" sz="half" idx="10"/>
          </p:nvPr>
        </p:nvSpPr>
        <p:spPr/>
        <p:txBody>
          <a:bodyPr/>
          <a:lstStyle/>
          <a:p>
            <a:fld id="{1E1FED4C-12EA-47D6-B948-4D3631FFE066}" type="datetime1">
              <a:rPr lang="en-US" smtClean="0"/>
              <a:t>10/27/2026</a:t>
            </a:fld>
            <a:endParaRPr lang="en-US" dirty="0"/>
          </a:p>
        </p:txBody>
      </p:sp>
      <p:sp>
        <p:nvSpPr>
          <p:cNvPr id="12" name="Slide Number Placeholder 11">
            <a:extLst>
              <a:ext uri="{FF2B5EF4-FFF2-40B4-BE49-F238E27FC236}">
                <a16:creationId xmlns:a16="http://schemas.microsoft.com/office/drawing/2014/main" id="{D3957BE2-052E-E49F-E1F2-9C6E745DF41B}"/>
              </a:ext>
            </a:extLst>
          </p:cNvPr>
          <p:cNvSpPr>
            <a:spLocks noGrp="1"/>
          </p:cNvSpPr>
          <p:nvPr>
            <p:ph type="sldNum" sz="quarter" idx="12"/>
          </p:nvPr>
        </p:nvSpPr>
        <p:spPr/>
        <p:txBody>
          <a:bodyPr/>
          <a:lstStyle/>
          <a:p>
            <a:fld id="{C1FF6DA9-008F-8B48-92A6-B652298478BF}" type="slidenum">
              <a:rPr lang="en-US" smtClean="0"/>
              <a:t>8</a:t>
            </a:fld>
            <a:endParaRPr lang="en-US" dirty="0"/>
          </a:p>
        </p:txBody>
      </p:sp>
    </p:spTree>
    <p:extLst>
      <p:ext uri="{BB962C8B-B14F-4D97-AF65-F5344CB8AC3E}">
        <p14:creationId xmlns:p14="http://schemas.microsoft.com/office/powerpoint/2010/main" val="440141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AFDBA-98E3-86CA-6DD2-9F88C033ECD1}"/>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8F8F8429-B99D-0B90-00FA-480311C6D54A}"/>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764E7B8E-0885-FEDB-A54C-94471AFD1327}"/>
              </a:ext>
            </a:extLst>
          </p:cNvPr>
          <p:cNvSpPr txBox="1"/>
          <p:nvPr/>
        </p:nvSpPr>
        <p:spPr>
          <a:xfrm>
            <a:off x="1307592" y="396312"/>
            <a:ext cx="9098280" cy="615553"/>
          </a:xfrm>
          <a:prstGeom prst="rect">
            <a:avLst/>
          </a:prstGeom>
          <a:noFill/>
        </p:spPr>
        <p:txBody>
          <a:bodyPr wrap="square" lIns="0" tIns="0" rIns="0" bIns="0" anchor="ctr">
            <a:spAutoFit/>
          </a:bodyPr>
          <a:lstStyle/>
          <a:p>
            <a:pPr algn="ctr">
              <a:spcBef>
                <a:spcPts val="0"/>
              </a:spcBef>
              <a:spcAft>
                <a:spcPts val="0"/>
              </a:spcAft>
            </a:pPr>
            <a:r>
              <a:rPr lang="en-US" sz="4000" b="1" dirty="0">
                <a:solidFill>
                  <a:srgbClr val="003D33"/>
                </a:solidFill>
                <a:latin typeface="Berlin Sans FB Demi" panose="020E0802020502020306" pitchFamily="34" charset="0"/>
              </a:rPr>
              <a:t>Significance of The Study</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0890BC5F-F1F5-4F33-998C-1F9F028BD1F4}"/>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CDF5EA31-E563-A4BB-EDF9-48E26D8C2EFA}"/>
              </a:ext>
            </a:extLst>
          </p:cNvPr>
          <p:cNvSpPr/>
          <p:nvPr/>
        </p:nvSpPr>
        <p:spPr>
          <a:xfrm>
            <a:off x="185057" y="1273976"/>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 sz="28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The findings of this study are necessary for clinicians in recognizing AF among younger patients presenting with recurrent palpitations and unexplained cardiovascular symptoms.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 sz="28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Early diagnosis and appropriate management have been shown to reduce symptom burden and improve quality of life </a:t>
            </a:r>
            <a:r>
              <a:rPr kumimoji="0" lang="" sz="2800" b="0" i="1" u="none" strike="noStrike" kern="1200" cap="none" spc="0" normalizeH="0" baseline="0" noProof="0" dirty="0">
                <a:ln>
                  <a:noFill/>
                </a:ln>
                <a:solidFill>
                  <a:prstClr val="black"/>
                </a:solidFill>
                <a:effectLst/>
                <a:uLnTx/>
                <a:uFillTx/>
                <a:latin typeface="Candara" panose="020E0502030303020204" pitchFamily="34" charset="0"/>
                <a:ea typeface="+mn-ea"/>
                <a:cs typeface="+mn-cs"/>
              </a:rPr>
              <a:t>(Kirchhof et al., 2016)</a:t>
            </a:r>
            <a:r>
              <a:rPr kumimoji="0" lang="" sz="28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 sz="28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The study also contributes to the growing body of literature concerning early-onset AF and may provide useful information for future research on risk factors, diagnosis, and management strategies in young adults.</a:t>
            </a:r>
          </a:p>
        </p:txBody>
      </p:sp>
      <p:sp>
        <p:nvSpPr>
          <p:cNvPr id="7" name="Rectangle 6">
            <a:extLst>
              <a:ext uri="{FF2B5EF4-FFF2-40B4-BE49-F238E27FC236}">
                <a16:creationId xmlns:a16="http://schemas.microsoft.com/office/drawing/2014/main" id="{93D9787B-A595-9330-FE4E-0571DAF913E5}"/>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F5DFEABA-E990-CE49-47DE-318294D82D2E}"/>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577C6B78-8522-C4CD-5E6E-E7D0463E7EF7}"/>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67950E8E-E058-B77A-1283-9EE7863C9411}"/>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1BF9516E-21EC-0451-4E38-FD3D5F3E3C35}"/>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Date Placeholder 2">
            <a:extLst>
              <a:ext uri="{FF2B5EF4-FFF2-40B4-BE49-F238E27FC236}">
                <a16:creationId xmlns:a16="http://schemas.microsoft.com/office/drawing/2014/main" id="{FB469B8C-1C45-2F09-70B8-5D55259BBDCC}"/>
              </a:ext>
            </a:extLst>
          </p:cNvPr>
          <p:cNvSpPr>
            <a:spLocks noGrp="1"/>
          </p:cNvSpPr>
          <p:nvPr>
            <p:ph type="dt" sz="half" idx="10"/>
          </p:nvPr>
        </p:nvSpPr>
        <p:spPr/>
        <p:txBody>
          <a:bodyPr/>
          <a:lstStyle/>
          <a:p>
            <a:fld id="{7638F838-3CB4-4207-A876-723F5BB6E87C}" type="datetime1">
              <a:rPr lang="en-US" smtClean="0"/>
              <a:t>10/27/2026</a:t>
            </a:fld>
            <a:endParaRPr lang="en-US" dirty="0"/>
          </a:p>
        </p:txBody>
      </p:sp>
      <p:sp>
        <p:nvSpPr>
          <p:cNvPr id="12" name="Slide Number Placeholder 11">
            <a:extLst>
              <a:ext uri="{FF2B5EF4-FFF2-40B4-BE49-F238E27FC236}">
                <a16:creationId xmlns:a16="http://schemas.microsoft.com/office/drawing/2014/main" id="{9FBF22BC-EE5A-9141-EB8E-7DC7DAE5C430}"/>
              </a:ext>
            </a:extLst>
          </p:cNvPr>
          <p:cNvSpPr>
            <a:spLocks noGrp="1"/>
          </p:cNvSpPr>
          <p:nvPr>
            <p:ph type="sldNum" sz="quarter" idx="12"/>
          </p:nvPr>
        </p:nvSpPr>
        <p:spPr/>
        <p:txBody>
          <a:bodyPr/>
          <a:lstStyle/>
          <a:p>
            <a:fld id="{C1FF6DA9-008F-8B48-92A6-B652298478BF}" type="slidenum">
              <a:rPr lang="en-US" smtClean="0"/>
              <a:t>9</a:t>
            </a:fld>
            <a:endParaRPr lang="en-US" dirty="0"/>
          </a:p>
        </p:txBody>
      </p:sp>
    </p:spTree>
    <p:extLst>
      <p:ext uri="{BB962C8B-B14F-4D97-AF65-F5344CB8AC3E}">
        <p14:creationId xmlns:p14="http://schemas.microsoft.com/office/powerpoint/2010/main" val="2545274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73252-BD78-3383-941E-D95FDB935D06}"/>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8FA95162-7B72-C9BA-0D19-3AB18E8A730B}"/>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009F60D4-99FA-5ACF-9D50-113D190805F7}"/>
              </a:ext>
            </a:extLst>
          </p:cNvPr>
          <p:cNvSpPr txBox="1"/>
          <p:nvPr/>
        </p:nvSpPr>
        <p:spPr>
          <a:xfrm>
            <a:off x="1307592" y="396312"/>
            <a:ext cx="9098280" cy="615553"/>
          </a:xfrm>
          <a:prstGeom prst="rect">
            <a:avLst/>
          </a:prstGeom>
          <a:noFill/>
        </p:spPr>
        <p:txBody>
          <a:bodyPr wrap="square" lIns="0" tIns="0" rIns="0" bIns="0" anchor="ctr">
            <a:spAutoFit/>
          </a:bodyPr>
          <a:lstStyle/>
          <a:p>
            <a:pPr algn="ctr">
              <a:spcBef>
                <a:spcPts val="0"/>
              </a:spcBef>
              <a:spcAft>
                <a:spcPts val="0"/>
              </a:spcAft>
            </a:pPr>
            <a:r>
              <a:rPr lang="en-US" sz="4000" b="1" dirty="0">
                <a:solidFill>
                  <a:srgbClr val="003D33"/>
                </a:solidFill>
                <a:latin typeface="Berlin Sans FB Demi" panose="020E0802020502020306" pitchFamily="34" charset="0"/>
              </a:rPr>
              <a:t>Problem Statement</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C9027735-2851-ADD7-FB9D-EF56E3E8520F}"/>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9CCEACE5-713F-704E-6EE1-07AE52B1A2D5}"/>
              </a:ext>
            </a:extLst>
          </p:cNvPr>
          <p:cNvSpPr/>
          <p:nvPr/>
        </p:nvSpPr>
        <p:spPr>
          <a:xfrm>
            <a:off x="185057" y="1273976"/>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 sz="28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Atrial fibrillation is frequently perceived as a disorder affecting older adults, which may contribute to under-recognition in younger individuals presenting with recurrent palpitations, dizziness, or unexplained cardiovascular symptoms.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 sz="28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Delayed diagnosis may result in persistent symptoms, reduced quality of life, repeated healthcare encounters, and increased risk of complications associated with untreated AF.</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 sz="28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Understanding these factors may contribute to earlier recognition and improved management of AF among young adults</a:t>
            </a:r>
          </a:p>
        </p:txBody>
      </p:sp>
      <p:sp>
        <p:nvSpPr>
          <p:cNvPr id="7" name="Rectangle 6">
            <a:extLst>
              <a:ext uri="{FF2B5EF4-FFF2-40B4-BE49-F238E27FC236}">
                <a16:creationId xmlns:a16="http://schemas.microsoft.com/office/drawing/2014/main" id="{4497F4CF-655E-ED52-E9C0-D517653ACB7C}"/>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9F2F5F2C-D5D8-8C25-4C56-BBCE68FCFCF0}"/>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2EF08FDC-BE0A-F1CE-4E10-0E5D867F70A4}"/>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5507D061-60E7-DBDA-19D6-AF4F553CA935}"/>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4B755C8C-6183-0A54-27E2-8ED8925E6EB7}"/>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Date Placeholder 2">
            <a:extLst>
              <a:ext uri="{FF2B5EF4-FFF2-40B4-BE49-F238E27FC236}">
                <a16:creationId xmlns:a16="http://schemas.microsoft.com/office/drawing/2014/main" id="{822E7F0B-B610-4CD2-3A35-B3A342606878}"/>
              </a:ext>
            </a:extLst>
          </p:cNvPr>
          <p:cNvSpPr>
            <a:spLocks noGrp="1"/>
          </p:cNvSpPr>
          <p:nvPr>
            <p:ph type="dt" sz="half" idx="10"/>
          </p:nvPr>
        </p:nvSpPr>
        <p:spPr/>
        <p:txBody>
          <a:bodyPr/>
          <a:lstStyle/>
          <a:p>
            <a:fld id="{6EC54737-54A3-463D-8D92-6A5872785338}" type="datetime1">
              <a:rPr lang="en-US" smtClean="0"/>
              <a:t>10/27/2026</a:t>
            </a:fld>
            <a:endParaRPr lang="en-US" dirty="0"/>
          </a:p>
        </p:txBody>
      </p:sp>
      <p:sp>
        <p:nvSpPr>
          <p:cNvPr id="12" name="Slide Number Placeholder 11">
            <a:extLst>
              <a:ext uri="{FF2B5EF4-FFF2-40B4-BE49-F238E27FC236}">
                <a16:creationId xmlns:a16="http://schemas.microsoft.com/office/drawing/2014/main" id="{A1D2D38B-AE11-82D6-688C-FB875A51E38A}"/>
              </a:ext>
            </a:extLst>
          </p:cNvPr>
          <p:cNvSpPr>
            <a:spLocks noGrp="1"/>
          </p:cNvSpPr>
          <p:nvPr>
            <p:ph type="sldNum" sz="quarter" idx="12"/>
          </p:nvPr>
        </p:nvSpPr>
        <p:spPr/>
        <p:txBody>
          <a:bodyPr/>
          <a:lstStyle/>
          <a:p>
            <a:fld id="{C1FF6DA9-008F-8B48-92A6-B652298478BF}" type="slidenum">
              <a:rPr lang="en-US" smtClean="0"/>
              <a:t>10</a:t>
            </a:fld>
            <a:endParaRPr lang="en-US" dirty="0"/>
          </a:p>
        </p:txBody>
      </p:sp>
    </p:spTree>
    <p:extLst>
      <p:ext uri="{BB962C8B-B14F-4D97-AF65-F5344CB8AC3E}">
        <p14:creationId xmlns:p14="http://schemas.microsoft.com/office/powerpoint/2010/main" val="3006005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6B02-085D-21CD-5765-16905418C77F}"/>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72BEE0DA-0B59-3895-58D6-0959E1FE6C50}"/>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960687AC-AF81-7915-EB88-5F11C6B7D2F2}"/>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4C1A01C9-8D4F-11C5-3C28-CB9476031CBE}"/>
              </a:ext>
            </a:extLst>
          </p:cNvPr>
          <p:cNvSpPr/>
          <p:nvPr/>
        </p:nvSpPr>
        <p:spPr>
          <a:xfrm>
            <a:off x="391886" y="1273976"/>
            <a:ext cx="11473543" cy="503538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 sz="2800" b="1"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a:t>
            </a:r>
            <a:endParaRPr kumimoji="0" lang="" sz="28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p:txBody>
      </p:sp>
      <p:sp>
        <p:nvSpPr>
          <p:cNvPr id="7" name="Rectangle 6">
            <a:extLst>
              <a:ext uri="{FF2B5EF4-FFF2-40B4-BE49-F238E27FC236}">
                <a16:creationId xmlns:a16="http://schemas.microsoft.com/office/drawing/2014/main" id="{6318314C-B0FA-84E2-023F-6D6CF48EA136}"/>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E6A91B7D-B9B4-C55F-0A5F-02B037F83419}"/>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9E5396ED-61D8-1781-B107-D0D4F44691E8}"/>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EB6BAD16-314C-2167-4215-DACB64AB7F00}"/>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69D115C5-FBA7-4C60-F021-538758A35011}"/>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Content Placeholder 14">
            <a:extLst>
              <a:ext uri="{FF2B5EF4-FFF2-40B4-BE49-F238E27FC236}">
                <a16:creationId xmlns:a16="http://schemas.microsoft.com/office/drawing/2014/main" id="{25DF8B39-B156-8D5C-F3D7-80157A8899B7}"/>
              </a:ext>
            </a:extLst>
          </p:cNvPr>
          <p:cNvSpPr>
            <a:spLocks noGrp="1"/>
          </p:cNvSpPr>
          <p:nvPr>
            <p:ph sz="half" idx="1"/>
          </p:nvPr>
        </p:nvSpPr>
        <p:spPr>
          <a:xfrm>
            <a:off x="457199" y="1417638"/>
            <a:ext cx="5780313" cy="4836858"/>
          </a:xfrm>
        </p:spPr>
        <p:txBody>
          <a:bodyPr>
            <a:normAutofit fontScale="92500" lnSpcReduction="10000"/>
          </a:bodyPr>
          <a:lstStyle/>
          <a:p>
            <a:pPr marL="0" lvl="0" indent="0" defTabSz="914400">
              <a:lnSpc>
                <a:spcPct val="90000"/>
              </a:lnSpc>
              <a:spcBef>
                <a:spcPts val="1000"/>
              </a:spcBef>
              <a:buNone/>
              <a:defRPr/>
            </a:pPr>
            <a:r>
              <a:rPr lang="" b="1" dirty="0">
                <a:solidFill>
                  <a:prstClr val="black"/>
                </a:solidFill>
                <a:latin typeface="Candara" panose="020E0502030303020204" pitchFamily="34" charset="0"/>
              </a:rPr>
              <a:t>	</a:t>
            </a:r>
            <a:r>
              <a:rPr lang="" sz="3200" b="1" dirty="0">
                <a:solidFill>
                  <a:srgbClr val="00B050"/>
                </a:solidFill>
                <a:latin typeface="Candara" panose="020E0502030303020204" pitchFamily="34" charset="0"/>
              </a:rPr>
              <a:t>Study Design</a:t>
            </a:r>
          </a:p>
          <a:p>
            <a:pPr marL="228600" lvl="0" indent="-228600" defTabSz="914400">
              <a:lnSpc>
                <a:spcPct val="90000"/>
              </a:lnSpc>
              <a:spcBef>
                <a:spcPts val="1000"/>
              </a:spcBef>
              <a:buFont typeface="Arial" panose="020B0604020202020204" pitchFamily="34" charset="0"/>
              <a:buChar char="•"/>
              <a:defRPr/>
            </a:pPr>
            <a:r>
              <a:rPr lang="" dirty="0">
                <a:solidFill>
                  <a:prstClr val="black"/>
                </a:solidFill>
                <a:latin typeface="Candara" panose="020E0502030303020204" pitchFamily="34" charset="0"/>
              </a:rPr>
              <a:t>A descriptive case study design was employed.</a:t>
            </a:r>
          </a:p>
          <a:p>
            <a:pPr marL="0" lvl="0" indent="0" defTabSz="914400">
              <a:lnSpc>
                <a:spcPct val="90000"/>
              </a:lnSpc>
              <a:spcBef>
                <a:spcPts val="1000"/>
              </a:spcBef>
              <a:buNone/>
              <a:defRPr/>
            </a:pPr>
            <a:r>
              <a:rPr lang="" b="1" dirty="0">
                <a:solidFill>
                  <a:prstClr val="black"/>
                </a:solidFill>
                <a:latin typeface="Candara" panose="020E0502030303020204" pitchFamily="34" charset="0"/>
              </a:rPr>
              <a:t>	</a:t>
            </a:r>
            <a:r>
              <a:rPr lang="" sz="3200" b="1" dirty="0">
                <a:solidFill>
                  <a:srgbClr val="00B0F0"/>
                </a:solidFill>
                <a:latin typeface="Candara" panose="020E0502030303020204" pitchFamily="34" charset="0"/>
              </a:rPr>
              <a:t>Data Collection</a:t>
            </a:r>
          </a:p>
          <a:p>
            <a:pPr marL="228600" lvl="0" indent="-228600" defTabSz="914400">
              <a:lnSpc>
                <a:spcPct val="90000"/>
              </a:lnSpc>
              <a:spcBef>
                <a:spcPts val="1000"/>
              </a:spcBef>
              <a:buFont typeface="Arial" panose="020B0604020202020204" pitchFamily="34" charset="0"/>
              <a:buChar char="•"/>
              <a:defRPr/>
            </a:pPr>
            <a:r>
              <a:rPr lang="" dirty="0">
                <a:solidFill>
                  <a:prstClr val="black"/>
                </a:solidFill>
                <a:latin typeface="Candara" panose="020E0502030303020204" pitchFamily="34" charset="0"/>
              </a:rPr>
              <a:t>Information was obtained from:</a:t>
            </a:r>
          </a:p>
          <a:p>
            <a:pPr marL="685800" lvl="1" indent="-228600" defTabSz="914400">
              <a:lnSpc>
                <a:spcPct val="90000"/>
              </a:lnSpc>
              <a:spcBef>
                <a:spcPts val="500"/>
              </a:spcBef>
              <a:buFont typeface="Arial" panose="020B0604020202020204" pitchFamily="34" charset="0"/>
              <a:buChar char="•"/>
              <a:defRPr/>
            </a:pPr>
            <a:r>
              <a:rPr lang="" sz="2800" dirty="0">
                <a:solidFill>
                  <a:prstClr val="black"/>
                </a:solidFill>
                <a:latin typeface="Candara" panose="020E0502030303020204" pitchFamily="34" charset="0"/>
              </a:rPr>
              <a:t>Patient interviews.</a:t>
            </a:r>
          </a:p>
          <a:p>
            <a:pPr marL="685800" lvl="1" indent="-228600" defTabSz="914400">
              <a:lnSpc>
                <a:spcPct val="90000"/>
              </a:lnSpc>
              <a:spcBef>
                <a:spcPts val="500"/>
              </a:spcBef>
              <a:buFont typeface="Arial" panose="020B0604020202020204" pitchFamily="34" charset="0"/>
              <a:buChar char="•"/>
              <a:defRPr/>
            </a:pPr>
            <a:r>
              <a:rPr lang="" sz="2800" dirty="0">
                <a:solidFill>
                  <a:prstClr val="black"/>
                </a:solidFill>
                <a:latin typeface="Candara" panose="020E0502030303020204" pitchFamily="34" charset="0"/>
              </a:rPr>
              <a:t>Physical examination findings.</a:t>
            </a:r>
          </a:p>
          <a:p>
            <a:pPr marL="685800" lvl="1" indent="-228600" defTabSz="914400">
              <a:lnSpc>
                <a:spcPct val="90000"/>
              </a:lnSpc>
              <a:spcBef>
                <a:spcPts val="500"/>
              </a:spcBef>
              <a:buFont typeface="Arial" panose="020B0604020202020204" pitchFamily="34" charset="0"/>
              <a:buChar char="•"/>
              <a:defRPr/>
            </a:pPr>
            <a:r>
              <a:rPr lang="" sz="2800" dirty="0">
                <a:solidFill>
                  <a:prstClr val="black"/>
                </a:solidFill>
                <a:latin typeface="Candara" panose="020E0502030303020204" pitchFamily="34" charset="0"/>
              </a:rPr>
              <a:t>Electrocardiographic records.</a:t>
            </a:r>
          </a:p>
          <a:p>
            <a:pPr marL="685800" lvl="1" indent="-228600" defTabSz="914400">
              <a:lnSpc>
                <a:spcPct val="90000"/>
              </a:lnSpc>
              <a:spcBef>
                <a:spcPts val="500"/>
              </a:spcBef>
              <a:buFont typeface="Arial" panose="020B0604020202020204" pitchFamily="34" charset="0"/>
              <a:buChar char="•"/>
              <a:defRPr/>
            </a:pPr>
            <a:r>
              <a:rPr lang="" sz="2800" dirty="0">
                <a:solidFill>
                  <a:prstClr val="black"/>
                </a:solidFill>
                <a:latin typeface="Candara" panose="020E0502030303020204" pitchFamily="34" charset="0"/>
              </a:rPr>
              <a:t>Holter monitoring reports.</a:t>
            </a:r>
          </a:p>
          <a:p>
            <a:pPr marL="685800" lvl="1" indent="-228600" defTabSz="914400">
              <a:lnSpc>
                <a:spcPct val="90000"/>
              </a:lnSpc>
              <a:spcBef>
                <a:spcPts val="500"/>
              </a:spcBef>
              <a:buFont typeface="Arial" panose="020B0604020202020204" pitchFamily="34" charset="0"/>
              <a:buChar char="•"/>
              <a:defRPr/>
            </a:pPr>
            <a:r>
              <a:rPr lang="" sz="2800" dirty="0">
                <a:solidFill>
                  <a:prstClr val="black"/>
                </a:solidFill>
                <a:latin typeface="Candara" panose="020E0502030303020204" pitchFamily="34" charset="0"/>
              </a:rPr>
              <a:t>Echocardiographic studies.</a:t>
            </a:r>
          </a:p>
          <a:p>
            <a:pPr marL="685800" lvl="1" indent="-228600" defTabSz="914400">
              <a:lnSpc>
                <a:spcPct val="90000"/>
              </a:lnSpc>
              <a:spcBef>
                <a:spcPts val="500"/>
              </a:spcBef>
              <a:buFont typeface="Arial" panose="020B0604020202020204" pitchFamily="34" charset="0"/>
              <a:buChar char="•"/>
              <a:defRPr/>
            </a:pPr>
            <a:r>
              <a:rPr lang="" sz="2800" dirty="0">
                <a:solidFill>
                  <a:prstClr val="black"/>
                </a:solidFill>
                <a:latin typeface="Candara" panose="020E0502030303020204" pitchFamily="34" charset="0"/>
              </a:rPr>
              <a:t>Laboratory investigations.</a:t>
            </a:r>
          </a:p>
          <a:p>
            <a:pPr marL="685800" lvl="1" indent="-228600" defTabSz="914400">
              <a:lnSpc>
                <a:spcPct val="90000"/>
              </a:lnSpc>
              <a:spcBef>
                <a:spcPts val="500"/>
              </a:spcBef>
              <a:buFont typeface="Arial" panose="020B0604020202020204" pitchFamily="34" charset="0"/>
              <a:buChar char="•"/>
              <a:defRPr/>
            </a:pPr>
            <a:r>
              <a:rPr lang="" sz="2800" dirty="0">
                <a:solidFill>
                  <a:prstClr val="black"/>
                </a:solidFill>
                <a:latin typeface="Candara" panose="020E0502030303020204" pitchFamily="34" charset="0"/>
              </a:rPr>
              <a:t>Medical records review.</a:t>
            </a:r>
          </a:p>
          <a:p>
            <a:endParaRPr lang="LID4096" dirty="0"/>
          </a:p>
        </p:txBody>
      </p:sp>
      <p:sp>
        <p:nvSpPr>
          <p:cNvPr id="16" name="Content Placeholder 15">
            <a:extLst>
              <a:ext uri="{FF2B5EF4-FFF2-40B4-BE49-F238E27FC236}">
                <a16:creationId xmlns:a16="http://schemas.microsoft.com/office/drawing/2014/main" id="{383FE7F4-4126-CEEB-46B5-FCDF51FEE8D2}"/>
              </a:ext>
            </a:extLst>
          </p:cNvPr>
          <p:cNvSpPr>
            <a:spLocks noGrp="1"/>
          </p:cNvSpPr>
          <p:nvPr>
            <p:ph sz="half" idx="2"/>
          </p:nvPr>
        </p:nvSpPr>
        <p:spPr>
          <a:xfrm>
            <a:off x="6368142" y="1600200"/>
            <a:ext cx="5366657" cy="4525963"/>
          </a:xfrm>
        </p:spPr>
        <p:txBody>
          <a:bodyPr>
            <a:normAutofit fontScale="92500" lnSpcReduction="10000"/>
          </a:bodyPr>
          <a:lstStyle/>
          <a:p>
            <a:pPr marL="0" indent="0">
              <a:buNone/>
            </a:pPr>
            <a:r>
              <a:rPr lang="en-US" dirty="0"/>
              <a:t>		</a:t>
            </a:r>
            <a:r>
              <a:rPr lang="en-US" sz="3000" dirty="0">
                <a:latin typeface="Berlin Sans FB" panose="020E0602020502020306" pitchFamily="34" charset="0"/>
              </a:rPr>
              <a:t>Study Area</a:t>
            </a:r>
            <a:endParaRPr lang="en-US" dirty="0"/>
          </a:p>
          <a:p>
            <a:endParaRPr lang="en-US" dirty="0"/>
          </a:p>
          <a:p>
            <a:endParaRPr lang="LID4096" dirty="0"/>
          </a:p>
        </p:txBody>
      </p:sp>
      <p:sp>
        <p:nvSpPr>
          <p:cNvPr id="18" name="Title 17">
            <a:extLst>
              <a:ext uri="{FF2B5EF4-FFF2-40B4-BE49-F238E27FC236}">
                <a16:creationId xmlns:a16="http://schemas.microsoft.com/office/drawing/2014/main" id="{92715DF9-7F5F-2356-BADE-43664C381B96}"/>
              </a:ext>
            </a:extLst>
          </p:cNvPr>
          <p:cNvSpPr txBox="1">
            <a:spLocks noGrp="1"/>
          </p:cNvSpPr>
          <p:nvPr>
            <p:ph type="title"/>
          </p:nvPr>
        </p:nvSpPr>
        <p:spPr>
          <a:xfrm>
            <a:off x="457200" y="274638"/>
            <a:ext cx="9928225" cy="1143000"/>
          </a:xfrm>
          <a:prstGeom prst="rect">
            <a:avLst/>
          </a:prstGeom>
          <a:noFill/>
        </p:spPr>
        <p:txBody>
          <a:bodyPr wrap="square" lIns="0" tIns="0" rIns="0" bIns="0" anchor="ctr">
            <a:spAutoFit/>
          </a:bodyPr>
          <a:lstStyle/>
          <a:p>
            <a:pPr algn="ctr">
              <a:spcBef>
                <a:spcPts val="0"/>
              </a:spcBef>
              <a:spcAft>
                <a:spcPts val="0"/>
              </a:spcAft>
            </a:pPr>
            <a:r>
              <a:rPr lang="en-US" sz="4000" b="1" dirty="0">
                <a:solidFill>
                  <a:srgbClr val="003D33"/>
                </a:solidFill>
                <a:latin typeface="Berlin Sans FB Demi" panose="020E0802020502020306" pitchFamily="34" charset="0"/>
              </a:rPr>
              <a:t>Study Methodology</a:t>
            </a:r>
            <a:endParaRPr sz="4000" b="1" i="0" dirty="0">
              <a:solidFill>
                <a:srgbClr val="003D33"/>
              </a:solidFill>
              <a:latin typeface="Berlin Sans FB Demi" panose="020E0802020502020306" pitchFamily="34" charset="0"/>
            </a:endParaRPr>
          </a:p>
        </p:txBody>
      </p:sp>
      <p:pic>
        <p:nvPicPr>
          <p:cNvPr id="22" name="Picture 21">
            <a:extLst>
              <a:ext uri="{FF2B5EF4-FFF2-40B4-BE49-F238E27FC236}">
                <a16:creationId xmlns:a16="http://schemas.microsoft.com/office/drawing/2014/main" id="{1A99B907-8AD1-A404-C383-0A9258D56B6A}"/>
              </a:ext>
            </a:extLst>
          </p:cNvPr>
          <p:cNvPicPr>
            <a:picLocks noChangeAspect="1"/>
          </p:cNvPicPr>
          <p:nvPr/>
        </p:nvPicPr>
        <p:blipFill>
          <a:blip r:embed="rId4"/>
          <a:stretch>
            <a:fillRect/>
          </a:stretch>
        </p:blipFill>
        <p:spPr>
          <a:xfrm>
            <a:off x="6901542" y="2133512"/>
            <a:ext cx="4482737" cy="3933912"/>
          </a:xfrm>
          <a:prstGeom prst="rect">
            <a:avLst/>
          </a:prstGeom>
        </p:spPr>
      </p:pic>
      <p:sp>
        <p:nvSpPr>
          <p:cNvPr id="23" name="Date Placeholder 22">
            <a:extLst>
              <a:ext uri="{FF2B5EF4-FFF2-40B4-BE49-F238E27FC236}">
                <a16:creationId xmlns:a16="http://schemas.microsoft.com/office/drawing/2014/main" id="{B060B948-D1FD-EB25-B22E-D46CCC17E235}"/>
              </a:ext>
            </a:extLst>
          </p:cNvPr>
          <p:cNvSpPr>
            <a:spLocks noGrp="1"/>
          </p:cNvSpPr>
          <p:nvPr>
            <p:ph type="dt" sz="half" idx="10"/>
          </p:nvPr>
        </p:nvSpPr>
        <p:spPr/>
        <p:txBody>
          <a:bodyPr/>
          <a:lstStyle/>
          <a:p>
            <a:fld id="{372FA56C-CC72-47A8-B154-C54236ECE01F}" type="datetime1">
              <a:rPr lang="en-US" smtClean="0"/>
              <a:t>10/27/2026</a:t>
            </a:fld>
            <a:endParaRPr lang="en-US" dirty="0"/>
          </a:p>
        </p:txBody>
      </p:sp>
      <p:sp>
        <p:nvSpPr>
          <p:cNvPr id="24" name="Slide Number Placeholder 23">
            <a:extLst>
              <a:ext uri="{FF2B5EF4-FFF2-40B4-BE49-F238E27FC236}">
                <a16:creationId xmlns:a16="http://schemas.microsoft.com/office/drawing/2014/main" id="{1270F3B0-338A-7A65-0B8B-1807DF8528BB}"/>
              </a:ext>
            </a:extLst>
          </p:cNvPr>
          <p:cNvSpPr>
            <a:spLocks noGrp="1"/>
          </p:cNvSpPr>
          <p:nvPr>
            <p:ph type="sldNum" sz="quarter" idx="12"/>
          </p:nvPr>
        </p:nvSpPr>
        <p:spPr/>
        <p:txBody>
          <a:bodyPr/>
          <a:lstStyle/>
          <a:p>
            <a:fld id="{C1FF6DA9-008F-8B48-92A6-B652298478BF}" type="slidenum">
              <a:rPr lang="en-US" smtClean="0"/>
              <a:t>11</a:t>
            </a:fld>
            <a:endParaRPr lang="en-US" dirty="0"/>
          </a:p>
        </p:txBody>
      </p:sp>
    </p:spTree>
    <p:extLst>
      <p:ext uri="{BB962C8B-B14F-4D97-AF65-F5344CB8AC3E}">
        <p14:creationId xmlns:p14="http://schemas.microsoft.com/office/powerpoint/2010/main" val="2104873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216A9-E7A3-0562-747D-EA0724BA836E}"/>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F4A57855-B13F-D14A-0708-910E3AF3FC1D}"/>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BB79CA3A-E1F1-F2B6-36D0-19A51BDA8EFE}"/>
              </a:ext>
            </a:extLst>
          </p:cNvPr>
          <p:cNvSpPr txBox="1"/>
          <p:nvPr/>
        </p:nvSpPr>
        <p:spPr>
          <a:xfrm>
            <a:off x="1307592" y="396312"/>
            <a:ext cx="9098280" cy="615553"/>
          </a:xfrm>
          <a:prstGeom prst="rect">
            <a:avLst/>
          </a:prstGeom>
          <a:noFill/>
        </p:spPr>
        <p:txBody>
          <a:bodyPr wrap="square" lIns="0" tIns="0" rIns="0" bIns="0" anchor="ctr">
            <a:spAutoFit/>
          </a:bodyPr>
          <a:lstStyle/>
          <a:p>
            <a:pPr algn="ctr">
              <a:spcBef>
                <a:spcPts val="0"/>
              </a:spcBef>
              <a:spcAft>
                <a:spcPts val="0"/>
              </a:spcAft>
            </a:pPr>
            <a:r>
              <a:rPr lang="en-US" sz="4000" b="1" dirty="0">
                <a:solidFill>
                  <a:srgbClr val="003D33"/>
                </a:solidFill>
                <a:latin typeface="Berlin Sans FB Demi" panose="020E0802020502020306" pitchFamily="34" charset="0"/>
              </a:rPr>
              <a:t>Case Narrative</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706A7874-C738-8C7F-99CA-FE229D340199}"/>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7C1DD3A1-C0A8-AC58-314C-E68D217B392F}"/>
              </a:ext>
            </a:extLst>
          </p:cNvPr>
          <p:cNvSpPr/>
          <p:nvPr/>
        </p:nvSpPr>
        <p:spPr>
          <a:xfrm>
            <a:off x="185057" y="1273976"/>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800" dirty="0">
                <a:solidFill>
                  <a:schemeClr val="tx1"/>
                </a:solidFill>
                <a:latin typeface="Candara" panose="020E0502030303020204" pitchFamily="34" charset="0"/>
              </a:rPr>
              <a:t>A 30-year-old male software engineer was rushed to the accident and emergency unit by his workmates complaining of</a:t>
            </a:r>
            <a:r>
              <a:rPr lang="en-US" sz="2800" b="1" dirty="0">
                <a:solidFill>
                  <a:schemeClr val="tx1"/>
                </a:solidFill>
                <a:latin typeface="Candara" panose="020E0502030303020204" pitchFamily="34" charset="0"/>
              </a:rPr>
              <a:t> sudden-onset of</a:t>
            </a:r>
            <a:r>
              <a:rPr lang="en-US" sz="2800" dirty="0">
                <a:solidFill>
                  <a:schemeClr val="tx1"/>
                </a:solidFill>
                <a:latin typeface="Candara" panose="020E0502030303020204" pitchFamily="34" charset="0"/>
              </a:rPr>
              <a:t>:</a:t>
            </a:r>
          </a:p>
          <a:p>
            <a:pPr marL="800100" lvl="1" indent="-342900">
              <a:buFont typeface="Arial" panose="020B0604020202020204" pitchFamily="34" charset="0"/>
              <a:buChar char="•"/>
            </a:pPr>
            <a:r>
              <a:rPr lang="en-US" sz="2800" b="1" dirty="0">
                <a:solidFill>
                  <a:schemeClr val="tx1"/>
                </a:solidFill>
                <a:latin typeface="Candara" panose="020E0502030303020204" pitchFamily="34" charset="0"/>
              </a:rPr>
              <a:t>rapid irregular heartbeat </a:t>
            </a:r>
            <a:r>
              <a:rPr lang="en-US" sz="2800" dirty="0">
                <a:solidFill>
                  <a:schemeClr val="tx1"/>
                </a:solidFill>
                <a:latin typeface="Candara" panose="020E0502030303020204" pitchFamily="34" charset="0"/>
              </a:rPr>
              <a:t>and </a:t>
            </a:r>
          </a:p>
          <a:p>
            <a:pPr marL="800100" lvl="1" indent="-342900">
              <a:buFont typeface="Arial" panose="020B0604020202020204" pitchFamily="34" charset="0"/>
              <a:buChar char="•"/>
            </a:pPr>
            <a:r>
              <a:rPr lang="en-US" sz="2800" b="1" dirty="0">
                <a:solidFill>
                  <a:schemeClr val="tx1"/>
                </a:solidFill>
                <a:latin typeface="Candara" panose="020E0502030303020204" pitchFamily="34" charset="0"/>
              </a:rPr>
              <a:t>chest fluttering</a:t>
            </a:r>
            <a:r>
              <a:rPr lang="en-US" sz="2800" dirty="0">
                <a:solidFill>
                  <a:schemeClr val="tx1"/>
                </a:solidFill>
                <a:latin typeface="Candara" panose="020E0502030303020204" pitchFamily="34" charset="0"/>
              </a:rPr>
              <a:t> lasting about an hour.</a:t>
            </a:r>
          </a:p>
          <a:p>
            <a:pPr marL="342900" indent="-342900">
              <a:buFont typeface="Arial" panose="020B0604020202020204" pitchFamily="34" charset="0"/>
              <a:buChar char="•"/>
            </a:pPr>
            <a:r>
              <a:rPr lang="en-US" sz="2800" dirty="0">
                <a:solidFill>
                  <a:schemeClr val="tx1"/>
                </a:solidFill>
                <a:latin typeface="Candara" panose="020E0502030303020204" pitchFamily="34" charset="0"/>
              </a:rPr>
              <a:t>Symptoms were </a:t>
            </a:r>
            <a:r>
              <a:rPr lang="en-US" sz="2800" b="1" dirty="0">
                <a:solidFill>
                  <a:srgbClr val="00B0F0"/>
                </a:solidFill>
                <a:latin typeface="Candara" panose="020E0502030303020204" pitchFamily="34" charset="0"/>
              </a:rPr>
              <a:t>associated</a:t>
            </a:r>
            <a:r>
              <a:rPr lang="en-US" sz="2800" dirty="0">
                <a:solidFill>
                  <a:schemeClr val="tx1"/>
                </a:solidFill>
                <a:latin typeface="Candara" panose="020E0502030303020204" pitchFamily="34" charset="0"/>
              </a:rPr>
              <a:t> with </a:t>
            </a:r>
            <a:r>
              <a:rPr lang="en-US" sz="2800" b="1" dirty="0">
                <a:solidFill>
                  <a:schemeClr val="tx1"/>
                </a:solidFill>
                <a:latin typeface="Candara" panose="020E0502030303020204" pitchFamily="34" charset="0"/>
              </a:rPr>
              <a:t>lightheadedness</a:t>
            </a:r>
            <a:r>
              <a:rPr lang="en-US" sz="2800" dirty="0">
                <a:solidFill>
                  <a:schemeClr val="tx1"/>
                </a:solidFill>
                <a:latin typeface="Candara" panose="020E0502030303020204" pitchFamily="34" charset="0"/>
              </a:rPr>
              <a:t>, mild </a:t>
            </a:r>
            <a:r>
              <a:rPr lang="en-US" sz="2800" b="1" dirty="0">
                <a:solidFill>
                  <a:schemeClr val="tx1"/>
                </a:solidFill>
                <a:latin typeface="Candara" panose="020E0502030303020204" pitchFamily="34" charset="0"/>
              </a:rPr>
              <a:t>shortness of breath</a:t>
            </a:r>
            <a:r>
              <a:rPr lang="en-US" sz="2800" dirty="0">
                <a:solidFill>
                  <a:schemeClr val="tx1"/>
                </a:solidFill>
                <a:latin typeface="Candara" panose="020E0502030303020204" pitchFamily="34" charset="0"/>
              </a:rPr>
              <a:t> and occasional </a:t>
            </a:r>
            <a:r>
              <a:rPr lang="en-US" sz="2800" b="1" dirty="0">
                <a:solidFill>
                  <a:schemeClr val="tx1"/>
                </a:solidFill>
                <a:latin typeface="Candara" panose="020E0502030303020204" pitchFamily="34" charset="0"/>
              </a:rPr>
              <a:t>chest discomfort</a:t>
            </a:r>
            <a:r>
              <a:rPr lang="en-US" sz="2800" dirty="0">
                <a:solidFill>
                  <a:schemeClr val="tx1"/>
                </a:solidFill>
                <a:latin typeface="Candara" panose="020E0502030303020204" pitchFamily="34" charset="0"/>
              </a:rPr>
              <a:t>, </a:t>
            </a:r>
            <a:r>
              <a:rPr lang="en-US" sz="2800" b="1" dirty="0">
                <a:solidFill>
                  <a:schemeClr val="tx1"/>
                </a:solidFill>
                <a:latin typeface="Candara" panose="020E0502030303020204" pitchFamily="34" charset="0"/>
              </a:rPr>
              <a:t>worsened on exertion</a:t>
            </a:r>
            <a:r>
              <a:rPr lang="en-US" sz="2800" dirty="0">
                <a:solidFill>
                  <a:schemeClr val="tx1"/>
                </a:solidFill>
                <a:latin typeface="Candara" panose="020E0502030303020204" pitchFamily="34" charset="0"/>
              </a:rPr>
              <a:t>. </a:t>
            </a:r>
          </a:p>
          <a:p>
            <a:pPr marL="285750" indent="-285750">
              <a:buFont typeface="Arial" panose="020B0604020202020204" pitchFamily="34" charset="0"/>
              <a:buChar char="•"/>
            </a:pPr>
            <a:r>
              <a:rPr lang="" sz="2800" dirty="0">
                <a:solidFill>
                  <a:schemeClr val="tx1"/>
                </a:solidFill>
                <a:latin typeface="Candara" panose="020E0502030303020204" pitchFamily="34" charset="0"/>
              </a:rPr>
              <a:t>He felt well before this episode; denie</a:t>
            </a:r>
            <a:r>
              <a:rPr lang="en-US" sz="2800" dirty="0">
                <a:solidFill>
                  <a:schemeClr val="tx1"/>
                </a:solidFill>
                <a:latin typeface="Candara" panose="020E0502030303020204" pitchFamily="34" charset="0"/>
              </a:rPr>
              <a:t>d</a:t>
            </a:r>
            <a:r>
              <a:rPr lang="" sz="2800" dirty="0">
                <a:solidFill>
                  <a:schemeClr val="tx1"/>
                </a:solidFill>
                <a:latin typeface="Candara" panose="020E0502030303020204" pitchFamily="34" charset="0"/>
              </a:rPr>
              <a:t> having any symptoms of infection </a:t>
            </a:r>
            <a:r>
              <a:rPr lang="en-US" sz="2800" dirty="0">
                <a:solidFill>
                  <a:schemeClr val="tx1"/>
                </a:solidFill>
                <a:latin typeface="Candara" panose="020E0502030303020204" pitchFamily="34" charset="0"/>
              </a:rPr>
              <a:t>in the recent past preceding the episode.</a:t>
            </a:r>
            <a:endParaRPr lang="" sz="2800" dirty="0">
              <a:solidFill>
                <a:schemeClr val="tx1"/>
              </a:solidFill>
              <a:latin typeface="Candara" panose="020E0502030303020204" pitchFamily="34" charset="0"/>
            </a:endParaRPr>
          </a:p>
          <a:p>
            <a:pPr marL="285750" indent="-285750">
              <a:buFont typeface="Arial" panose="020B0604020202020204" pitchFamily="34" charset="0"/>
              <a:buChar char="•"/>
            </a:pPr>
            <a:r>
              <a:rPr lang="" sz="2800" dirty="0">
                <a:solidFill>
                  <a:schemeClr val="tx1"/>
                </a:solidFill>
                <a:latin typeface="Candara" panose="020E0502030303020204" pitchFamily="34" charset="0"/>
              </a:rPr>
              <a:t>He report</a:t>
            </a:r>
            <a:r>
              <a:rPr lang="en-US" sz="2800" dirty="0">
                <a:solidFill>
                  <a:schemeClr val="tx1"/>
                </a:solidFill>
                <a:latin typeface="Candara" panose="020E0502030303020204" pitchFamily="34" charset="0"/>
              </a:rPr>
              <a:t>ed</a:t>
            </a:r>
            <a:r>
              <a:rPr lang="" sz="2800" dirty="0">
                <a:solidFill>
                  <a:schemeClr val="tx1"/>
                </a:solidFill>
                <a:latin typeface="Candara" panose="020E0502030303020204" pitchFamily="34" charset="0"/>
              </a:rPr>
              <a:t> increased stress at work</a:t>
            </a:r>
            <a:r>
              <a:rPr lang="en-US" sz="2800" dirty="0">
                <a:solidFill>
                  <a:schemeClr val="tx1"/>
                </a:solidFill>
                <a:latin typeface="Candara" panose="020E0502030303020204" pitchFamily="34" charset="0"/>
              </a:rPr>
              <a:t> in the recent past.</a:t>
            </a:r>
          </a:p>
        </p:txBody>
      </p:sp>
      <p:sp>
        <p:nvSpPr>
          <p:cNvPr id="7" name="Rectangle 6">
            <a:extLst>
              <a:ext uri="{FF2B5EF4-FFF2-40B4-BE49-F238E27FC236}">
                <a16:creationId xmlns:a16="http://schemas.microsoft.com/office/drawing/2014/main" id="{1CD41C5B-7500-9CE8-6DED-AAFF7F9AADC4}"/>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019895EA-E480-11B1-5D97-158FD331E4C5}"/>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A638CAFD-EB26-BD4B-CE99-EB21217D1384}"/>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A7E078C8-885C-7D99-A698-61E90391A708}"/>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CB03AD83-1D04-FE5D-42D8-7F99B2ED62C6}"/>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a:extLst>
              <a:ext uri="{FF2B5EF4-FFF2-40B4-BE49-F238E27FC236}">
                <a16:creationId xmlns:a16="http://schemas.microsoft.com/office/drawing/2014/main" id="{111F9078-B497-E0C5-7613-942F1AAD91F7}"/>
              </a:ext>
            </a:extLst>
          </p:cNvPr>
          <p:cNvPicPr>
            <a:picLocks noChangeAspect="1"/>
          </p:cNvPicPr>
          <p:nvPr/>
        </p:nvPicPr>
        <p:blipFill>
          <a:blip r:embed="rId4"/>
          <a:srcRect l="6938" t="2138" r="10373" b="7001"/>
          <a:stretch>
            <a:fillRect/>
          </a:stretch>
        </p:blipFill>
        <p:spPr>
          <a:xfrm>
            <a:off x="8429921" y="44456"/>
            <a:ext cx="1606731" cy="1661681"/>
          </a:xfrm>
          <a:prstGeom prst="rect">
            <a:avLst/>
          </a:prstGeom>
        </p:spPr>
      </p:pic>
      <p:sp>
        <p:nvSpPr>
          <p:cNvPr id="13" name="Date Placeholder 12">
            <a:extLst>
              <a:ext uri="{FF2B5EF4-FFF2-40B4-BE49-F238E27FC236}">
                <a16:creationId xmlns:a16="http://schemas.microsoft.com/office/drawing/2014/main" id="{854CA31A-D245-1F38-A169-14427ABBC26D}"/>
              </a:ext>
            </a:extLst>
          </p:cNvPr>
          <p:cNvSpPr>
            <a:spLocks noGrp="1"/>
          </p:cNvSpPr>
          <p:nvPr>
            <p:ph type="dt" sz="half" idx="10"/>
          </p:nvPr>
        </p:nvSpPr>
        <p:spPr/>
        <p:txBody>
          <a:bodyPr/>
          <a:lstStyle/>
          <a:p>
            <a:fld id="{22288779-B7DE-4A5D-8579-B5FB11CF3679}" type="datetime1">
              <a:rPr lang="en-US" smtClean="0"/>
              <a:t>10/27/2026</a:t>
            </a:fld>
            <a:endParaRPr lang="en-US" dirty="0"/>
          </a:p>
        </p:txBody>
      </p:sp>
      <p:sp>
        <p:nvSpPr>
          <p:cNvPr id="14" name="Slide Number Placeholder 13">
            <a:extLst>
              <a:ext uri="{FF2B5EF4-FFF2-40B4-BE49-F238E27FC236}">
                <a16:creationId xmlns:a16="http://schemas.microsoft.com/office/drawing/2014/main" id="{3605367B-A638-2B90-4527-01353F906782}"/>
              </a:ext>
            </a:extLst>
          </p:cNvPr>
          <p:cNvSpPr>
            <a:spLocks noGrp="1"/>
          </p:cNvSpPr>
          <p:nvPr>
            <p:ph type="sldNum" sz="quarter" idx="12"/>
          </p:nvPr>
        </p:nvSpPr>
        <p:spPr/>
        <p:txBody>
          <a:bodyPr/>
          <a:lstStyle/>
          <a:p>
            <a:fld id="{C1FF6DA9-008F-8B48-92A6-B652298478BF}" type="slidenum">
              <a:rPr lang="en-US" smtClean="0"/>
              <a:t>12</a:t>
            </a:fld>
            <a:endParaRPr lang="en-US" dirty="0"/>
          </a:p>
        </p:txBody>
      </p:sp>
    </p:spTree>
    <p:extLst>
      <p:ext uri="{BB962C8B-B14F-4D97-AF65-F5344CB8AC3E}">
        <p14:creationId xmlns:p14="http://schemas.microsoft.com/office/powerpoint/2010/main" val="3787081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AFF72-06D3-78EB-D0FC-CB8C4E4BC2C0}"/>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C5F85494-D5BA-CB02-1C3E-C301A5FED987}"/>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58A43FE8-2C8D-6446-08C7-14E5AE20481D}"/>
              </a:ext>
            </a:extLst>
          </p:cNvPr>
          <p:cNvSpPr txBox="1"/>
          <p:nvPr/>
        </p:nvSpPr>
        <p:spPr>
          <a:xfrm>
            <a:off x="1307592" y="338759"/>
            <a:ext cx="9098280" cy="615553"/>
          </a:xfrm>
          <a:prstGeom prst="rect">
            <a:avLst/>
          </a:prstGeom>
          <a:noFill/>
        </p:spPr>
        <p:txBody>
          <a:bodyPr wrap="square" lIns="0" tIns="0" rIns="0" bIns="0" anchor="ctr">
            <a:spAutoFit/>
          </a:bodyPr>
          <a:lstStyle/>
          <a:p>
            <a:pPr algn="ctr">
              <a:spcBef>
                <a:spcPts val="0"/>
              </a:spcBef>
              <a:spcAft>
                <a:spcPts val="0"/>
              </a:spcAft>
            </a:pPr>
            <a:r>
              <a:rPr lang="en-US" sz="4000" b="1" dirty="0">
                <a:solidFill>
                  <a:srgbClr val="003D33"/>
                </a:solidFill>
                <a:latin typeface="Berlin Sans FB Demi" panose="020E0802020502020306" pitchFamily="34" charset="0"/>
              </a:rPr>
              <a:t>Case Narrative, Cont.</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26485621-567D-017C-67B4-730B69B79C12}"/>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F7E3CF03-9DF8-0486-0856-A5908A7006FF}"/>
              </a:ext>
            </a:extLst>
          </p:cNvPr>
          <p:cNvSpPr/>
          <p:nvPr/>
        </p:nvSpPr>
        <p:spPr>
          <a:xfrm>
            <a:off x="217561" y="1151956"/>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800" dirty="0">
                <a:solidFill>
                  <a:schemeClr val="tx1"/>
                </a:solidFill>
                <a:latin typeface="Candara" panose="020E0502030303020204" pitchFamily="34" charset="0"/>
              </a:rPr>
              <a:t>He had no significant personal or family history of CVDs</a:t>
            </a:r>
          </a:p>
          <a:p>
            <a:pPr marL="342900" indent="-342900">
              <a:buFont typeface="Arial" panose="020B0604020202020204" pitchFamily="34" charset="0"/>
              <a:buChar char="•"/>
            </a:pPr>
            <a:r>
              <a:rPr lang="en-US" sz="2800" dirty="0">
                <a:solidFill>
                  <a:schemeClr val="tx1"/>
                </a:solidFill>
                <a:latin typeface="Candara" panose="020E0502030303020204" pitchFamily="34" charset="0"/>
              </a:rPr>
              <a:t>Reported previous history of similar episodes, first episode at </a:t>
            </a:r>
            <a:r>
              <a:rPr lang="en-US" sz="2800" b="1" dirty="0">
                <a:solidFill>
                  <a:schemeClr val="tx1"/>
                </a:solidFill>
                <a:latin typeface="Candara" panose="020E0502030303020204" pitchFamily="34" charset="0"/>
              </a:rPr>
              <a:t>16 years</a:t>
            </a:r>
            <a:r>
              <a:rPr lang="en-US" sz="2800" dirty="0">
                <a:solidFill>
                  <a:schemeClr val="tx1"/>
                </a:solidFill>
                <a:latin typeface="Candara" panose="020E0502030303020204" pitchFamily="34" charset="0"/>
              </a:rPr>
              <a:t> age, </a:t>
            </a:r>
          </a:p>
          <a:p>
            <a:pPr marL="342900" indent="-342900">
              <a:buFont typeface="Arial" panose="020B0604020202020204" pitchFamily="34" charset="0"/>
              <a:buChar char="•"/>
            </a:pPr>
            <a:r>
              <a:rPr lang="en-US" sz="2800" dirty="0">
                <a:solidFill>
                  <a:schemeClr val="tx1"/>
                </a:solidFill>
                <a:latin typeface="Candara" panose="020E0502030303020204" pitchFamily="34" charset="0"/>
              </a:rPr>
              <a:t>Noticed that symptoms were </a:t>
            </a:r>
            <a:r>
              <a:rPr lang="en-US" sz="2800" b="1" dirty="0">
                <a:solidFill>
                  <a:schemeClr val="accent2"/>
                </a:solidFill>
                <a:latin typeface="Candara" panose="020E0502030303020204" pitchFamily="34" charset="0"/>
              </a:rPr>
              <a:t>unpredictable</a:t>
            </a:r>
            <a:r>
              <a:rPr lang="en-US" sz="2800" dirty="0">
                <a:solidFill>
                  <a:schemeClr val="tx1"/>
                </a:solidFill>
                <a:latin typeface="Candara" panose="020E0502030303020204" pitchFamily="34" charset="0"/>
              </a:rPr>
              <a:t>, and mostly </a:t>
            </a:r>
            <a:r>
              <a:rPr lang="en-US" sz="2800" b="1" dirty="0">
                <a:solidFill>
                  <a:schemeClr val="accent1"/>
                </a:solidFill>
                <a:latin typeface="Candara" panose="020E0502030303020204" pitchFamily="34" charset="0"/>
              </a:rPr>
              <a:t>associated</a:t>
            </a:r>
            <a:r>
              <a:rPr lang="en-US" sz="2800" dirty="0">
                <a:solidFill>
                  <a:schemeClr val="tx1"/>
                </a:solidFill>
                <a:latin typeface="Candara" panose="020E0502030303020204" pitchFamily="34" charset="0"/>
              </a:rPr>
              <a:t> with</a:t>
            </a:r>
          </a:p>
          <a:p>
            <a:pPr marL="800100" lvl="1" indent="-342900">
              <a:buFont typeface="Arial" panose="020B0604020202020204" pitchFamily="34" charset="0"/>
              <a:buChar char="•"/>
            </a:pPr>
            <a:r>
              <a:rPr lang="en-US" sz="2800" dirty="0">
                <a:solidFill>
                  <a:schemeClr val="tx1"/>
                </a:solidFill>
                <a:latin typeface="Candara" panose="020E0502030303020204" pitchFamily="34" charset="0"/>
              </a:rPr>
              <a:t>increased </a:t>
            </a:r>
            <a:r>
              <a:rPr lang="en-US" sz="2800" b="1" dirty="0">
                <a:solidFill>
                  <a:schemeClr val="tx1"/>
                </a:solidFill>
                <a:latin typeface="Candara" panose="020E0502030303020204" pitchFamily="34" charset="0"/>
              </a:rPr>
              <a:t>emotional</a:t>
            </a:r>
            <a:r>
              <a:rPr lang="en-US" sz="2800" dirty="0">
                <a:solidFill>
                  <a:schemeClr val="tx1"/>
                </a:solidFill>
                <a:latin typeface="Candara" panose="020E0502030303020204" pitchFamily="34" charset="0"/>
              </a:rPr>
              <a:t>, </a:t>
            </a:r>
          </a:p>
          <a:p>
            <a:pPr marL="800100" lvl="1" indent="-342900">
              <a:buFont typeface="Arial" panose="020B0604020202020204" pitchFamily="34" charset="0"/>
              <a:buChar char="•"/>
            </a:pPr>
            <a:r>
              <a:rPr lang="en-US" sz="2800" b="1" dirty="0">
                <a:solidFill>
                  <a:schemeClr val="tx1"/>
                </a:solidFill>
                <a:latin typeface="Candara" panose="020E0502030303020204" pitchFamily="34" charset="0"/>
              </a:rPr>
              <a:t>psychosocial</a:t>
            </a:r>
            <a:r>
              <a:rPr lang="en-US" sz="2800" dirty="0">
                <a:solidFill>
                  <a:schemeClr val="tx1"/>
                </a:solidFill>
                <a:latin typeface="Candara" panose="020E0502030303020204" pitchFamily="34" charset="0"/>
              </a:rPr>
              <a:t> and </a:t>
            </a:r>
          </a:p>
          <a:p>
            <a:pPr marL="800100" lvl="1" indent="-342900">
              <a:buFont typeface="Arial" panose="020B0604020202020204" pitchFamily="34" charset="0"/>
              <a:buChar char="•"/>
            </a:pPr>
            <a:r>
              <a:rPr lang="en-US" sz="2800" b="1" dirty="0">
                <a:solidFill>
                  <a:schemeClr val="tx1"/>
                </a:solidFill>
                <a:latin typeface="Candara" panose="020E0502030303020204" pitchFamily="34" charset="0"/>
              </a:rPr>
              <a:t>physical</a:t>
            </a:r>
            <a:r>
              <a:rPr lang="en-US" sz="2800" dirty="0">
                <a:solidFill>
                  <a:schemeClr val="tx1"/>
                </a:solidFill>
                <a:latin typeface="Candara" panose="020E0502030303020204" pitchFamily="34" charset="0"/>
              </a:rPr>
              <a:t> </a:t>
            </a:r>
            <a:r>
              <a:rPr lang="en-US" sz="2800" b="1" dirty="0">
                <a:solidFill>
                  <a:schemeClr val="tx1"/>
                </a:solidFill>
                <a:latin typeface="Candara" panose="020E0502030303020204" pitchFamily="34" charset="0"/>
              </a:rPr>
              <a:t>stress</a:t>
            </a:r>
            <a:r>
              <a:rPr lang="en-US" sz="2800" dirty="0">
                <a:solidFill>
                  <a:schemeClr val="tx1"/>
                </a:solidFill>
                <a:latin typeface="Candara" panose="020E0502030303020204" pitchFamily="34" charset="0"/>
              </a:rPr>
              <a:t>, as well as </a:t>
            </a:r>
          </a:p>
          <a:p>
            <a:pPr marL="800100" lvl="1" indent="-342900">
              <a:buFont typeface="Arial" panose="020B0604020202020204" pitchFamily="34" charset="0"/>
              <a:buChar char="•"/>
            </a:pPr>
            <a:r>
              <a:rPr lang="en-US" sz="2800" dirty="0">
                <a:solidFill>
                  <a:schemeClr val="tx1"/>
                </a:solidFill>
                <a:latin typeface="Candara" panose="020E0502030303020204" pitchFamily="34" charset="0"/>
              </a:rPr>
              <a:t>heavy </a:t>
            </a:r>
            <a:r>
              <a:rPr lang="en-US" sz="2800" b="1" dirty="0">
                <a:solidFill>
                  <a:schemeClr val="tx1"/>
                </a:solidFill>
                <a:latin typeface="Candara" panose="020E0502030303020204" pitchFamily="34" charset="0"/>
              </a:rPr>
              <a:t>alcohol</a:t>
            </a:r>
            <a:r>
              <a:rPr lang="en-US" sz="2800" dirty="0">
                <a:solidFill>
                  <a:schemeClr val="tx1"/>
                </a:solidFill>
                <a:latin typeface="Candara" panose="020E0502030303020204" pitchFamily="34" charset="0"/>
              </a:rPr>
              <a:t> </a:t>
            </a:r>
            <a:r>
              <a:rPr lang="en-US" sz="2800" b="1" dirty="0">
                <a:solidFill>
                  <a:schemeClr val="tx1"/>
                </a:solidFill>
                <a:latin typeface="Candara" panose="020E0502030303020204" pitchFamily="34" charset="0"/>
              </a:rPr>
              <a:t>use</a:t>
            </a:r>
          </a:p>
        </p:txBody>
      </p:sp>
      <p:sp>
        <p:nvSpPr>
          <p:cNvPr id="7" name="Rectangle 6">
            <a:extLst>
              <a:ext uri="{FF2B5EF4-FFF2-40B4-BE49-F238E27FC236}">
                <a16:creationId xmlns:a16="http://schemas.microsoft.com/office/drawing/2014/main" id="{EF0A3C18-A924-7064-27EF-BD2159F73FFD}"/>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9B64B769-BF20-0ABE-901C-99F2EAD1454E}"/>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20E69CF8-91A3-50ED-7EBA-2BF4352ED6AD}"/>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2AE8E4BD-12DF-ED1F-647A-19E3ABFE7B2C}"/>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DF141367-BA4E-CC62-D511-68ADC9F3BD3D}"/>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Date Placeholder 2">
            <a:extLst>
              <a:ext uri="{FF2B5EF4-FFF2-40B4-BE49-F238E27FC236}">
                <a16:creationId xmlns:a16="http://schemas.microsoft.com/office/drawing/2014/main" id="{6FA3E25C-03E8-EE82-2A78-A8303CAEFFAF}"/>
              </a:ext>
            </a:extLst>
          </p:cNvPr>
          <p:cNvSpPr>
            <a:spLocks noGrp="1"/>
          </p:cNvSpPr>
          <p:nvPr>
            <p:ph type="dt" sz="half" idx="10"/>
          </p:nvPr>
        </p:nvSpPr>
        <p:spPr/>
        <p:txBody>
          <a:bodyPr/>
          <a:lstStyle/>
          <a:p>
            <a:fld id="{4952D738-0357-48FB-BA44-9030AE88AC36}" type="datetime1">
              <a:rPr lang="en-US" smtClean="0"/>
              <a:t>10/27/2026</a:t>
            </a:fld>
            <a:endParaRPr lang="en-US" dirty="0"/>
          </a:p>
        </p:txBody>
      </p:sp>
      <p:sp>
        <p:nvSpPr>
          <p:cNvPr id="12" name="Slide Number Placeholder 11">
            <a:extLst>
              <a:ext uri="{FF2B5EF4-FFF2-40B4-BE49-F238E27FC236}">
                <a16:creationId xmlns:a16="http://schemas.microsoft.com/office/drawing/2014/main" id="{403E28EC-1DA0-BB16-75D2-9A8F07D95877}"/>
              </a:ext>
            </a:extLst>
          </p:cNvPr>
          <p:cNvSpPr>
            <a:spLocks noGrp="1"/>
          </p:cNvSpPr>
          <p:nvPr>
            <p:ph type="sldNum" sz="quarter" idx="12"/>
          </p:nvPr>
        </p:nvSpPr>
        <p:spPr/>
        <p:txBody>
          <a:bodyPr/>
          <a:lstStyle/>
          <a:p>
            <a:fld id="{C1FF6DA9-008F-8B48-92A6-B652298478BF}" type="slidenum">
              <a:rPr lang="en-US" smtClean="0"/>
              <a:t>13</a:t>
            </a:fld>
            <a:endParaRPr lang="en-US" dirty="0"/>
          </a:p>
        </p:txBody>
      </p:sp>
    </p:spTree>
    <p:extLst>
      <p:ext uri="{BB962C8B-B14F-4D97-AF65-F5344CB8AC3E}">
        <p14:creationId xmlns:p14="http://schemas.microsoft.com/office/powerpoint/2010/main" val="3464387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E3756-3A59-0D0F-64EC-17A14C298B54}"/>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0C2012CC-F557-5C8A-9A8B-52DE569B0B17}"/>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02D2B496-4B3F-BB1B-CEDD-5A8E1A8ACDC9}"/>
              </a:ext>
            </a:extLst>
          </p:cNvPr>
          <p:cNvSpPr txBox="1"/>
          <p:nvPr/>
        </p:nvSpPr>
        <p:spPr>
          <a:xfrm>
            <a:off x="1307592" y="338759"/>
            <a:ext cx="9098280" cy="615553"/>
          </a:xfrm>
          <a:prstGeom prst="rect">
            <a:avLst/>
          </a:prstGeom>
          <a:noFill/>
        </p:spPr>
        <p:txBody>
          <a:bodyPr wrap="square" lIns="0" tIns="0" rIns="0" bIns="0" anchor="ctr">
            <a:spAutoFit/>
          </a:bodyPr>
          <a:lstStyle/>
          <a:p>
            <a:pPr algn="ctr">
              <a:spcBef>
                <a:spcPts val="0"/>
              </a:spcBef>
              <a:spcAft>
                <a:spcPts val="0"/>
              </a:spcAft>
            </a:pPr>
            <a:r>
              <a:rPr lang="en-US" sz="4000" b="1" dirty="0">
                <a:solidFill>
                  <a:srgbClr val="003D33"/>
                </a:solidFill>
                <a:latin typeface="Berlin Sans FB Demi" panose="020E0802020502020306" pitchFamily="34" charset="0"/>
              </a:rPr>
              <a:t>Case Narrative, Cont.</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CE079C38-BF2F-4B62-EFF4-F15F451D8FFF}"/>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BA42DB1C-9B2D-0DA5-483B-10A29A7EDA9D}"/>
              </a:ext>
            </a:extLst>
          </p:cNvPr>
          <p:cNvSpPr/>
          <p:nvPr/>
        </p:nvSpPr>
        <p:spPr>
          <a:xfrm>
            <a:off x="217561" y="1151956"/>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r>
              <a:rPr lang="en-US" sz="2800" dirty="0">
                <a:solidFill>
                  <a:schemeClr val="tx1"/>
                </a:solidFill>
                <a:latin typeface="Candara" panose="020E0502030303020204" pitchFamily="34" charset="0"/>
              </a:rPr>
              <a:t>He Had </a:t>
            </a:r>
            <a:r>
              <a:rPr lang="" sz="2800" dirty="0">
                <a:solidFill>
                  <a:schemeClr val="tx1"/>
                </a:solidFill>
                <a:latin typeface="Candara" panose="020E0502030303020204" pitchFamily="34" charset="0"/>
              </a:rPr>
              <a:t>sought medical attention at several health facilities during symptomatic episodes. However, </a:t>
            </a:r>
            <a:r>
              <a:rPr lang="" sz="2800" dirty="0">
                <a:solidFill>
                  <a:schemeClr val="accent2"/>
                </a:solidFill>
                <a:latin typeface="Candara" panose="020E0502030303020204" pitchFamily="34" charset="0"/>
              </a:rPr>
              <a:t>no definitive diagnosis </a:t>
            </a:r>
            <a:r>
              <a:rPr lang="" sz="2800" dirty="0">
                <a:solidFill>
                  <a:schemeClr val="tx1"/>
                </a:solidFill>
                <a:latin typeface="Candara" panose="020E0502030303020204" pitchFamily="34" charset="0"/>
              </a:rPr>
              <a:t>had been established. </a:t>
            </a:r>
          </a:p>
          <a:p>
            <a:pPr marL="342900" indent="-342900">
              <a:buFont typeface="Arial" panose="020B0604020202020204" pitchFamily="34" charset="0"/>
              <a:buChar char="•"/>
            </a:pPr>
            <a:r>
              <a:rPr lang="en-US" sz="2800" b="1" dirty="0">
                <a:solidFill>
                  <a:schemeClr val="tx1"/>
                </a:solidFill>
                <a:latin typeface="Candara" panose="020E0502030303020204" pitchFamily="34" charset="0"/>
              </a:rPr>
              <a:t>Previous evaluation </a:t>
            </a:r>
            <a:r>
              <a:rPr lang="en-US" sz="2800" dirty="0">
                <a:solidFill>
                  <a:schemeClr val="tx1"/>
                </a:solidFill>
                <a:latin typeface="Candara" panose="020E0502030303020204" pitchFamily="34" charset="0"/>
              </a:rPr>
              <a:t>had </a:t>
            </a:r>
            <a:r>
              <a:rPr lang="en-US" sz="2800" b="1" dirty="0">
                <a:solidFill>
                  <a:schemeClr val="tx1"/>
                </a:solidFill>
                <a:latin typeface="Candara" panose="020E0502030303020204" pitchFamily="34" charset="0"/>
              </a:rPr>
              <a:t>inconclusive</a:t>
            </a:r>
            <a:r>
              <a:rPr lang="en-US" sz="2800" dirty="0">
                <a:solidFill>
                  <a:schemeClr val="tx1"/>
                </a:solidFill>
                <a:latin typeface="Candara" panose="020E0502030303020204" pitchFamily="34" charset="0"/>
              </a:rPr>
              <a:t> findings and had been treated for various conditions including:</a:t>
            </a:r>
          </a:p>
          <a:p>
            <a:pPr marL="800100" lvl="1" indent="-342900">
              <a:buFont typeface="Arial" panose="020B0604020202020204" pitchFamily="34" charset="0"/>
              <a:buChar char="•"/>
            </a:pPr>
            <a:r>
              <a:rPr lang="en-US" sz="2800" dirty="0">
                <a:solidFill>
                  <a:schemeClr val="tx1"/>
                </a:solidFill>
                <a:latin typeface="Candara" panose="020E0502030303020204" pitchFamily="34" charset="0"/>
              </a:rPr>
              <a:t>Pneumonia, </a:t>
            </a:r>
          </a:p>
          <a:p>
            <a:pPr marL="800100" lvl="1" indent="-342900">
              <a:buFont typeface="Arial" panose="020B0604020202020204" pitchFamily="34" charset="0"/>
              <a:buChar char="•"/>
            </a:pPr>
            <a:r>
              <a:rPr lang="en-US" sz="2800" dirty="0">
                <a:solidFill>
                  <a:schemeClr val="tx1"/>
                </a:solidFill>
                <a:latin typeface="Candara" panose="020E0502030303020204" pitchFamily="34" charset="0"/>
              </a:rPr>
              <a:t>GERD, </a:t>
            </a:r>
          </a:p>
          <a:p>
            <a:pPr marL="800100" lvl="1" indent="-342900">
              <a:buFont typeface="Arial" panose="020B0604020202020204" pitchFamily="34" charset="0"/>
              <a:buChar char="•"/>
            </a:pPr>
            <a:r>
              <a:rPr lang="en-US" sz="2800" dirty="0">
                <a:solidFill>
                  <a:schemeClr val="tx1"/>
                </a:solidFill>
                <a:latin typeface="Candara" panose="020E0502030303020204" pitchFamily="34" charset="0"/>
              </a:rPr>
              <a:t>H-Pylori, </a:t>
            </a:r>
          </a:p>
          <a:p>
            <a:pPr marL="800100" lvl="1" indent="-342900">
              <a:buFont typeface="Arial" panose="020B0604020202020204" pitchFamily="34" charset="0"/>
              <a:buChar char="•"/>
            </a:pPr>
            <a:r>
              <a:rPr lang="en-US" sz="2800" dirty="0">
                <a:solidFill>
                  <a:schemeClr val="tx1"/>
                </a:solidFill>
                <a:latin typeface="Candara" panose="020E0502030303020204" pitchFamily="34" charset="0"/>
              </a:rPr>
              <a:t>musculoskeletal pains and </a:t>
            </a:r>
          </a:p>
          <a:p>
            <a:pPr marL="800100" lvl="1" indent="-342900">
              <a:buFont typeface="Arial" panose="020B0604020202020204" pitchFamily="34" charset="0"/>
              <a:buChar char="•"/>
            </a:pPr>
            <a:r>
              <a:rPr lang="en-US" sz="2800" dirty="0">
                <a:solidFill>
                  <a:schemeClr val="tx1"/>
                </a:solidFill>
                <a:latin typeface="Candara" panose="020E0502030303020204" pitchFamily="34" charset="0"/>
              </a:rPr>
              <a:t>was at one time referred to a psychologist for psychological evaluation and counselling, with a diagnosis of </a:t>
            </a:r>
            <a:r>
              <a:rPr lang="en-US" sz="2800" b="1" dirty="0">
                <a:solidFill>
                  <a:schemeClr val="tx1"/>
                </a:solidFill>
                <a:latin typeface="Candara" panose="020E0502030303020204" pitchFamily="34" charset="0"/>
              </a:rPr>
              <a:t>anxiety disorder</a:t>
            </a:r>
          </a:p>
        </p:txBody>
      </p:sp>
      <p:sp>
        <p:nvSpPr>
          <p:cNvPr id="7" name="Rectangle 6">
            <a:extLst>
              <a:ext uri="{FF2B5EF4-FFF2-40B4-BE49-F238E27FC236}">
                <a16:creationId xmlns:a16="http://schemas.microsoft.com/office/drawing/2014/main" id="{2A3A8566-0355-B76F-2AA6-A11C986E9EB3}"/>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1B08AE58-2C71-8072-AA5C-07EBCA6E23BC}"/>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75CD579B-FCB2-C00D-AADD-F82CEF1ED2A5}"/>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9384C4DD-4CB8-5E9C-C127-203012AF8A83}"/>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A252E771-2511-9837-A8B3-89D85EA3AF06}"/>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Date Placeholder 2">
            <a:extLst>
              <a:ext uri="{FF2B5EF4-FFF2-40B4-BE49-F238E27FC236}">
                <a16:creationId xmlns:a16="http://schemas.microsoft.com/office/drawing/2014/main" id="{7DECF4E6-710D-AB69-143C-CA8E1B47554D}"/>
              </a:ext>
            </a:extLst>
          </p:cNvPr>
          <p:cNvSpPr>
            <a:spLocks noGrp="1"/>
          </p:cNvSpPr>
          <p:nvPr>
            <p:ph type="dt" sz="half" idx="10"/>
          </p:nvPr>
        </p:nvSpPr>
        <p:spPr/>
        <p:txBody>
          <a:bodyPr/>
          <a:lstStyle/>
          <a:p>
            <a:fld id="{C48E8CC2-4C05-41B2-BF95-FFF3E4B620E4}" type="datetime1">
              <a:rPr lang="en-US" smtClean="0"/>
              <a:t>10/27/2026</a:t>
            </a:fld>
            <a:endParaRPr lang="en-US" dirty="0"/>
          </a:p>
        </p:txBody>
      </p:sp>
      <p:sp>
        <p:nvSpPr>
          <p:cNvPr id="12" name="Slide Number Placeholder 11">
            <a:extLst>
              <a:ext uri="{FF2B5EF4-FFF2-40B4-BE49-F238E27FC236}">
                <a16:creationId xmlns:a16="http://schemas.microsoft.com/office/drawing/2014/main" id="{94BEEA9C-A24E-9AD0-0171-7EC1B042E21E}"/>
              </a:ext>
            </a:extLst>
          </p:cNvPr>
          <p:cNvSpPr>
            <a:spLocks noGrp="1"/>
          </p:cNvSpPr>
          <p:nvPr>
            <p:ph type="sldNum" sz="quarter" idx="12"/>
          </p:nvPr>
        </p:nvSpPr>
        <p:spPr/>
        <p:txBody>
          <a:bodyPr/>
          <a:lstStyle/>
          <a:p>
            <a:fld id="{C1FF6DA9-008F-8B48-92A6-B652298478BF}" type="slidenum">
              <a:rPr lang="en-US" smtClean="0"/>
              <a:t>14</a:t>
            </a:fld>
            <a:endParaRPr lang="en-US" dirty="0"/>
          </a:p>
        </p:txBody>
      </p:sp>
    </p:spTree>
    <p:extLst>
      <p:ext uri="{BB962C8B-B14F-4D97-AF65-F5344CB8AC3E}">
        <p14:creationId xmlns:p14="http://schemas.microsoft.com/office/powerpoint/2010/main" val="3645659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CDAF7-BB06-B4E1-98A0-33A465FF7C92}"/>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58754C9D-6B76-C039-2AC2-111619C0408A}"/>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B3D93340-B780-6D2A-7473-E46A0DC51157}"/>
              </a:ext>
            </a:extLst>
          </p:cNvPr>
          <p:cNvSpPr txBox="1"/>
          <p:nvPr/>
        </p:nvSpPr>
        <p:spPr>
          <a:xfrm>
            <a:off x="1307592" y="396312"/>
            <a:ext cx="9098280"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Physical Examination</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94205BC6-0277-84F8-D86D-863E7FD5A1C9}"/>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DF3A6746-21C2-E786-F45A-8E8FD7820664}"/>
              </a:ext>
            </a:extLst>
          </p:cNvPr>
          <p:cNvSpPr/>
          <p:nvPr/>
        </p:nvSpPr>
        <p:spPr>
          <a:xfrm>
            <a:off x="185057" y="1284862"/>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800" dirty="0">
                <a:solidFill>
                  <a:schemeClr val="tx1"/>
                </a:solidFill>
                <a:latin typeface="Candara" panose="020E0502030303020204" pitchFamily="34" charset="0"/>
              </a:rPr>
              <a:t>Young adult in fair general condition, anxious though fairly stable. Not in distress, afebrile not pale, jaundiced or edematous. </a:t>
            </a:r>
            <a:endParaRPr lang="" sz="2800" dirty="0">
              <a:solidFill>
                <a:schemeClr val="tx1"/>
              </a:solidFill>
              <a:latin typeface="Candara" panose="020E0502030303020204" pitchFamily="34" charset="0"/>
            </a:endParaRPr>
          </a:p>
          <a:p>
            <a:pPr marL="914400" lvl="1" indent="-457200">
              <a:buFont typeface="Arial" panose="020B0604020202020204" pitchFamily="34" charset="0"/>
              <a:buChar char="•"/>
            </a:pPr>
            <a:r>
              <a:rPr lang="" sz="2800" dirty="0">
                <a:solidFill>
                  <a:schemeClr val="tx1"/>
                </a:solidFill>
                <a:latin typeface="Candara" panose="020E0502030303020204" pitchFamily="34" charset="0"/>
              </a:rPr>
              <a:t>Blood pressure: 118/72 mmHg</a:t>
            </a:r>
          </a:p>
          <a:p>
            <a:pPr marL="914400" lvl="1" indent="-457200">
              <a:buFont typeface="Arial" panose="020B0604020202020204" pitchFamily="34" charset="0"/>
              <a:buChar char="•"/>
            </a:pPr>
            <a:r>
              <a:rPr lang="en-US" sz="2800" b="1" dirty="0">
                <a:solidFill>
                  <a:schemeClr val="accent2">
                    <a:lumMod val="75000"/>
                  </a:schemeClr>
                </a:solidFill>
                <a:latin typeface="Candara" panose="020E0502030303020204" pitchFamily="34" charset="0"/>
              </a:rPr>
              <a:t>Pulse</a:t>
            </a:r>
            <a:r>
              <a:rPr lang="" sz="2800" dirty="0">
                <a:solidFill>
                  <a:schemeClr val="tx1"/>
                </a:solidFill>
                <a:latin typeface="Candara" panose="020E0502030303020204" pitchFamily="34" charset="0"/>
              </a:rPr>
              <a:t> rate: </a:t>
            </a:r>
            <a:r>
              <a:rPr lang="en-US" sz="2800" dirty="0">
                <a:solidFill>
                  <a:schemeClr val="tx1"/>
                </a:solidFill>
                <a:latin typeface="Candara" panose="020E0502030303020204" pitchFamily="34" charset="0"/>
              </a:rPr>
              <a:t>9</a:t>
            </a:r>
            <a:r>
              <a:rPr lang="" sz="2800" dirty="0">
                <a:solidFill>
                  <a:schemeClr val="tx1"/>
                </a:solidFill>
                <a:latin typeface="Candara" panose="020E0502030303020204" pitchFamily="34" charset="0"/>
              </a:rPr>
              <a:t>2 beats/minute</a:t>
            </a:r>
            <a:r>
              <a:rPr lang="en-US" sz="2800" dirty="0">
                <a:solidFill>
                  <a:schemeClr val="tx1"/>
                </a:solidFill>
                <a:latin typeface="Candara" panose="020E0502030303020204" pitchFamily="34" charset="0"/>
              </a:rPr>
              <a:t>, </a:t>
            </a:r>
            <a:r>
              <a:rPr lang="en-US" sz="2800" b="1" dirty="0">
                <a:solidFill>
                  <a:schemeClr val="accent2"/>
                </a:solidFill>
                <a:latin typeface="Candara" panose="020E0502030303020204" pitchFamily="34" charset="0"/>
              </a:rPr>
              <a:t>irregularly irregular </a:t>
            </a:r>
            <a:r>
              <a:rPr lang="en-US" sz="2800" dirty="0">
                <a:solidFill>
                  <a:schemeClr val="tx1"/>
                </a:solidFill>
                <a:latin typeface="Candara" panose="020E0502030303020204" pitchFamily="34" charset="0"/>
              </a:rPr>
              <a:t>and full bounding</a:t>
            </a:r>
            <a:endParaRPr lang="" sz="2800" dirty="0">
              <a:solidFill>
                <a:schemeClr val="tx1"/>
              </a:solidFill>
              <a:latin typeface="Candara" panose="020E0502030303020204" pitchFamily="34" charset="0"/>
            </a:endParaRPr>
          </a:p>
          <a:p>
            <a:pPr marL="914400" lvl="1" indent="-457200">
              <a:buFont typeface="Arial" panose="020B0604020202020204" pitchFamily="34" charset="0"/>
              <a:buChar char="•"/>
            </a:pPr>
            <a:r>
              <a:rPr lang="" sz="2800" dirty="0">
                <a:solidFill>
                  <a:schemeClr val="tx1"/>
                </a:solidFill>
                <a:latin typeface="Candara" panose="020E0502030303020204" pitchFamily="34" charset="0"/>
              </a:rPr>
              <a:t>Respiratory rate: </a:t>
            </a:r>
            <a:r>
              <a:rPr lang="en-US" sz="2800" dirty="0">
                <a:solidFill>
                  <a:schemeClr val="tx1"/>
                </a:solidFill>
                <a:latin typeface="Candara" panose="020E0502030303020204" pitchFamily="34" charset="0"/>
              </a:rPr>
              <a:t>29</a:t>
            </a:r>
            <a:r>
              <a:rPr lang="" sz="2800" dirty="0">
                <a:solidFill>
                  <a:schemeClr val="tx1"/>
                </a:solidFill>
                <a:latin typeface="Candara" panose="020E0502030303020204" pitchFamily="34" charset="0"/>
              </a:rPr>
              <a:t> breaths/minute</a:t>
            </a:r>
          </a:p>
          <a:p>
            <a:pPr marL="914400" lvl="1" indent="-457200">
              <a:buFont typeface="Arial" panose="020B0604020202020204" pitchFamily="34" charset="0"/>
              <a:buChar char="•"/>
            </a:pPr>
            <a:r>
              <a:rPr lang="" sz="2800" dirty="0">
                <a:solidFill>
                  <a:schemeClr val="tx1"/>
                </a:solidFill>
                <a:latin typeface="Candara" panose="020E0502030303020204" pitchFamily="34" charset="0"/>
              </a:rPr>
              <a:t>Oxygen saturation: 9</a:t>
            </a:r>
            <a:r>
              <a:rPr lang="en-US" sz="2800" dirty="0">
                <a:solidFill>
                  <a:schemeClr val="tx1"/>
                </a:solidFill>
                <a:latin typeface="Candara" panose="020E0502030303020204" pitchFamily="34" charset="0"/>
              </a:rPr>
              <a:t>5</a:t>
            </a:r>
            <a:r>
              <a:rPr lang="" sz="2800" dirty="0">
                <a:solidFill>
                  <a:schemeClr val="tx1"/>
                </a:solidFill>
                <a:latin typeface="Candara" panose="020E0502030303020204" pitchFamily="34" charset="0"/>
              </a:rPr>
              <a:t>% on room air</a:t>
            </a:r>
          </a:p>
          <a:p>
            <a:pPr marL="914400" lvl="1" indent="-457200">
              <a:buFont typeface="Arial" panose="020B0604020202020204" pitchFamily="34" charset="0"/>
              <a:buChar char="•"/>
            </a:pPr>
            <a:r>
              <a:rPr lang="en-US" sz="2800" dirty="0">
                <a:solidFill>
                  <a:schemeClr val="tx1"/>
                </a:solidFill>
                <a:latin typeface="Candara" panose="020E0502030303020204" pitchFamily="34" charset="0"/>
              </a:rPr>
              <a:t>Weight 76.4Kg</a:t>
            </a:r>
            <a:endParaRPr lang="" sz="2800" dirty="0">
              <a:solidFill>
                <a:schemeClr val="tx1"/>
              </a:solidFill>
              <a:latin typeface="Candara" panose="020E0502030303020204" pitchFamily="34" charset="0"/>
            </a:endParaRPr>
          </a:p>
          <a:p>
            <a:pPr marL="914400" lvl="1" indent="-457200">
              <a:buFont typeface="Arial" panose="020B0604020202020204" pitchFamily="34" charset="0"/>
              <a:buChar char="•"/>
            </a:pPr>
            <a:r>
              <a:rPr lang="en-US" sz="2800" dirty="0">
                <a:solidFill>
                  <a:schemeClr val="tx1"/>
                </a:solidFill>
                <a:latin typeface="Candara" panose="020E0502030303020204" pitchFamily="34" charset="0"/>
              </a:rPr>
              <a:t>Height 1.72M</a:t>
            </a:r>
            <a:endParaRPr lang="" sz="2800" dirty="0">
              <a:solidFill>
                <a:schemeClr val="tx1"/>
              </a:solidFill>
              <a:latin typeface="Candara" panose="020E0502030303020204" pitchFamily="34" charset="0"/>
            </a:endParaRPr>
          </a:p>
          <a:p>
            <a:pPr marL="914400" lvl="1" indent="-457200">
              <a:buFont typeface="Arial" panose="020B0604020202020204" pitchFamily="34" charset="0"/>
              <a:buChar char="•"/>
            </a:pPr>
            <a:r>
              <a:rPr lang="en-US" sz="2800" dirty="0">
                <a:solidFill>
                  <a:schemeClr val="tx1"/>
                </a:solidFill>
                <a:latin typeface="Candara" panose="020E0502030303020204" pitchFamily="34" charset="0"/>
              </a:rPr>
              <a:t>BMI 25.8 (Overweight)</a:t>
            </a:r>
            <a:endParaRPr lang="" sz="2800" dirty="0">
              <a:solidFill>
                <a:schemeClr val="tx1"/>
              </a:solidFill>
              <a:latin typeface="Candara" panose="020E0502030303020204" pitchFamily="34" charset="0"/>
            </a:endParaRPr>
          </a:p>
          <a:p>
            <a:pPr marL="914400" lvl="1" indent="-457200">
              <a:buFont typeface="Arial" panose="020B0604020202020204" pitchFamily="34" charset="0"/>
              <a:buChar char="•"/>
            </a:pPr>
            <a:r>
              <a:rPr lang="en-US" sz="2800" dirty="0">
                <a:solidFill>
                  <a:schemeClr val="tx1"/>
                </a:solidFill>
                <a:latin typeface="Candara" panose="020E0502030303020204" pitchFamily="34" charset="0"/>
              </a:rPr>
              <a:t>BSA 1.87M2</a:t>
            </a:r>
            <a:endParaRPr lang="" sz="28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D0D56AC7-99CB-242E-2087-6F33C4A22B2D}"/>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3CB40AE3-6A12-0270-1C91-70FBBF7FACA3}"/>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11F80824-89E6-3117-A649-9E8C21E0DB9F}"/>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E93A99EB-FD3B-86B5-D963-29AF994C1154}"/>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5D792019-84B0-7227-7235-43AEE084594A}"/>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a:extLst>
              <a:ext uri="{FF2B5EF4-FFF2-40B4-BE49-F238E27FC236}">
                <a16:creationId xmlns:a16="http://schemas.microsoft.com/office/drawing/2014/main" id="{88EFA962-51AF-C9E5-72DE-4049219429F8}"/>
              </a:ext>
            </a:extLst>
          </p:cNvPr>
          <p:cNvPicPr>
            <a:picLocks noChangeAspect="1"/>
          </p:cNvPicPr>
          <p:nvPr/>
        </p:nvPicPr>
        <p:blipFill>
          <a:blip r:embed="rId4"/>
          <a:srcRect l="9664" t="10714" r="6303" b="4762"/>
          <a:stretch>
            <a:fillRect/>
          </a:stretch>
        </p:blipFill>
        <p:spPr>
          <a:xfrm>
            <a:off x="8083512" y="3428999"/>
            <a:ext cx="2496095" cy="2242457"/>
          </a:xfrm>
          <a:prstGeom prst="rect">
            <a:avLst/>
          </a:prstGeom>
        </p:spPr>
      </p:pic>
      <p:sp>
        <p:nvSpPr>
          <p:cNvPr id="19" name="Date Placeholder 18">
            <a:extLst>
              <a:ext uri="{FF2B5EF4-FFF2-40B4-BE49-F238E27FC236}">
                <a16:creationId xmlns:a16="http://schemas.microsoft.com/office/drawing/2014/main" id="{E10E8073-0585-7DD7-6ECF-6F4D32BBC189}"/>
              </a:ext>
            </a:extLst>
          </p:cNvPr>
          <p:cNvSpPr>
            <a:spLocks noGrp="1"/>
          </p:cNvSpPr>
          <p:nvPr>
            <p:ph type="dt" sz="half" idx="10"/>
          </p:nvPr>
        </p:nvSpPr>
        <p:spPr/>
        <p:txBody>
          <a:bodyPr/>
          <a:lstStyle/>
          <a:p>
            <a:fld id="{29B4B141-43FB-4893-A818-9826F8011D86}" type="datetime1">
              <a:rPr lang="en-US" smtClean="0"/>
              <a:t>10/27/2026</a:t>
            </a:fld>
            <a:endParaRPr lang="en-US" dirty="0"/>
          </a:p>
        </p:txBody>
      </p:sp>
      <p:sp>
        <p:nvSpPr>
          <p:cNvPr id="20" name="Slide Number Placeholder 19">
            <a:extLst>
              <a:ext uri="{FF2B5EF4-FFF2-40B4-BE49-F238E27FC236}">
                <a16:creationId xmlns:a16="http://schemas.microsoft.com/office/drawing/2014/main" id="{BF4C6582-517C-953C-CF54-0F4DCCE77069}"/>
              </a:ext>
            </a:extLst>
          </p:cNvPr>
          <p:cNvSpPr>
            <a:spLocks noGrp="1"/>
          </p:cNvSpPr>
          <p:nvPr>
            <p:ph type="sldNum" sz="quarter" idx="12"/>
          </p:nvPr>
        </p:nvSpPr>
        <p:spPr/>
        <p:txBody>
          <a:bodyPr/>
          <a:lstStyle/>
          <a:p>
            <a:fld id="{C1FF6DA9-008F-8B48-92A6-B652298478BF}" type="slidenum">
              <a:rPr lang="en-US" smtClean="0"/>
              <a:t>15</a:t>
            </a:fld>
            <a:endParaRPr lang="en-US" dirty="0"/>
          </a:p>
        </p:txBody>
      </p:sp>
    </p:spTree>
    <p:extLst>
      <p:ext uri="{BB962C8B-B14F-4D97-AF65-F5344CB8AC3E}">
        <p14:creationId xmlns:p14="http://schemas.microsoft.com/office/powerpoint/2010/main" val="776251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693E7-BF6E-350F-85B8-5F831A7B1C2F}"/>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1EC86475-27E2-9593-F1E8-78F366FD839F}"/>
              </a:ext>
            </a:extLst>
          </p:cNvPr>
          <p:cNvPicPr>
            <a:picLocks noChangeAspect="1"/>
          </p:cNvPicPr>
          <p:nvPr/>
        </p:nvPicPr>
        <p:blipFill>
          <a:blip r:embed="rId2"/>
          <a:stretch>
            <a:fillRect/>
          </a:stretch>
        </p:blipFill>
        <p:spPr>
          <a:xfrm>
            <a:off x="0" y="0"/>
            <a:ext cx="12191695" cy="6858000"/>
          </a:xfrm>
          <a:prstGeom prst="rect">
            <a:avLst/>
          </a:prstGeom>
        </p:spPr>
      </p:pic>
      <p:sp>
        <p:nvSpPr>
          <p:cNvPr id="4" name="TextBox 3">
            <a:extLst>
              <a:ext uri="{FF2B5EF4-FFF2-40B4-BE49-F238E27FC236}">
                <a16:creationId xmlns:a16="http://schemas.microsoft.com/office/drawing/2014/main" id="{697B8EFB-6720-B094-9108-842EB87BDADC}"/>
              </a:ext>
            </a:extLst>
          </p:cNvPr>
          <p:cNvSpPr txBox="1"/>
          <p:nvPr/>
        </p:nvSpPr>
        <p:spPr>
          <a:xfrm>
            <a:off x="1307592" y="396312"/>
            <a:ext cx="9098280"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Physical Exam, Cont.</a:t>
            </a:r>
            <a:endParaRPr sz="4000" b="1" i="0" dirty="0">
              <a:solidFill>
                <a:srgbClr val="003D33"/>
              </a:solidFill>
              <a:latin typeface="Berlin Sans FB Demi" panose="020E0802020502020306" pitchFamily="34" charset="0"/>
            </a:endParaRPr>
          </a:p>
        </p:txBody>
      </p:sp>
      <p:pic>
        <p:nvPicPr>
          <p:cNvPr id="5" name="Picture 4" descr="kcoa_logo_crest.png">
            <a:extLst>
              <a:ext uri="{FF2B5EF4-FFF2-40B4-BE49-F238E27FC236}">
                <a16:creationId xmlns:a16="http://schemas.microsoft.com/office/drawing/2014/main" id="{DEFD74D7-61E5-C7C5-5B3D-F72BF4B25548}"/>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D2F95638-4BA4-1AFE-801C-D589E9817A5C}"/>
              </a:ext>
            </a:extLst>
          </p:cNvPr>
          <p:cNvSpPr/>
          <p:nvPr/>
        </p:nvSpPr>
        <p:spPr>
          <a:xfrm>
            <a:off x="185057" y="1273976"/>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457200" indent="-457200">
              <a:buFont typeface="Arial" panose="020B0604020202020204" pitchFamily="34" charset="0"/>
              <a:buChar char="•"/>
            </a:pPr>
            <a:r>
              <a:rPr lang="en-US" sz="2800" dirty="0">
                <a:solidFill>
                  <a:schemeClr val="tx1"/>
                </a:solidFill>
                <a:latin typeface="Candara" panose="020E0502030303020204" pitchFamily="34" charset="0"/>
              </a:rPr>
              <a:t>Head and neck examination were unremarkable</a:t>
            </a:r>
            <a:endParaRPr lang="" sz="2800" dirty="0">
              <a:solidFill>
                <a:schemeClr val="tx1"/>
              </a:solidFill>
              <a:latin typeface="Candara" panose="020E0502030303020204" pitchFamily="34" charset="0"/>
            </a:endParaRPr>
          </a:p>
          <a:p>
            <a:pPr marL="457200" indent="-457200">
              <a:buFont typeface="Arial" panose="020B0604020202020204" pitchFamily="34" charset="0"/>
              <a:buChar char="•"/>
            </a:pPr>
            <a:r>
              <a:rPr lang="" sz="2800" b="1" dirty="0">
                <a:solidFill>
                  <a:schemeClr val="tx1"/>
                </a:solidFill>
                <a:latin typeface="Candara" panose="020E0502030303020204" pitchFamily="34" charset="0"/>
              </a:rPr>
              <a:t>Cardiovascular</a:t>
            </a:r>
            <a:r>
              <a:rPr lang="" sz="2800" dirty="0">
                <a:solidFill>
                  <a:schemeClr val="tx1"/>
                </a:solidFill>
                <a:latin typeface="Candara" panose="020E0502030303020204" pitchFamily="34" charset="0"/>
              </a:rPr>
              <a:t> examination revealed:</a:t>
            </a:r>
          </a:p>
          <a:p>
            <a:pPr marL="914400" lvl="1" indent="-457200">
              <a:buFont typeface="Arial" panose="020B0604020202020204" pitchFamily="34" charset="0"/>
              <a:buChar char="•"/>
            </a:pPr>
            <a:r>
              <a:rPr lang="" sz="2800" b="1" dirty="0">
                <a:solidFill>
                  <a:schemeClr val="accent2"/>
                </a:solidFill>
                <a:latin typeface="Candara" panose="020E0502030303020204" pitchFamily="34" charset="0"/>
              </a:rPr>
              <a:t>Irregularly irregular pulse</a:t>
            </a:r>
            <a:r>
              <a:rPr lang="" sz="2800" dirty="0">
                <a:solidFill>
                  <a:schemeClr val="tx1"/>
                </a:solidFill>
                <a:latin typeface="Candara" panose="020E0502030303020204" pitchFamily="34" charset="0"/>
              </a:rPr>
              <a:t>.</a:t>
            </a:r>
          </a:p>
          <a:p>
            <a:pPr marL="914400" lvl="1" indent="-457200">
              <a:buFont typeface="Arial" panose="020B0604020202020204" pitchFamily="34" charset="0"/>
              <a:buChar char="•"/>
            </a:pPr>
            <a:r>
              <a:rPr lang="en-US" sz="2800" dirty="0">
                <a:solidFill>
                  <a:schemeClr val="tx1"/>
                </a:solidFill>
                <a:latin typeface="Candara" panose="020E0502030303020204" pitchFamily="34" charset="0"/>
              </a:rPr>
              <a:t>No Jugular venous distention</a:t>
            </a:r>
            <a:endParaRPr lang="" sz="2800" dirty="0">
              <a:solidFill>
                <a:schemeClr val="tx1"/>
              </a:solidFill>
              <a:latin typeface="Candara" panose="020E0502030303020204" pitchFamily="34" charset="0"/>
            </a:endParaRPr>
          </a:p>
          <a:p>
            <a:pPr marL="914400" lvl="1" indent="-457200">
              <a:buFont typeface="Arial" panose="020B0604020202020204" pitchFamily="34" charset="0"/>
              <a:buChar char="•"/>
            </a:pPr>
            <a:r>
              <a:rPr lang="en-US" sz="2800" dirty="0">
                <a:solidFill>
                  <a:schemeClr val="tx1"/>
                </a:solidFill>
                <a:latin typeface="Candara" panose="020E0502030303020204" pitchFamily="34" charset="0"/>
              </a:rPr>
              <a:t>Irregular h</a:t>
            </a:r>
            <a:r>
              <a:rPr lang="" sz="2800" dirty="0">
                <a:solidFill>
                  <a:schemeClr val="tx1"/>
                </a:solidFill>
                <a:latin typeface="Candara" panose="020E0502030303020204" pitchFamily="34" charset="0"/>
              </a:rPr>
              <a:t>eart rate ranging from</a:t>
            </a:r>
            <a:r>
              <a:rPr lang="en-US" sz="2800" dirty="0">
                <a:solidFill>
                  <a:schemeClr val="tx1"/>
                </a:solidFill>
                <a:latin typeface="Candara" panose="020E0502030303020204" pitchFamily="34" charset="0"/>
              </a:rPr>
              <a:t> 90</a:t>
            </a:r>
            <a:r>
              <a:rPr lang="" sz="2800" dirty="0">
                <a:solidFill>
                  <a:schemeClr val="tx1"/>
                </a:solidFill>
                <a:latin typeface="Candara" panose="020E0502030303020204" pitchFamily="34" charset="0"/>
              </a:rPr>
              <a:t>–1</a:t>
            </a:r>
            <a:r>
              <a:rPr lang="en-US" sz="2800" dirty="0">
                <a:solidFill>
                  <a:schemeClr val="tx1"/>
                </a:solidFill>
                <a:latin typeface="Candara" panose="020E0502030303020204" pitchFamily="34" charset="0"/>
              </a:rPr>
              <a:t>10</a:t>
            </a:r>
            <a:r>
              <a:rPr lang="" sz="2800" dirty="0">
                <a:solidFill>
                  <a:schemeClr val="tx1"/>
                </a:solidFill>
                <a:latin typeface="Candara" panose="020E0502030303020204" pitchFamily="34" charset="0"/>
              </a:rPr>
              <a:t> beats/minute. </a:t>
            </a:r>
          </a:p>
          <a:p>
            <a:pPr marL="914400" lvl="1" indent="-457200">
              <a:buFont typeface="Arial" panose="020B0604020202020204" pitchFamily="34" charset="0"/>
              <a:buChar char="•"/>
            </a:pPr>
            <a:r>
              <a:rPr lang="en-US" sz="2800" dirty="0">
                <a:solidFill>
                  <a:schemeClr val="tx1"/>
                </a:solidFill>
                <a:latin typeface="Candara" panose="020E0502030303020204" pitchFamily="34" charset="0"/>
              </a:rPr>
              <a:t>Audible S1 and S2 with no gallops, rubs or murmurs</a:t>
            </a:r>
            <a:endParaRPr lang="" sz="2800" dirty="0">
              <a:solidFill>
                <a:schemeClr val="tx1"/>
              </a:solidFill>
              <a:latin typeface="Candara" panose="020E0502030303020204" pitchFamily="34" charset="0"/>
            </a:endParaRPr>
          </a:p>
          <a:p>
            <a:pPr marL="914400" lvl="1" indent="-457200">
              <a:buFont typeface="Arial" panose="020B0604020202020204" pitchFamily="34" charset="0"/>
              <a:buChar char="•"/>
            </a:pPr>
            <a:r>
              <a:rPr lang="" sz="2800" dirty="0">
                <a:solidFill>
                  <a:schemeClr val="tx1"/>
                </a:solidFill>
                <a:latin typeface="Candara" panose="020E0502030303020204" pitchFamily="34" charset="0"/>
              </a:rPr>
              <a:t>No signs of heart failure.</a:t>
            </a:r>
          </a:p>
          <a:p>
            <a:pPr marL="457200" indent="-457200">
              <a:buFont typeface="Arial" panose="020B0604020202020204" pitchFamily="34" charset="0"/>
              <a:buChar char="•"/>
            </a:pPr>
            <a:r>
              <a:rPr lang="en-US" sz="2800" dirty="0">
                <a:solidFill>
                  <a:schemeClr val="tx1"/>
                </a:solidFill>
                <a:latin typeface="Candara" panose="020E0502030303020204" pitchFamily="34" charset="0"/>
              </a:rPr>
              <a:t>Pulmonary exam: Vesicular breath sounds with good air entry bilaterally. </a:t>
            </a:r>
            <a:endParaRPr lang="" sz="2800" dirty="0">
              <a:solidFill>
                <a:schemeClr val="tx1"/>
              </a:solidFill>
              <a:latin typeface="Candara" panose="020E0502030303020204" pitchFamily="34" charset="0"/>
            </a:endParaRPr>
          </a:p>
          <a:p>
            <a:pPr marL="457200" indent="-457200">
              <a:buFont typeface="Arial" panose="020B0604020202020204" pitchFamily="34" charset="0"/>
              <a:buChar char="•"/>
            </a:pPr>
            <a:r>
              <a:rPr lang="en-US" sz="2800" dirty="0">
                <a:solidFill>
                  <a:schemeClr val="tx1"/>
                </a:solidFill>
                <a:latin typeface="Candara" panose="020E0502030303020204" pitchFamily="34" charset="0"/>
              </a:rPr>
              <a:t>His abdomen was soft and non-tender with no palpable masses; </a:t>
            </a:r>
            <a:endParaRPr lang="" sz="2800" dirty="0">
              <a:solidFill>
                <a:schemeClr val="tx1"/>
              </a:solidFill>
              <a:latin typeface="Candara" panose="020E0502030303020204" pitchFamily="34" charset="0"/>
            </a:endParaRPr>
          </a:p>
          <a:p>
            <a:pPr marL="457200" indent="-457200">
              <a:buFont typeface="Arial" panose="020B0604020202020204" pitchFamily="34" charset="0"/>
              <a:buChar char="•"/>
            </a:pPr>
            <a:r>
              <a:rPr lang="en-US" sz="2800" dirty="0">
                <a:solidFill>
                  <a:schemeClr val="tx1"/>
                </a:solidFill>
                <a:latin typeface="Candara" panose="020E0502030303020204" pitchFamily="34" charset="0"/>
              </a:rPr>
              <a:t>Thyroid exams revealed no abnormalities. He had no peripheral edema.</a:t>
            </a:r>
            <a:endParaRPr lang="" sz="28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5382EF67-4734-9A6F-F3C2-A5CE2B53C2DB}"/>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AA2F56C5-7A6B-8A15-3EA5-D5BC28C0CD1A}"/>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BCE02DB7-CA7D-DD0F-7CCB-6E15D899D5E2}"/>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1CBD7914-D288-440C-AF22-B7F4BDC24562}"/>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941D40CC-C774-0DFE-44FC-20CB161FF4BE}"/>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a:extLst>
              <a:ext uri="{FF2B5EF4-FFF2-40B4-BE49-F238E27FC236}">
                <a16:creationId xmlns:a16="http://schemas.microsoft.com/office/drawing/2014/main" id="{FC6A9F04-1CE8-B899-4920-EAB5B81CCC0A}"/>
              </a:ext>
            </a:extLst>
          </p:cNvPr>
          <p:cNvPicPr>
            <a:picLocks noChangeAspect="1"/>
          </p:cNvPicPr>
          <p:nvPr/>
        </p:nvPicPr>
        <p:blipFill>
          <a:blip r:embed="rId4"/>
          <a:srcRect l="9921" t="17175" r="9921" b="26251"/>
          <a:stretch>
            <a:fillRect/>
          </a:stretch>
        </p:blipFill>
        <p:spPr>
          <a:xfrm>
            <a:off x="8818300" y="1408177"/>
            <a:ext cx="2721428" cy="1915885"/>
          </a:xfrm>
          <a:prstGeom prst="rect">
            <a:avLst/>
          </a:prstGeom>
        </p:spPr>
      </p:pic>
      <p:sp>
        <p:nvSpPr>
          <p:cNvPr id="15" name="Date Placeholder 14">
            <a:extLst>
              <a:ext uri="{FF2B5EF4-FFF2-40B4-BE49-F238E27FC236}">
                <a16:creationId xmlns:a16="http://schemas.microsoft.com/office/drawing/2014/main" id="{A755AE76-8E0D-0674-F4B5-38DC8CE81D5B}"/>
              </a:ext>
            </a:extLst>
          </p:cNvPr>
          <p:cNvSpPr>
            <a:spLocks noGrp="1"/>
          </p:cNvSpPr>
          <p:nvPr>
            <p:ph type="dt" sz="half" idx="10"/>
          </p:nvPr>
        </p:nvSpPr>
        <p:spPr/>
        <p:txBody>
          <a:bodyPr/>
          <a:lstStyle/>
          <a:p>
            <a:fld id="{8580FA85-1A97-45D8-A431-BCA03B8624FE}" type="datetime1">
              <a:rPr lang="en-US" smtClean="0"/>
              <a:t>10/27/2026</a:t>
            </a:fld>
            <a:endParaRPr lang="en-US" dirty="0"/>
          </a:p>
        </p:txBody>
      </p:sp>
      <p:sp>
        <p:nvSpPr>
          <p:cNvPr id="16" name="Slide Number Placeholder 15">
            <a:extLst>
              <a:ext uri="{FF2B5EF4-FFF2-40B4-BE49-F238E27FC236}">
                <a16:creationId xmlns:a16="http://schemas.microsoft.com/office/drawing/2014/main" id="{F0D6D8E6-461F-BB56-53AA-CAD6A237E5E6}"/>
              </a:ext>
            </a:extLst>
          </p:cNvPr>
          <p:cNvSpPr>
            <a:spLocks noGrp="1"/>
          </p:cNvSpPr>
          <p:nvPr>
            <p:ph type="sldNum" sz="quarter" idx="12"/>
          </p:nvPr>
        </p:nvSpPr>
        <p:spPr/>
        <p:txBody>
          <a:bodyPr/>
          <a:lstStyle/>
          <a:p>
            <a:fld id="{C1FF6DA9-008F-8B48-92A6-B652298478BF}" type="slidenum">
              <a:rPr lang="en-US" smtClean="0"/>
              <a:t>16</a:t>
            </a:fld>
            <a:endParaRPr lang="en-US" dirty="0"/>
          </a:p>
        </p:txBody>
      </p:sp>
    </p:spTree>
    <p:extLst>
      <p:ext uri="{BB962C8B-B14F-4D97-AF65-F5344CB8AC3E}">
        <p14:creationId xmlns:p14="http://schemas.microsoft.com/office/powerpoint/2010/main" val="324023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59688-9D38-D2FE-5DFE-8215F193F98F}"/>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08892C42-062D-3FA6-406B-55F514962215}"/>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D7ED1630-32DB-40D1-0329-CD1AF89270F2}"/>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CAB192C0-0A72-FA6F-BCED-982F7E07C29A}"/>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67C1CFFB-FFAF-1A7F-9751-821C62ECA303}"/>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406E1A0D-FEE8-2ED6-585A-0D46B15B3D70}"/>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781727E6-6F02-6335-6994-90A4A1700418}"/>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CC4AD158-48FA-FD57-248A-B06A07F5D5A8}"/>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93269FA1-9370-05DE-6A7E-5C5FC28878D3}"/>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Content Placeholder 12">
            <a:extLst>
              <a:ext uri="{FF2B5EF4-FFF2-40B4-BE49-F238E27FC236}">
                <a16:creationId xmlns:a16="http://schemas.microsoft.com/office/drawing/2014/main" id="{F9666A46-6DBA-CBE9-BEA4-18D7E5D1D8A2}"/>
              </a:ext>
            </a:extLst>
          </p:cNvPr>
          <p:cNvSpPr>
            <a:spLocks noGrp="1"/>
          </p:cNvSpPr>
          <p:nvPr>
            <p:ph sz="half" idx="2"/>
          </p:nvPr>
        </p:nvSpPr>
        <p:spPr>
          <a:xfrm>
            <a:off x="6346370" y="1600200"/>
            <a:ext cx="5388429" cy="4525963"/>
          </a:xfrm>
        </p:spPr>
        <p:txBody>
          <a:bodyPr>
            <a:normAutofit/>
          </a:bodyPr>
          <a:lstStyle/>
          <a:p>
            <a:r>
              <a:rPr lang="" dirty="0">
                <a:latin typeface="Candara" panose="020E0502030303020204" pitchFamily="34" charset="0"/>
              </a:rPr>
              <a:t>At Presentation, an urgent 12-Lead ECG done which revealed:</a:t>
            </a:r>
          </a:p>
          <a:p>
            <a:pPr lvl="1">
              <a:buFont typeface="Wingdings" panose="05000000000000000000" pitchFamily="2" charset="2"/>
              <a:buChar char="Ø"/>
            </a:pPr>
            <a:r>
              <a:rPr lang="" dirty="0">
                <a:latin typeface="Candara" panose="020E0502030303020204" pitchFamily="34" charset="0"/>
              </a:rPr>
              <a:t>Irregularly irregular RR intervals.</a:t>
            </a:r>
            <a:endParaRPr lang="" sz="1400" dirty="0">
              <a:latin typeface="Candara" panose="020E0502030303020204" pitchFamily="34" charset="0"/>
            </a:endParaRPr>
          </a:p>
          <a:p>
            <a:pPr lvl="1">
              <a:buFont typeface="Wingdings" panose="05000000000000000000" pitchFamily="2" charset="2"/>
              <a:buChar char="Ø"/>
            </a:pPr>
            <a:r>
              <a:rPr lang="" dirty="0">
                <a:latin typeface="Candara" panose="020E0502030303020204" pitchFamily="34" charset="0"/>
              </a:rPr>
              <a:t>Absence of distinct P waves.</a:t>
            </a:r>
            <a:endParaRPr lang="" sz="1400" dirty="0">
              <a:latin typeface="Candara" panose="020E0502030303020204" pitchFamily="34" charset="0"/>
            </a:endParaRPr>
          </a:p>
          <a:p>
            <a:pPr lvl="1">
              <a:buFont typeface="Wingdings" panose="05000000000000000000" pitchFamily="2" charset="2"/>
              <a:buChar char="Ø"/>
            </a:pPr>
            <a:r>
              <a:rPr lang="" dirty="0">
                <a:latin typeface="Candara" panose="020E0502030303020204" pitchFamily="34" charset="0"/>
              </a:rPr>
              <a:t>Narrow QRS complexes.</a:t>
            </a:r>
            <a:endParaRPr lang="" sz="1400" dirty="0">
              <a:latin typeface="Candara" panose="020E0502030303020204" pitchFamily="34" charset="0"/>
            </a:endParaRPr>
          </a:p>
          <a:p>
            <a:pPr lvl="1">
              <a:buFont typeface="Wingdings" panose="05000000000000000000" pitchFamily="2" charset="2"/>
              <a:buChar char="Ø"/>
            </a:pPr>
            <a:r>
              <a:rPr lang="" dirty="0">
                <a:latin typeface="Candara" panose="020E0502030303020204" pitchFamily="34" charset="0"/>
              </a:rPr>
              <a:t>Fibrillatory waves</a:t>
            </a:r>
            <a:endParaRPr lang="" sz="1400" dirty="0">
              <a:latin typeface="Candara" panose="020E0502030303020204" pitchFamily="34" charset="0"/>
            </a:endParaRPr>
          </a:p>
          <a:p>
            <a:pPr lvl="1">
              <a:buFont typeface="Wingdings" panose="05000000000000000000" pitchFamily="2" charset="2"/>
              <a:buChar char="Ø"/>
            </a:pPr>
            <a:r>
              <a:rPr lang="" dirty="0">
                <a:latin typeface="Candara" panose="020E0502030303020204" pitchFamily="34" charset="0"/>
              </a:rPr>
              <a:t>Variable ventricular rate between 75-132 beats per minute.</a:t>
            </a:r>
            <a:endParaRPr lang="" sz="1400" dirty="0">
              <a:latin typeface="Candara" panose="020E0502030303020204" pitchFamily="34" charset="0"/>
            </a:endParaRPr>
          </a:p>
          <a:p>
            <a:r>
              <a:rPr lang="" dirty="0">
                <a:latin typeface="Candara" panose="020E0502030303020204" pitchFamily="34" charset="0"/>
              </a:rPr>
              <a:t>These findings were consistent with </a:t>
            </a:r>
            <a:r>
              <a:rPr lang="" b="1" dirty="0">
                <a:latin typeface="Candara" panose="020E0502030303020204" pitchFamily="34" charset="0"/>
              </a:rPr>
              <a:t>Atrial Fibrillation</a:t>
            </a:r>
            <a:r>
              <a:rPr lang="" dirty="0">
                <a:latin typeface="Candara" panose="020E0502030303020204" pitchFamily="34" charset="0"/>
              </a:rPr>
              <a:t>.</a:t>
            </a:r>
            <a:endParaRPr lang="" sz="2400" dirty="0">
              <a:latin typeface="Candara" panose="020E0502030303020204" pitchFamily="34" charset="0"/>
            </a:endParaRPr>
          </a:p>
          <a:p>
            <a:pPr lvl="1">
              <a:buFont typeface="Wingdings" panose="05000000000000000000" pitchFamily="2" charset="2"/>
              <a:buChar char="Ø"/>
            </a:pPr>
            <a:endParaRPr lang="" dirty="0">
              <a:latin typeface="Candara" panose="020E0502030303020204" pitchFamily="34" charset="0"/>
            </a:endParaRPr>
          </a:p>
          <a:p>
            <a:endParaRPr lang="LID4096" dirty="0">
              <a:latin typeface="Candara" panose="020E0502030303020204" pitchFamily="34" charset="0"/>
            </a:endParaRPr>
          </a:p>
        </p:txBody>
      </p:sp>
      <p:sp>
        <p:nvSpPr>
          <p:cNvPr id="15" name="Title 14">
            <a:extLst>
              <a:ext uri="{FF2B5EF4-FFF2-40B4-BE49-F238E27FC236}">
                <a16:creationId xmlns:a16="http://schemas.microsoft.com/office/drawing/2014/main" id="{7ED668D2-45DB-3FB1-5061-19C4A6176620}"/>
              </a:ext>
            </a:extLst>
          </p:cNvPr>
          <p:cNvSpPr txBox="1">
            <a:spLocks noGrp="1"/>
          </p:cNvSpPr>
          <p:nvPr>
            <p:ph type="title"/>
          </p:nvPr>
        </p:nvSpPr>
        <p:spPr>
          <a:xfrm>
            <a:off x="457200" y="538361"/>
            <a:ext cx="9872342"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Diagnostic Workup: ECG</a:t>
            </a:r>
            <a:endParaRPr sz="4000" b="1" i="0" dirty="0">
              <a:solidFill>
                <a:srgbClr val="003D33"/>
              </a:solidFill>
              <a:latin typeface="Berlin Sans FB Demi" panose="020E0802020502020306" pitchFamily="34" charset="0"/>
            </a:endParaRPr>
          </a:p>
        </p:txBody>
      </p:sp>
      <p:pic>
        <p:nvPicPr>
          <p:cNvPr id="14" name="Content Placeholder 13" descr="The Crashing Atrial Fibrillation Patient">
            <a:extLst>
              <a:ext uri="{FF2B5EF4-FFF2-40B4-BE49-F238E27FC236}">
                <a16:creationId xmlns:a16="http://schemas.microsoft.com/office/drawing/2014/main" id="{9C4C415C-B4AB-C10D-6111-A13CDDA1ACB9}"/>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250371" y="1560619"/>
            <a:ext cx="5889825" cy="4478078"/>
          </a:xfrm>
          <a:prstGeom prst="rect">
            <a:avLst/>
          </a:prstGeom>
          <a:noFill/>
          <a:ln>
            <a:noFill/>
          </a:ln>
        </p:spPr>
      </p:pic>
      <p:sp>
        <p:nvSpPr>
          <p:cNvPr id="3" name="Date Placeholder 2">
            <a:extLst>
              <a:ext uri="{FF2B5EF4-FFF2-40B4-BE49-F238E27FC236}">
                <a16:creationId xmlns:a16="http://schemas.microsoft.com/office/drawing/2014/main" id="{CBE48ECA-AF06-E449-72D6-B9773804D352}"/>
              </a:ext>
            </a:extLst>
          </p:cNvPr>
          <p:cNvSpPr>
            <a:spLocks noGrp="1"/>
          </p:cNvSpPr>
          <p:nvPr>
            <p:ph type="dt" sz="half" idx="10"/>
          </p:nvPr>
        </p:nvSpPr>
        <p:spPr/>
        <p:txBody>
          <a:bodyPr/>
          <a:lstStyle/>
          <a:p>
            <a:fld id="{889BED88-F742-4BCF-A5F8-AEFB49AC6AFE}" type="datetime1">
              <a:rPr lang="en-US" smtClean="0"/>
              <a:t>10/27/2026</a:t>
            </a:fld>
            <a:endParaRPr lang="en-US" dirty="0"/>
          </a:p>
        </p:txBody>
      </p:sp>
      <p:sp>
        <p:nvSpPr>
          <p:cNvPr id="4" name="Slide Number Placeholder 3">
            <a:extLst>
              <a:ext uri="{FF2B5EF4-FFF2-40B4-BE49-F238E27FC236}">
                <a16:creationId xmlns:a16="http://schemas.microsoft.com/office/drawing/2014/main" id="{149E6E01-74AF-475C-6572-C6673066341E}"/>
              </a:ext>
            </a:extLst>
          </p:cNvPr>
          <p:cNvSpPr>
            <a:spLocks noGrp="1"/>
          </p:cNvSpPr>
          <p:nvPr>
            <p:ph type="sldNum" sz="quarter" idx="12"/>
          </p:nvPr>
        </p:nvSpPr>
        <p:spPr/>
        <p:txBody>
          <a:bodyPr/>
          <a:lstStyle/>
          <a:p>
            <a:fld id="{C1FF6DA9-008F-8B48-92A6-B652298478BF}" type="slidenum">
              <a:rPr lang="en-US" smtClean="0"/>
              <a:t>17</a:t>
            </a:fld>
            <a:endParaRPr lang="en-US" dirty="0"/>
          </a:p>
        </p:txBody>
      </p:sp>
    </p:spTree>
    <p:extLst>
      <p:ext uri="{BB962C8B-B14F-4D97-AF65-F5344CB8AC3E}">
        <p14:creationId xmlns:p14="http://schemas.microsoft.com/office/powerpoint/2010/main" val="2963531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439C-DA09-E760-9E6C-AC0B321AF08D}"/>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4345ABD6-48F7-1D40-C3F1-79B104FB8DE1}"/>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E993573C-B8E5-F989-D86F-B2508224CB55}"/>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0C2F81E6-150E-C382-48F1-71E5A75CB66A}"/>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638ECE91-F430-E50F-DACB-89A5A73719BE}"/>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7A8528C9-2140-10CE-D62B-3D8C12BAEE8C}"/>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C35C6160-DBE7-403A-1F62-5A0A634BDE3B}"/>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07EF5C3B-8716-A545-DB99-7D73DE6F0490}"/>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1538F4BA-897E-8672-322C-4CF2D800C308}"/>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Content Placeholder 12">
            <a:extLst>
              <a:ext uri="{FF2B5EF4-FFF2-40B4-BE49-F238E27FC236}">
                <a16:creationId xmlns:a16="http://schemas.microsoft.com/office/drawing/2014/main" id="{C3B86293-0111-1E5E-A8A2-71464D03DB26}"/>
              </a:ext>
            </a:extLst>
          </p:cNvPr>
          <p:cNvSpPr>
            <a:spLocks noGrp="1"/>
          </p:cNvSpPr>
          <p:nvPr>
            <p:ph sz="half" idx="2"/>
          </p:nvPr>
        </p:nvSpPr>
        <p:spPr>
          <a:xfrm>
            <a:off x="6346370" y="1415780"/>
            <a:ext cx="5486401" cy="4710384"/>
          </a:xfrm>
        </p:spPr>
        <p:txBody>
          <a:bodyPr>
            <a:normAutofit lnSpcReduction="10000"/>
          </a:bodyPr>
          <a:lstStyle/>
          <a:p>
            <a:r>
              <a:rPr lang="" dirty="0">
                <a:latin typeface="Candara" panose="020E0502030303020204" pitchFamily="34" charset="0"/>
              </a:rPr>
              <a:t>A repeat ECG about an hour after presentation was done, this was after the patient reported spontaneous resolution of symptoms revealing:</a:t>
            </a:r>
          </a:p>
          <a:p>
            <a:pPr lvl="1"/>
            <a:r>
              <a:rPr lang="" b="1" dirty="0">
                <a:latin typeface="Candara" panose="020E0502030303020204" pitchFamily="34" charset="0"/>
              </a:rPr>
              <a:t>A Normal sinus rhythm </a:t>
            </a:r>
            <a:r>
              <a:rPr lang="" dirty="0">
                <a:latin typeface="Candara" panose="020E0502030303020204" pitchFamily="34" charset="0"/>
              </a:rPr>
              <a:t>heart rate 84 bpm with normal PR interval, normal QRS complexes and QTc intervals, and no signs of ventricular pre-excitation (Wolff-Parkinson-White syndrome).</a:t>
            </a:r>
          </a:p>
          <a:p>
            <a:pPr lvl="1"/>
            <a:endParaRPr lang="" dirty="0">
              <a:latin typeface="Candara" panose="020E0502030303020204" pitchFamily="34" charset="0"/>
            </a:endParaRPr>
          </a:p>
          <a:p>
            <a:endParaRPr lang="LID4096" dirty="0">
              <a:latin typeface="Candara" panose="020E0502030303020204" pitchFamily="34" charset="0"/>
            </a:endParaRPr>
          </a:p>
        </p:txBody>
      </p:sp>
      <p:sp>
        <p:nvSpPr>
          <p:cNvPr id="15" name="Title 14">
            <a:extLst>
              <a:ext uri="{FF2B5EF4-FFF2-40B4-BE49-F238E27FC236}">
                <a16:creationId xmlns:a16="http://schemas.microsoft.com/office/drawing/2014/main" id="{F6C4AD4D-3E9D-0B89-C697-C013E7EB9F7E}"/>
              </a:ext>
            </a:extLst>
          </p:cNvPr>
          <p:cNvSpPr txBox="1">
            <a:spLocks noGrp="1"/>
          </p:cNvSpPr>
          <p:nvPr>
            <p:ph type="title"/>
          </p:nvPr>
        </p:nvSpPr>
        <p:spPr>
          <a:xfrm>
            <a:off x="457200" y="538361"/>
            <a:ext cx="9872342"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Diagnostic Workup: Repeat ECG</a:t>
            </a:r>
            <a:endParaRPr sz="4000" b="1" i="0" dirty="0">
              <a:solidFill>
                <a:srgbClr val="003D33"/>
              </a:solidFill>
              <a:latin typeface="Berlin Sans FB Demi" panose="020E0802020502020306" pitchFamily="34" charset="0"/>
            </a:endParaRPr>
          </a:p>
        </p:txBody>
      </p:sp>
      <p:pic>
        <p:nvPicPr>
          <p:cNvPr id="16" name="Content Placeholder 15" descr="Ecg Normal Sinus Rhythm 12 Lead Stock Vector (Royalty Free) 2279283131 |  Shutterstock">
            <a:extLst>
              <a:ext uri="{FF2B5EF4-FFF2-40B4-BE49-F238E27FC236}">
                <a16:creationId xmlns:a16="http://schemas.microsoft.com/office/drawing/2014/main" id="{948C2A39-A386-E6CB-4A8F-F7EE2429B0C7}"/>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t="4756" b="8633"/>
          <a:stretch>
            <a:fillRect/>
          </a:stretch>
        </p:blipFill>
        <p:spPr>
          <a:xfrm>
            <a:off x="250371" y="1415779"/>
            <a:ext cx="6204858" cy="4710384"/>
          </a:xfrm>
          <a:prstGeom prst="rect">
            <a:avLst/>
          </a:prstGeom>
          <a:noFill/>
          <a:ln>
            <a:noFill/>
          </a:ln>
        </p:spPr>
      </p:pic>
      <p:sp>
        <p:nvSpPr>
          <p:cNvPr id="3" name="Date Placeholder 2">
            <a:extLst>
              <a:ext uri="{FF2B5EF4-FFF2-40B4-BE49-F238E27FC236}">
                <a16:creationId xmlns:a16="http://schemas.microsoft.com/office/drawing/2014/main" id="{3FE483B8-505A-9E29-CC14-5FB7F1AAEBFD}"/>
              </a:ext>
            </a:extLst>
          </p:cNvPr>
          <p:cNvSpPr>
            <a:spLocks noGrp="1"/>
          </p:cNvSpPr>
          <p:nvPr>
            <p:ph type="dt" sz="half" idx="10"/>
          </p:nvPr>
        </p:nvSpPr>
        <p:spPr/>
        <p:txBody>
          <a:bodyPr/>
          <a:lstStyle/>
          <a:p>
            <a:fld id="{3231094B-AD7B-4311-9F90-938C1E9E7829}" type="datetime1">
              <a:rPr lang="en-US" smtClean="0"/>
              <a:t>10/27/2026</a:t>
            </a:fld>
            <a:endParaRPr lang="en-US" dirty="0"/>
          </a:p>
        </p:txBody>
      </p:sp>
      <p:sp>
        <p:nvSpPr>
          <p:cNvPr id="4" name="Slide Number Placeholder 3">
            <a:extLst>
              <a:ext uri="{FF2B5EF4-FFF2-40B4-BE49-F238E27FC236}">
                <a16:creationId xmlns:a16="http://schemas.microsoft.com/office/drawing/2014/main" id="{A12AB83D-BE05-9217-5FA0-EB3A8560743D}"/>
              </a:ext>
            </a:extLst>
          </p:cNvPr>
          <p:cNvSpPr>
            <a:spLocks noGrp="1"/>
          </p:cNvSpPr>
          <p:nvPr>
            <p:ph type="sldNum" sz="quarter" idx="12"/>
          </p:nvPr>
        </p:nvSpPr>
        <p:spPr/>
        <p:txBody>
          <a:bodyPr/>
          <a:lstStyle/>
          <a:p>
            <a:fld id="{C1FF6DA9-008F-8B48-92A6-B652298478BF}" type="slidenum">
              <a:rPr lang="en-US" smtClean="0"/>
              <a:t>18</a:t>
            </a:fld>
            <a:endParaRPr lang="en-US" dirty="0"/>
          </a:p>
        </p:txBody>
      </p:sp>
    </p:spTree>
    <p:extLst>
      <p:ext uri="{BB962C8B-B14F-4D97-AF65-F5344CB8AC3E}">
        <p14:creationId xmlns:p14="http://schemas.microsoft.com/office/powerpoint/2010/main" val="4019977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DAC87-0C70-3249-4F61-F81AD3A7514C}"/>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B345B587-6F10-622F-EAD8-7640A724A176}"/>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FC6CCFAC-89FD-2F5F-1A2A-2B102C8DEDB4}"/>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9F864BAD-0189-D2F5-2101-A387295CDA62}"/>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27A10DB6-4637-32C0-F56C-13E8E487D06D}"/>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F576F5E5-DAFA-38C2-4B43-8797346CEB2A}"/>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D3D2A568-4F99-050D-2FD7-335212104B9A}"/>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8E71AF26-C745-8425-1709-B0EB78118FB4}"/>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BCAD34AC-DE38-8537-56FB-5DDD3B2603FC}"/>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7" name="Content Placeholder 16">
            <a:extLst>
              <a:ext uri="{FF2B5EF4-FFF2-40B4-BE49-F238E27FC236}">
                <a16:creationId xmlns:a16="http://schemas.microsoft.com/office/drawing/2014/main" id="{EA169484-46A3-3290-B185-7C8E8414FC31}"/>
              </a:ext>
            </a:extLst>
          </p:cNvPr>
          <p:cNvGraphicFramePr>
            <a:graphicFrameLocks noGrp="1"/>
          </p:cNvGraphicFramePr>
          <p:nvPr>
            <p:ph sz="half" idx="1"/>
            <p:extLst>
              <p:ext uri="{D42A27DB-BD31-4B8C-83A1-F6EECF244321}">
                <p14:modId xmlns:p14="http://schemas.microsoft.com/office/powerpoint/2010/main" val="1648534918"/>
              </p:ext>
            </p:extLst>
          </p:nvPr>
        </p:nvGraphicFramePr>
        <p:xfrm>
          <a:off x="159012" y="1227940"/>
          <a:ext cx="6436509" cy="5465482"/>
        </p:xfrm>
        <a:graphic>
          <a:graphicData uri="http://schemas.openxmlformats.org/drawingml/2006/table">
            <a:tbl>
              <a:tblPr firstRow="1" firstCol="1" bandRow="1">
                <a:tableStyleId>{9D7B26C5-4107-4FEC-AEDC-1716B250A1EF}</a:tableStyleId>
              </a:tblPr>
              <a:tblGrid>
                <a:gridCol w="2279925">
                  <a:extLst>
                    <a:ext uri="{9D8B030D-6E8A-4147-A177-3AD203B41FA5}">
                      <a16:colId xmlns:a16="http://schemas.microsoft.com/office/drawing/2014/main" val="70074159"/>
                    </a:ext>
                  </a:extLst>
                </a:gridCol>
                <a:gridCol w="915223">
                  <a:extLst>
                    <a:ext uri="{9D8B030D-6E8A-4147-A177-3AD203B41FA5}">
                      <a16:colId xmlns:a16="http://schemas.microsoft.com/office/drawing/2014/main" val="2512423718"/>
                    </a:ext>
                  </a:extLst>
                </a:gridCol>
                <a:gridCol w="1514102">
                  <a:extLst>
                    <a:ext uri="{9D8B030D-6E8A-4147-A177-3AD203B41FA5}">
                      <a16:colId xmlns:a16="http://schemas.microsoft.com/office/drawing/2014/main" val="1512242860"/>
                    </a:ext>
                  </a:extLst>
                </a:gridCol>
                <a:gridCol w="1727259">
                  <a:extLst>
                    <a:ext uri="{9D8B030D-6E8A-4147-A177-3AD203B41FA5}">
                      <a16:colId xmlns:a16="http://schemas.microsoft.com/office/drawing/2014/main" val="954382432"/>
                    </a:ext>
                  </a:extLst>
                </a:gridCol>
              </a:tblGrid>
              <a:tr h="326550">
                <a:tc>
                  <a:txBody>
                    <a:bodyPr/>
                    <a:lstStyle/>
                    <a:p>
                      <a:pPr marL="0" marR="0">
                        <a:lnSpc>
                          <a:spcPct val="107000"/>
                        </a:lnSpc>
                        <a:spcAft>
                          <a:spcPts val="800"/>
                        </a:spcAft>
                        <a:buNone/>
                      </a:pPr>
                      <a:r>
                        <a:rPr lang="" sz="1100" b="1" kern="100" dirty="0">
                          <a:solidFill>
                            <a:schemeClr val="tx1"/>
                          </a:solidFill>
                          <a:effectLst/>
                        </a:rPr>
                        <a:t>Test</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1" kern="100" dirty="0">
                          <a:solidFill>
                            <a:schemeClr val="tx1"/>
                          </a:solidFill>
                          <a:effectLst/>
                        </a:rPr>
                        <a:t>Patient Value</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1" kern="100" dirty="0">
                          <a:solidFill>
                            <a:schemeClr val="tx1"/>
                          </a:solidFill>
                          <a:effectLst/>
                        </a:rPr>
                        <a:t>Reference Range</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1" kern="100" dirty="0">
                          <a:solidFill>
                            <a:schemeClr val="tx1"/>
                          </a:solidFill>
                          <a:effectLst/>
                        </a:rPr>
                        <a:t>Comments</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2851495211"/>
                  </a:ext>
                </a:extLst>
              </a:tr>
              <a:tr h="184601">
                <a:tc>
                  <a:txBody>
                    <a:bodyPr/>
                    <a:lstStyle/>
                    <a:p>
                      <a:pPr marL="0" marR="0">
                        <a:lnSpc>
                          <a:spcPct val="107000"/>
                        </a:lnSpc>
                        <a:spcAft>
                          <a:spcPts val="800"/>
                        </a:spcAft>
                        <a:buNone/>
                      </a:pPr>
                      <a:r>
                        <a:rPr lang="" sz="1100" b="1" kern="100">
                          <a:solidFill>
                            <a:schemeClr val="tx1"/>
                          </a:solidFill>
                          <a:effectLst/>
                        </a:rPr>
                        <a:t>Hemoglobin</a:t>
                      </a:r>
                      <a:endParaRPr lang="" sz="11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1</a:t>
                      </a:r>
                      <a:r>
                        <a:rPr lang="en-US" sz="1100" b="0" kern="100">
                          <a:solidFill>
                            <a:schemeClr val="tx1"/>
                          </a:solidFill>
                          <a:effectLst/>
                        </a:rPr>
                        <a:t>5</a:t>
                      </a:r>
                      <a:r>
                        <a:rPr lang="" sz="1100" b="0" kern="100">
                          <a:solidFill>
                            <a:schemeClr val="tx1"/>
                          </a:solidFill>
                          <a:effectLst/>
                        </a:rPr>
                        <a:t>.6 g/dL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12–16 g/dL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645134330"/>
                  </a:ext>
                </a:extLst>
              </a:tr>
              <a:tr h="339979">
                <a:tc>
                  <a:txBody>
                    <a:bodyPr/>
                    <a:lstStyle/>
                    <a:p>
                      <a:pPr marL="0" marR="0">
                        <a:lnSpc>
                          <a:spcPct val="107000"/>
                        </a:lnSpc>
                        <a:spcAft>
                          <a:spcPts val="800"/>
                        </a:spcAft>
                        <a:buNone/>
                      </a:pPr>
                      <a:r>
                        <a:rPr lang="" sz="1100" b="1" kern="100" dirty="0">
                          <a:solidFill>
                            <a:schemeClr val="tx1"/>
                          </a:solidFill>
                          <a:effectLst/>
                        </a:rPr>
                        <a:t>WBC (Total White Blood Cells)</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4.28 ×10⁹/L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4–11 ×10⁹/L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3236780169"/>
                  </a:ext>
                </a:extLst>
              </a:tr>
              <a:tr h="326550">
                <a:tc>
                  <a:txBody>
                    <a:bodyPr/>
                    <a:lstStyle/>
                    <a:p>
                      <a:pPr marL="0" marR="0">
                        <a:lnSpc>
                          <a:spcPct val="107000"/>
                        </a:lnSpc>
                        <a:spcAft>
                          <a:spcPts val="800"/>
                        </a:spcAft>
                        <a:buNone/>
                      </a:pPr>
                      <a:r>
                        <a:rPr lang="" sz="1100" b="1" kern="100">
                          <a:solidFill>
                            <a:schemeClr val="tx1"/>
                          </a:solidFill>
                          <a:effectLst/>
                        </a:rPr>
                        <a:t>Platelets</a:t>
                      </a:r>
                      <a:endParaRPr lang="" sz="11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316 ×10⁹/L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140–450 ×10⁹/L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3023955382"/>
                  </a:ext>
                </a:extLst>
              </a:tr>
              <a:tr h="326550">
                <a:tc>
                  <a:txBody>
                    <a:bodyPr/>
                    <a:lstStyle/>
                    <a:p>
                      <a:pPr marL="0" marR="0">
                        <a:lnSpc>
                          <a:spcPct val="107000"/>
                        </a:lnSpc>
                        <a:spcAft>
                          <a:spcPts val="800"/>
                        </a:spcAft>
                        <a:buNone/>
                      </a:pPr>
                      <a:r>
                        <a:rPr lang="" sz="1100" b="1" kern="100">
                          <a:solidFill>
                            <a:schemeClr val="tx1"/>
                          </a:solidFill>
                          <a:effectLst/>
                        </a:rPr>
                        <a:t>Creatinine</a:t>
                      </a:r>
                      <a:endParaRPr lang="" sz="11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69 µmol/L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50–120 µmol/L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dirty="0">
                          <a:solidFill>
                            <a:schemeClr val="tx1"/>
                          </a:solidFill>
                          <a:effectLst/>
                        </a:rPr>
                        <a:t>Normal</a:t>
                      </a:r>
                      <a:endParaRPr lang=""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2824278150"/>
                  </a:ext>
                </a:extLst>
              </a:tr>
              <a:tr h="326550">
                <a:tc>
                  <a:txBody>
                    <a:bodyPr/>
                    <a:lstStyle/>
                    <a:p>
                      <a:pPr marL="0" marR="0">
                        <a:lnSpc>
                          <a:spcPct val="107000"/>
                        </a:lnSpc>
                        <a:spcAft>
                          <a:spcPts val="800"/>
                        </a:spcAft>
                        <a:buNone/>
                      </a:pPr>
                      <a:r>
                        <a:rPr lang="" sz="1100" b="1" kern="100" dirty="0">
                          <a:solidFill>
                            <a:schemeClr val="tx1"/>
                          </a:solidFill>
                          <a:effectLst/>
                        </a:rPr>
                        <a:t>Serum Urea</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5.3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1.7–8.33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716186634"/>
                  </a:ext>
                </a:extLst>
              </a:tr>
              <a:tr h="326550">
                <a:tc>
                  <a:txBody>
                    <a:bodyPr/>
                    <a:lstStyle/>
                    <a:p>
                      <a:pPr marL="0" marR="0">
                        <a:lnSpc>
                          <a:spcPct val="107000"/>
                        </a:lnSpc>
                        <a:spcAft>
                          <a:spcPts val="800"/>
                        </a:spcAft>
                        <a:buNone/>
                      </a:pPr>
                      <a:r>
                        <a:rPr lang="" sz="1100" b="1" kern="100">
                          <a:solidFill>
                            <a:schemeClr val="tx1"/>
                          </a:solidFill>
                          <a:effectLst/>
                        </a:rPr>
                        <a:t>Potassium</a:t>
                      </a:r>
                      <a:endParaRPr lang="" sz="11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en-US" sz="1100" b="0" kern="100">
                          <a:solidFill>
                            <a:schemeClr val="tx1"/>
                          </a:solidFill>
                          <a:effectLst/>
                        </a:rPr>
                        <a:t>4</a:t>
                      </a:r>
                      <a:r>
                        <a:rPr lang="" sz="1100" b="0" kern="100">
                          <a:solidFill>
                            <a:schemeClr val="tx1"/>
                          </a:solidFill>
                          <a:effectLst/>
                        </a:rPr>
                        <a:t>.</a:t>
                      </a:r>
                      <a:r>
                        <a:rPr lang="en-US" sz="1100" b="0" kern="100">
                          <a:solidFill>
                            <a:schemeClr val="tx1"/>
                          </a:solidFill>
                          <a:effectLst/>
                        </a:rPr>
                        <a:t>1</a:t>
                      </a:r>
                      <a:r>
                        <a:rPr lang="" sz="1100" b="0" kern="100">
                          <a:solidFill>
                            <a:schemeClr val="tx1"/>
                          </a:solidFill>
                          <a:effectLst/>
                        </a:rPr>
                        <a:t>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3.5–5.5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3026446292"/>
                  </a:ext>
                </a:extLst>
              </a:tr>
              <a:tr h="326550">
                <a:tc>
                  <a:txBody>
                    <a:bodyPr/>
                    <a:lstStyle/>
                    <a:p>
                      <a:pPr marL="0" marR="0">
                        <a:lnSpc>
                          <a:spcPct val="107000"/>
                        </a:lnSpc>
                        <a:spcAft>
                          <a:spcPts val="800"/>
                        </a:spcAft>
                        <a:buNone/>
                      </a:pPr>
                      <a:r>
                        <a:rPr lang="" sz="1100" b="1" kern="100" dirty="0">
                          <a:solidFill>
                            <a:schemeClr val="tx1"/>
                          </a:solidFill>
                          <a:effectLst/>
                        </a:rPr>
                        <a:t>Sodium</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139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135–1</a:t>
                      </a:r>
                      <a:r>
                        <a:rPr lang="en-US" sz="1100" b="0" kern="100">
                          <a:solidFill>
                            <a:schemeClr val="tx1"/>
                          </a:solidFill>
                          <a:effectLst/>
                        </a:rPr>
                        <a:t>45</a:t>
                      </a:r>
                      <a:r>
                        <a:rPr lang="" sz="1100" b="0" kern="100">
                          <a:solidFill>
                            <a:schemeClr val="tx1"/>
                          </a:solidFill>
                          <a:effectLst/>
                        </a:rPr>
                        <a:t>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108729326"/>
                  </a:ext>
                </a:extLst>
              </a:tr>
              <a:tr h="326550">
                <a:tc>
                  <a:txBody>
                    <a:bodyPr/>
                    <a:lstStyle/>
                    <a:p>
                      <a:pPr marL="0" marR="0">
                        <a:lnSpc>
                          <a:spcPct val="107000"/>
                        </a:lnSpc>
                        <a:spcAft>
                          <a:spcPts val="800"/>
                        </a:spcAft>
                        <a:buNone/>
                      </a:pPr>
                      <a:r>
                        <a:rPr lang="en-US" sz="1100" b="1" kern="100">
                          <a:solidFill>
                            <a:schemeClr val="tx1"/>
                          </a:solidFill>
                          <a:effectLst/>
                        </a:rPr>
                        <a:t>Calcium</a:t>
                      </a:r>
                      <a:endParaRPr lang="" sz="11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en-US" sz="1100" b="0" kern="100">
                          <a:solidFill>
                            <a:schemeClr val="tx1"/>
                          </a:solidFill>
                          <a:effectLst/>
                        </a:rPr>
                        <a:t>9.3 mg/dL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en-US" sz="1100" b="0" kern="100">
                          <a:solidFill>
                            <a:schemeClr val="tx1"/>
                          </a:solidFill>
                          <a:effectLst/>
                        </a:rPr>
                        <a:t>8.5-10.2 mg/dL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dirty="0">
                          <a:solidFill>
                            <a:schemeClr val="tx1"/>
                          </a:solidFill>
                          <a:effectLst/>
                        </a:rPr>
                        <a:t>Normal</a:t>
                      </a:r>
                      <a:endParaRPr lang=""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2288066268"/>
                  </a:ext>
                </a:extLst>
              </a:tr>
              <a:tr h="326550">
                <a:tc>
                  <a:txBody>
                    <a:bodyPr/>
                    <a:lstStyle/>
                    <a:p>
                      <a:pPr marL="0" marR="0">
                        <a:lnSpc>
                          <a:spcPct val="107000"/>
                        </a:lnSpc>
                        <a:spcAft>
                          <a:spcPts val="800"/>
                        </a:spcAft>
                        <a:buNone/>
                      </a:pPr>
                      <a:r>
                        <a:rPr lang="en-US" sz="1100" b="1" kern="100" dirty="0">
                          <a:solidFill>
                            <a:schemeClr val="tx1"/>
                          </a:solidFill>
                          <a:effectLst/>
                        </a:rPr>
                        <a:t>Bicarbonate</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en-US" sz="1100" b="0" kern="100">
                          <a:solidFill>
                            <a:schemeClr val="tx1"/>
                          </a:solidFill>
                          <a:effectLst/>
                        </a:rPr>
                        <a:t>26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en-US" sz="1100" b="0" kern="100">
                          <a:solidFill>
                            <a:schemeClr val="tx1"/>
                          </a:solidFill>
                          <a:effectLst/>
                        </a:rPr>
                        <a:t>22-29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4183346751"/>
                  </a:ext>
                </a:extLst>
              </a:tr>
              <a:tr h="326550">
                <a:tc>
                  <a:txBody>
                    <a:bodyPr/>
                    <a:lstStyle/>
                    <a:p>
                      <a:pPr marL="0" marR="0">
                        <a:lnSpc>
                          <a:spcPct val="107000"/>
                        </a:lnSpc>
                        <a:spcAft>
                          <a:spcPts val="800"/>
                        </a:spcAft>
                        <a:buNone/>
                      </a:pPr>
                      <a:r>
                        <a:rPr lang="" sz="1100" b="1" kern="100" dirty="0">
                          <a:solidFill>
                            <a:schemeClr val="tx1"/>
                          </a:solidFill>
                          <a:effectLst/>
                        </a:rPr>
                        <a:t>TSH</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3.</a:t>
                      </a:r>
                      <a:r>
                        <a:rPr lang="en-US" sz="1100" b="0" kern="100">
                          <a:solidFill>
                            <a:schemeClr val="tx1"/>
                          </a:solidFill>
                          <a:effectLst/>
                        </a:rPr>
                        <a:t>1</a:t>
                      </a:r>
                      <a:r>
                        <a:rPr lang="" sz="1100" b="0" kern="100">
                          <a:solidFill>
                            <a:schemeClr val="tx1"/>
                          </a:solidFill>
                          <a:effectLst/>
                        </a:rPr>
                        <a:t> mIU/L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0.4–4.0 mIU/L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4275939778"/>
                  </a:ext>
                </a:extLst>
              </a:tr>
              <a:tr h="326550">
                <a:tc>
                  <a:txBody>
                    <a:bodyPr/>
                    <a:lstStyle/>
                    <a:p>
                      <a:pPr marL="0" marR="0">
                        <a:lnSpc>
                          <a:spcPct val="107000"/>
                        </a:lnSpc>
                        <a:spcAft>
                          <a:spcPts val="800"/>
                        </a:spcAft>
                        <a:buNone/>
                      </a:pPr>
                      <a:r>
                        <a:rPr lang="" sz="1100" b="1" kern="100" dirty="0">
                          <a:solidFill>
                            <a:schemeClr val="tx1"/>
                          </a:solidFill>
                          <a:effectLst/>
                        </a:rPr>
                        <a:t>T3</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2.6 pg/mL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2.3–4.2 pg/mL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100449237"/>
                  </a:ext>
                </a:extLst>
              </a:tr>
              <a:tr h="326550">
                <a:tc>
                  <a:txBody>
                    <a:bodyPr/>
                    <a:lstStyle/>
                    <a:p>
                      <a:pPr marL="0" marR="0">
                        <a:lnSpc>
                          <a:spcPct val="107000"/>
                        </a:lnSpc>
                        <a:spcAft>
                          <a:spcPts val="800"/>
                        </a:spcAft>
                        <a:buNone/>
                        <a:tabLst>
                          <a:tab pos="1967865" algn="r"/>
                        </a:tabLst>
                      </a:pPr>
                      <a:r>
                        <a:rPr lang="" sz="1100" b="1" kern="100" dirty="0">
                          <a:solidFill>
                            <a:schemeClr val="tx1"/>
                          </a:solidFill>
                          <a:effectLst/>
                        </a:rPr>
                        <a:t>T4	</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1.</a:t>
                      </a:r>
                      <a:r>
                        <a:rPr lang="en-US" sz="1100" b="0" kern="100">
                          <a:solidFill>
                            <a:schemeClr val="tx1"/>
                          </a:solidFill>
                          <a:effectLst/>
                        </a:rPr>
                        <a:t>3</a:t>
                      </a:r>
                      <a:r>
                        <a:rPr lang="" sz="1100" b="0" kern="100">
                          <a:solidFill>
                            <a:schemeClr val="tx1"/>
                          </a:solidFill>
                          <a:effectLst/>
                        </a:rPr>
                        <a:t> ng/dL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0.8–1.8 ng/dL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846736272"/>
                  </a:ext>
                </a:extLst>
              </a:tr>
              <a:tr h="326550">
                <a:tc>
                  <a:txBody>
                    <a:bodyPr/>
                    <a:lstStyle/>
                    <a:p>
                      <a:pPr marL="0" marR="0">
                        <a:lnSpc>
                          <a:spcPct val="107000"/>
                        </a:lnSpc>
                        <a:spcAft>
                          <a:spcPts val="800"/>
                        </a:spcAft>
                        <a:buNone/>
                      </a:pPr>
                      <a:r>
                        <a:rPr lang="" sz="1100" b="1" kern="100" dirty="0">
                          <a:solidFill>
                            <a:schemeClr val="tx1"/>
                          </a:solidFill>
                          <a:effectLst/>
                        </a:rPr>
                        <a:t>Total Cholesterol</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en-US" sz="1100" b="0" kern="100">
                          <a:solidFill>
                            <a:schemeClr val="tx1"/>
                          </a:solidFill>
                          <a:effectLst/>
                        </a:rPr>
                        <a:t>5</a:t>
                      </a:r>
                      <a:r>
                        <a:rPr lang="" sz="1100" b="0" kern="100">
                          <a:solidFill>
                            <a:schemeClr val="tx1"/>
                          </a:solidFill>
                          <a:effectLst/>
                        </a:rPr>
                        <a:t>.35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3.5–5.5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108158798"/>
                  </a:ext>
                </a:extLst>
              </a:tr>
              <a:tr h="326550">
                <a:tc>
                  <a:txBody>
                    <a:bodyPr/>
                    <a:lstStyle/>
                    <a:p>
                      <a:pPr marL="0" marR="0">
                        <a:lnSpc>
                          <a:spcPct val="107000"/>
                        </a:lnSpc>
                        <a:spcAft>
                          <a:spcPts val="800"/>
                        </a:spcAft>
                        <a:buNone/>
                      </a:pPr>
                      <a:r>
                        <a:rPr lang="" sz="1100" b="1" kern="100" dirty="0">
                          <a:solidFill>
                            <a:schemeClr val="tx1"/>
                          </a:solidFill>
                          <a:effectLst/>
                        </a:rPr>
                        <a:t>Triglycerides</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en-US" sz="1100" b="0" kern="100">
                          <a:solidFill>
                            <a:schemeClr val="tx1"/>
                          </a:solidFill>
                          <a:effectLst/>
                        </a:rPr>
                        <a:t>1</a:t>
                      </a:r>
                      <a:r>
                        <a:rPr lang="" sz="1100" b="0" kern="100">
                          <a:solidFill>
                            <a:schemeClr val="tx1"/>
                          </a:solidFill>
                          <a:effectLst/>
                        </a:rPr>
                        <a:t>.7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0.5–2.0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3218703646"/>
                  </a:ext>
                </a:extLst>
              </a:tr>
              <a:tr h="184601">
                <a:tc>
                  <a:txBody>
                    <a:bodyPr/>
                    <a:lstStyle/>
                    <a:p>
                      <a:pPr marL="0" marR="0">
                        <a:lnSpc>
                          <a:spcPct val="107000"/>
                        </a:lnSpc>
                        <a:spcAft>
                          <a:spcPts val="800"/>
                        </a:spcAft>
                        <a:buNone/>
                      </a:pPr>
                      <a:r>
                        <a:rPr lang="" sz="1100" b="1" kern="100" dirty="0">
                          <a:solidFill>
                            <a:schemeClr val="tx1"/>
                          </a:solidFill>
                          <a:effectLst/>
                        </a:rPr>
                        <a:t>HDL</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1.</a:t>
                      </a:r>
                      <a:r>
                        <a:rPr lang="en-US" sz="1100" b="0" kern="100">
                          <a:solidFill>
                            <a:schemeClr val="tx1"/>
                          </a:solidFill>
                          <a:effectLst/>
                        </a:rPr>
                        <a:t>0</a:t>
                      </a:r>
                      <a:r>
                        <a:rPr lang="" sz="1100" b="0" kern="100">
                          <a:solidFill>
                            <a:schemeClr val="tx1"/>
                          </a:solidFill>
                          <a:effectLst/>
                        </a:rPr>
                        <a:t>5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&gt;0.8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a:solidFill>
                            <a:schemeClr val="tx1"/>
                          </a:solidFill>
                          <a:effectLst/>
                        </a:rPr>
                        <a:t>Normal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138805758"/>
                  </a:ext>
                </a:extLst>
              </a:tr>
              <a:tr h="184601">
                <a:tc>
                  <a:txBody>
                    <a:bodyPr/>
                    <a:lstStyle/>
                    <a:p>
                      <a:pPr marL="0" marR="0">
                        <a:lnSpc>
                          <a:spcPct val="107000"/>
                        </a:lnSpc>
                        <a:spcAft>
                          <a:spcPts val="800"/>
                        </a:spcAft>
                        <a:buNone/>
                      </a:pPr>
                      <a:r>
                        <a:rPr lang="" sz="1100" b="1" kern="100" dirty="0">
                          <a:solidFill>
                            <a:schemeClr val="tx1"/>
                          </a:solidFill>
                          <a:effectLst/>
                        </a:rPr>
                        <a:t>LDL</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en-US" sz="1100" b="0" kern="100">
                          <a:solidFill>
                            <a:schemeClr val="tx1"/>
                          </a:solidFill>
                          <a:effectLst/>
                        </a:rPr>
                        <a:t>2</a:t>
                      </a:r>
                      <a:r>
                        <a:rPr lang="" sz="1100" b="0" kern="100">
                          <a:solidFill>
                            <a:schemeClr val="tx1"/>
                          </a:solidFill>
                          <a:effectLst/>
                        </a:rPr>
                        <a:t>.60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&lt;4.9 mmol/L</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dirty="0">
                          <a:solidFill>
                            <a:schemeClr val="tx1"/>
                          </a:solidFill>
                          <a:effectLst/>
                        </a:rPr>
                        <a:t>Normal</a:t>
                      </a:r>
                      <a:endParaRPr lang=""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462063302"/>
                  </a:ext>
                </a:extLst>
              </a:tr>
              <a:tr h="326550">
                <a:tc>
                  <a:txBody>
                    <a:bodyPr/>
                    <a:lstStyle/>
                    <a:p>
                      <a:pPr marL="0" marR="0">
                        <a:lnSpc>
                          <a:spcPct val="107000"/>
                        </a:lnSpc>
                        <a:spcAft>
                          <a:spcPts val="800"/>
                        </a:spcAft>
                        <a:buNone/>
                      </a:pPr>
                      <a:r>
                        <a:rPr lang="" sz="1100" b="1" kern="100" dirty="0">
                          <a:solidFill>
                            <a:schemeClr val="tx1"/>
                          </a:solidFill>
                          <a:effectLst/>
                        </a:rPr>
                        <a:t>HDL/LDL Ratio</a:t>
                      </a:r>
                      <a:endParaRPr lang=""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0.4</a:t>
                      </a:r>
                      <a:r>
                        <a:rPr lang="en-US" sz="1100" b="0" kern="100">
                          <a:solidFill>
                            <a:schemeClr val="tx1"/>
                          </a:solidFill>
                          <a:effectLst/>
                        </a:rPr>
                        <a:t>0</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nSpc>
                          <a:spcPct val="107000"/>
                        </a:lnSpc>
                        <a:spcAft>
                          <a:spcPts val="800"/>
                        </a:spcAft>
                        <a:buNone/>
                      </a:pPr>
                      <a:r>
                        <a:rPr lang="" sz="1100" b="0" kern="100">
                          <a:solidFill>
                            <a:schemeClr val="tx1"/>
                          </a:solidFill>
                          <a:effectLst/>
                        </a:rPr>
                        <a:t>≥0.24</a:t>
                      </a:r>
                      <a:endParaRPr lang="" sz="1100" b="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b="0" kern="100" dirty="0">
                          <a:solidFill>
                            <a:schemeClr val="tx1"/>
                          </a:solidFill>
                          <a:effectLst/>
                        </a:rPr>
                        <a:t>Normal</a:t>
                      </a:r>
                      <a:endParaRPr lang="" sz="11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4190621603"/>
                  </a:ext>
                </a:extLst>
              </a:tr>
            </a:tbl>
          </a:graphicData>
        </a:graphic>
      </p:graphicFrame>
      <p:graphicFrame>
        <p:nvGraphicFramePr>
          <p:cNvPr id="18" name="Content Placeholder 17">
            <a:extLst>
              <a:ext uri="{FF2B5EF4-FFF2-40B4-BE49-F238E27FC236}">
                <a16:creationId xmlns:a16="http://schemas.microsoft.com/office/drawing/2014/main" id="{965691B3-D801-A4B3-0106-FFD752C70DC3}"/>
              </a:ext>
            </a:extLst>
          </p:cNvPr>
          <p:cNvGraphicFramePr>
            <a:graphicFrameLocks noGrp="1"/>
          </p:cNvGraphicFramePr>
          <p:nvPr>
            <p:ph sz="half" idx="2"/>
            <p:extLst>
              <p:ext uri="{D42A27DB-BD31-4B8C-83A1-F6EECF244321}">
                <p14:modId xmlns:p14="http://schemas.microsoft.com/office/powerpoint/2010/main" val="387586186"/>
              </p:ext>
            </p:extLst>
          </p:nvPr>
        </p:nvGraphicFramePr>
        <p:xfrm>
          <a:off x="6845588" y="1314800"/>
          <a:ext cx="5248361" cy="5378615"/>
        </p:xfrm>
        <a:graphic>
          <a:graphicData uri="http://schemas.openxmlformats.org/drawingml/2006/table">
            <a:tbl>
              <a:tblPr firstRow="1" firstCol="1" bandRow="1">
                <a:tableStyleId>{9D7B26C5-4107-4FEC-AEDC-1716B250A1EF}</a:tableStyleId>
              </a:tblPr>
              <a:tblGrid>
                <a:gridCol w="1267481">
                  <a:extLst>
                    <a:ext uri="{9D8B030D-6E8A-4147-A177-3AD203B41FA5}">
                      <a16:colId xmlns:a16="http://schemas.microsoft.com/office/drawing/2014/main" val="3239529135"/>
                    </a:ext>
                  </a:extLst>
                </a:gridCol>
                <a:gridCol w="1267481">
                  <a:extLst>
                    <a:ext uri="{9D8B030D-6E8A-4147-A177-3AD203B41FA5}">
                      <a16:colId xmlns:a16="http://schemas.microsoft.com/office/drawing/2014/main" val="1733262551"/>
                    </a:ext>
                  </a:extLst>
                </a:gridCol>
                <a:gridCol w="1267481">
                  <a:extLst>
                    <a:ext uri="{9D8B030D-6E8A-4147-A177-3AD203B41FA5}">
                      <a16:colId xmlns:a16="http://schemas.microsoft.com/office/drawing/2014/main" val="2357464029"/>
                    </a:ext>
                  </a:extLst>
                </a:gridCol>
                <a:gridCol w="1445918">
                  <a:extLst>
                    <a:ext uri="{9D8B030D-6E8A-4147-A177-3AD203B41FA5}">
                      <a16:colId xmlns:a16="http://schemas.microsoft.com/office/drawing/2014/main" val="528293965"/>
                    </a:ext>
                  </a:extLst>
                </a:gridCol>
              </a:tblGrid>
              <a:tr h="283085">
                <a:tc>
                  <a:txBody>
                    <a:bodyPr/>
                    <a:lstStyle/>
                    <a:p>
                      <a:pPr marL="0" marR="0" algn="ctr">
                        <a:lnSpc>
                          <a:spcPct val="107000"/>
                        </a:lnSpc>
                        <a:spcAft>
                          <a:spcPts val="800"/>
                        </a:spcAft>
                        <a:buNone/>
                      </a:pPr>
                      <a:r>
                        <a:rPr lang="" sz="1100" kern="100" dirty="0">
                          <a:effectLst/>
                        </a:rPr>
                        <a:t>Test</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 sz="1100" kern="100">
                          <a:effectLst/>
                        </a:rPr>
                        <a:t>Patient Value</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 sz="1100" kern="100">
                          <a:effectLst/>
                        </a:rPr>
                        <a:t>Reference Range</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kern="100" dirty="0">
                          <a:effectLst/>
                        </a:rPr>
                        <a:t>Comments</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062472976"/>
                  </a:ext>
                </a:extLst>
              </a:tr>
              <a:tr h="283085">
                <a:tc>
                  <a:txBody>
                    <a:bodyPr/>
                    <a:lstStyle/>
                    <a:p>
                      <a:pPr marL="0" marR="0" algn="ctr">
                        <a:lnSpc>
                          <a:spcPct val="107000"/>
                        </a:lnSpc>
                        <a:spcAft>
                          <a:spcPts val="800"/>
                        </a:spcAft>
                        <a:buNone/>
                      </a:pPr>
                      <a:r>
                        <a:rPr lang="" sz="1100" kern="100" dirty="0">
                          <a:effectLst/>
                        </a:rPr>
                        <a:t>HbA1c</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 sz="1100" kern="100" dirty="0">
                          <a:effectLst/>
                        </a:rPr>
                        <a:t>5.7%</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 sz="1100" kern="100">
                          <a:effectLst/>
                        </a:rPr>
                        <a:t>4.5–6.5%</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tc>
                  <a:txBody>
                    <a:bodyPr/>
                    <a:lstStyle/>
                    <a:p>
                      <a:pPr marL="0" marR="0" algn="ctr">
                        <a:lnSpc>
                          <a:spcPct val="107000"/>
                        </a:lnSpc>
                        <a:spcAft>
                          <a:spcPts val="800"/>
                        </a:spcAft>
                        <a:buNone/>
                      </a:pPr>
                      <a:r>
                        <a:rPr lang="en-US" sz="1100" kern="100" dirty="0">
                          <a:effectLst/>
                        </a:rPr>
                        <a:t>Normal</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42" marR="48042" marT="0" marB="0">
                    <a:solidFill>
                      <a:schemeClr val="bg1"/>
                    </a:solidFill>
                  </a:tcPr>
                </a:tc>
                <a:extLst>
                  <a:ext uri="{0D108BD9-81ED-4DB2-BD59-A6C34878D82A}">
                    <a16:rowId xmlns:a16="http://schemas.microsoft.com/office/drawing/2014/main" val="1210276853"/>
                  </a:ext>
                </a:extLst>
              </a:tr>
              <a:tr h="283085">
                <a:tc>
                  <a:txBody>
                    <a:bodyPr/>
                    <a:lstStyle/>
                    <a:p>
                      <a:pPr marL="0" marR="0" algn="ctr">
                        <a:lnSpc>
                          <a:spcPct val="107000"/>
                        </a:lnSpc>
                        <a:spcAft>
                          <a:spcPts val="800"/>
                        </a:spcAft>
                        <a:buNone/>
                      </a:pPr>
                      <a:r>
                        <a:rPr lang="" sz="1100" kern="100" dirty="0">
                          <a:effectLst/>
                        </a:rPr>
                        <a:t>ALP</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271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35–305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58246434"/>
                  </a:ext>
                </a:extLst>
              </a:tr>
              <a:tr h="283085">
                <a:tc>
                  <a:txBody>
                    <a:bodyPr/>
                    <a:lstStyle/>
                    <a:p>
                      <a:pPr marL="0" marR="0" algn="ctr">
                        <a:lnSpc>
                          <a:spcPct val="107000"/>
                        </a:lnSpc>
                        <a:spcAft>
                          <a:spcPts val="800"/>
                        </a:spcAft>
                        <a:buNone/>
                      </a:pPr>
                      <a:r>
                        <a:rPr lang="" sz="1100" kern="100">
                          <a:effectLst/>
                        </a:rPr>
                        <a:t>ALT</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11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0–50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628594157"/>
                  </a:ext>
                </a:extLst>
              </a:tr>
              <a:tr h="283085">
                <a:tc>
                  <a:txBody>
                    <a:bodyPr/>
                    <a:lstStyle/>
                    <a:p>
                      <a:pPr marL="0" marR="0" algn="ctr">
                        <a:lnSpc>
                          <a:spcPct val="107000"/>
                        </a:lnSpc>
                        <a:spcAft>
                          <a:spcPts val="800"/>
                        </a:spcAft>
                        <a:buNone/>
                      </a:pPr>
                      <a:r>
                        <a:rPr lang="" sz="1100" kern="100">
                          <a:effectLst/>
                        </a:rPr>
                        <a:t>AST</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32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0–50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244054789"/>
                  </a:ext>
                </a:extLst>
              </a:tr>
              <a:tr h="283085">
                <a:tc>
                  <a:txBody>
                    <a:bodyPr/>
                    <a:lstStyle/>
                    <a:p>
                      <a:pPr marL="0" marR="0" algn="ctr">
                        <a:lnSpc>
                          <a:spcPct val="107000"/>
                        </a:lnSpc>
                        <a:spcAft>
                          <a:spcPts val="800"/>
                        </a:spcAft>
                        <a:buNone/>
                      </a:pPr>
                      <a:r>
                        <a:rPr lang="" sz="1100" kern="100" dirty="0">
                          <a:effectLst/>
                        </a:rPr>
                        <a:t>GGT</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dirty="0">
                          <a:effectLst/>
                        </a:rPr>
                        <a:t>8 U/L</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&lt;11.5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348702941"/>
                  </a:ext>
                </a:extLst>
              </a:tr>
              <a:tr h="283085">
                <a:tc>
                  <a:txBody>
                    <a:bodyPr/>
                    <a:lstStyle/>
                    <a:p>
                      <a:pPr marL="0" marR="0" algn="ctr">
                        <a:lnSpc>
                          <a:spcPct val="107000"/>
                        </a:lnSpc>
                        <a:spcAft>
                          <a:spcPts val="800"/>
                        </a:spcAft>
                        <a:buNone/>
                      </a:pPr>
                      <a:r>
                        <a:rPr lang="" sz="1100" kern="100">
                          <a:effectLst/>
                        </a:rPr>
                        <a:t>Total Protein</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66 g/L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66–87 g/L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12523587"/>
                  </a:ext>
                </a:extLst>
              </a:tr>
              <a:tr h="283085">
                <a:tc>
                  <a:txBody>
                    <a:bodyPr/>
                    <a:lstStyle/>
                    <a:p>
                      <a:pPr marL="0" marR="0" algn="ctr">
                        <a:lnSpc>
                          <a:spcPct val="107000"/>
                        </a:lnSpc>
                        <a:spcAft>
                          <a:spcPts val="800"/>
                        </a:spcAft>
                        <a:buNone/>
                      </a:pPr>
                      <a:r>
                        <a:rPr lang="" sz="1100" kern="100">
                          <a:effectLst/>
                        </a:rPr>
                        <a:t>Albumin</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43.22 g/L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35–52 g/L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45562300"/>
                  </a:ext>
                </a:extLst>
              </a:tr>
              <a:tr h="283085">
                <a:tc>
                  <a:txBody>
                    <a:bodyPr/>
                    <a:lstStyle/>
                    <a:p>
                      <a:pPr marL="0" marR="0" algn="ctr">
                        <a:lnSpc>
                          <a:spcPct val="107000"/>
                        </a:lnSpc>
                        <a:spcAft>
                          <a:spcPts val="800"/>
                        </a:spcAft>
                        <a:buNone/>
                      </a:pPr>
                      <a:r>
                        <a:rPr lang="" sz="1100" kern="100">
                          <a:effectLst/>
                        </a:rPr>
                        <a:t>Total Bilirubin</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22.17 µmol/L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5–17 µmol/L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040062205"/>
                  </a:ext>
                </a:extLst>
              </a:tr>
              <a:tr h="283085">
                <a:tc>
                  <a:txBody>
                    <a:bodyPr/>
                    <a:lstStyle/>
                    <a:p>
                      <a:pPr marL="0" marR="0" algn="ctr">
                        <a:lnSpc>
                          <a:spcPct val="107000"/>
                        </a:lnSpc>
                        <a:spcAft>
                          <a:spcPts val="800"/>
                        </a:spcAft>
                        <a:buNone/>
                      </a:pPr>
                      <a:r>
                        <a:rPr lang="" sz="1100" kern="100">
                          <a:effectLst/>
                        </a:rPr>
                        <a:t>Procalcitonin</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0.12 ng/mL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&lt;0.5 ng/mL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437772177"/>
                  </a:ext>
                </a:extLst>
              </a:tr>
              <a:tr h="283085">
                <a:tc>
                  <a:txBody>
                    <a:bodyPr/>
                    <a:lstStyle/>
                    <a:p>
                      <a:pPr marL="0" marR="0" algn="ctr">
                        <a:lnSpc>
                          <a:spcPct val="107000"/>
                        </a:lnSpc>
                        <a:spcAft>
                          <a:spcPts val="800"/>
                        </a:spcAft>
                        <a:buNone/>
                      </a:pPr>
                      <a:r>
                        <a:rPr lang="" sz="1100" kern="100">
                          <a:effectLst/>
                        </a:rPr>
                        <a:t>CRP</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dirty="0">
                          <a:effectLst/>
                        </a:rPr>
                        <a:t>5.2 mg/L</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&lt;10 mg/L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127027022"/>
                  </a:ext>
                </a:extLst>
              </a:tr>
              <a:tr h="283085">
                <a:tc>
                  <a:txBody>
                    <a:bodyPr/>
                    <a:lstStyle/>
                    <a:p>
                      <a:pPr marL="0" marR="0" algn="ctr">
                        <a:lnSpc>
                          <a:spcPct val="107000"/>
                        </a:lnSpc>
                        <a:spcAft>
                          <a:spcPts val="800"/>
                        </a:spcAft>
                        <a:buNone/>
                      </a:pPr>
                      <a:r>
                        <a:rPr lang="" sz="1100" kern="100">
                          <a:effectLst/>
                        </a:rPr>
                        <a:t>INR</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1.1</a:t>
                      </a:r>
                      <a:r>
                        <a:rPr lang="en-US" sz="1100" kern="100">
                          <a:effectLst/>
                        </a:rPr>
                        <a:t>0.</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0.8–1.2</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970892712"/>
                  </a:ext>
                </a:extLst>
              </a:tr>
              <a:tr h="283085">
                <a:tc>
                  <a:txBody>
                    <a:bodyPr/>
                    <a:lstStyle/>
                    <a:p>
                      <a:pPr marL="0" marR="0" algn="ctr">
                        <a:lnSpc>
                          <a:spcPct val="107000"/>
                        </a:lnSpc>
                        <a:spcAft>
                          <a:spcPts val="800"/>
                        </a:spcAft>
                        <a:buNone/>
                      </a:pPr>
                      <a:r>
                        <a:rPr lang="" sz="1100" kern="100">
                          <a:effectLst/>
                        </a:rPr>
                        <a:t>PT</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1</a:t>
                      </a:r>
                      <a:r>
                        <a:rPr lang="en-US" sz="1100" kern="100">
                          <a:effectLst/>
                        </a:rPr>
                        <a:t>2</a:t>
                      </a:r>
                      <a:r>
                        <a:rPr lang="" sz="1100" kern="100">
                          <a:effectLst/>
                        </a:rPr>
                        <a:t>.4 sec</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11–13.5 sec</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291125150"/>
                  </a:ext>
                </a:extLst>
              </a:tr>
              <a:tr h="283085">
                <a:tc>
                  <a:txBody>
                    <a:bodyPr/>
                    <a:lstStyle/>
                    <a:p>
                      <a:pPr marL="0" marR="0" algn="ctr">
                        <a:lnSpc>
                          <a:spcPct val="107000"/>
                        </a:lnSpc>
                        <a:spcAft>
                          <a:spcPts val="800"/>
                        </a:spcAft>
                        <a:buNone/>
                      </a:pPr>
                      <a:r>
                        <a:rPr lang="" sz="1100" kern="100">
                          <a:effectLst/>
                        </a:rPr>
                        <a:t>LDH</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182</a:t>
                      </a:r>
                      <a:r>
                        <a:rPr lang="" sz="1100" kern="100">
                          <a:effectLst/>
                        </a:rPr>
                        <a:t>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140–280 U/L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059665"/>
                  </a:ext>
                </a:extLst>
              </a:tr>
              <a:tr h="283085">
                <a:tc>
                  <a:txBody>
                    <a:bodyPr/>
                    <a:lstStyle/>
                    <a:p>
                      <a:pPr marL="0" marR="0" algn="ctr">
                        <a:lnSpc>
                          <a:spcPct val="107000"/>
                        </a:lnSpc>
                        <a:spcAft>
                          <a:spcPts val="800"/>
                        </a:spcAft>
                        <a:buNone/>
                      </a:pPr>
                      <a:r>
                        <a:rPr lang="" sz="1100" kern="100">
                          <a:effectLst/>
                        </a:rPr>
                        <a:t>BNP</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67</a:t>
                      </a:r>
                      <a:r>
                        <a:rPr lang="" sz="1100" kern="100">
                          <a:effectLst/>
                        </a:rPr>
                        <a:t> pg/mL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&lt;100 pg/mL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51893202"/>
                  </a:ext>
                </a:extLst>
              </a:tr>
              <a:tr h="283085">
                <a:tc>
                  <a:txBody>
                    <a:bodyPr/>
                    <a:lstStyle/>
                    <a:p>
                      <a:pPr marL="0" marR="0" algn="ctr">
                        <a:lnSpc>
                          <a:spcPct val="107000"/>
                        </a:lnSpc>
                        <a:spcAft>
                          <a:spcPts val="800"/>
                        </a:spcAft>
                        <a:buNone/>
                      </a:pPr>
                      <a:r>
                        <a:rPr lang="" sz="1100" kern="100">
                          <a:effectLst/>
                        </a:rPr>
                        <a:t>Troponin I</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0.0</a:t>
                      </a:r>
                      <a:r>
                        <a:rPr lang="en-US" sz="1100" kern="100">
                          <a:effectLst/>
                        </a:rPr>
                        <a:t>2</a:t>
                      </a:r>
                      <a:r>
                        <a:rPr lang="" sz="1100" kern="100">
                          <a:effectLst/>
                        </a:rPr>
                        <a:t> ng/mL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&lt;0.04 ng/mL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866409379"/>
                  </a:ext>
                </a:extLst>
              </a:tr>
              <a:tr h="283085">
                <a:tc>
                  <a:txBody>
                    <a:bodyPr/>
                    <a:lstStyle/>
                    <a:p>
                      <a:pPr marL="0" marR="0" algn="ctr">
                        <a:lnSpc>
                          <a:spcPct val="107000"/>
                        </a:lnSpc>
                        <a:spcAft>
                          <a:spcPts val="800"/>
                        </a:spcAft>
                        <a:buNone/>
                      </a:pPr>
                      <a:r>
                        <a:rPr lang="" sz="1100" kern="100">
                          <a:effectLst/>
                        </a:rPr>
                        <a:t>Troponin T</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7 </a:t>
                      </a:r>
                      <a:r>
                        <a:rPr lang="" sz="1100" kern="100">
                          <a:effectLst/>
                        </a:rPr>
                        <a:t>ng/L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&lt;14 ng/L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842559865"/>
                  </a:ext>
                </a:extLst>
              </a:tr>
              <a:tr h="283085">
                <a:tc>
                  <a:txBody>
                    <a:bodyPr/>
                    <a:lstStyle/>
                    <a:p>
                      <a:pPr marL="0" marR="0" algn="ctr">
                        <a:lnSpc>
                          <a:spcPct val="107000"/>
                        </a:lnSpc>
                        <a:spcAft>
                          <a:spcPts val="800"/>
                        </a:spcAft>
                        <a:buNone/>
                      </a:pPr>
                      <a:r>
                        <a:rPr lang="" sz="1100" kern="100">
                          <a:effectLst/>
                        </a:rPr>
                        <a:t>D-Dimer</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dirty="0">
                          <a:effectLst/>
                        </a:rPr>
                        <a:t>27</a:t>
                      </a:r>
                      <a:r>
                        <a:rPr lang="" sz="1100" kern="100" dirty="0">
                          <a:effectLst/>
                        </a:rPr>
                        <a:t>8 ng/mL</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&lt;500 ng/mL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Normal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733469451"/>
                  </a:ext>
                </a:extLst>
              </a:tr>
              <a:tr h="283085">
                <a:tc>
                  <a:txBody>
                    <a:bodyPr/>
                    <a:lstStyle/>
                    <a:p>
                      <a:pPr marL="0" marR="0" algn="ctr">
                        <a:lnSpc>
                          <a:spcPct val="107000"/>
                        </a:lnSpc>
                        <a:spcAft>
                          <a:spcPts val="800"/>
                        </a:spcAft>
                        <a:buNone/>
                      </a:pPr>
                      <a:r>
                        <a:rPr lang="" sz="1100" kern="100">
                          <a:effectLst/>
                        </a:rPr>
                        <a:t>Uric Acid</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a:effectLst/>
                        </a:rPr>
                        <a:t>4</a:t>
                      </a:r>
                      <a:r>
                        <a:rPr lang="" sz="1100" kern="100">
                          <a:effectLst/>
                        </a:rPr>
                        <a:t>.</a:t>
                      </a:r>
                      <a:r>
                        <a:rPr lang="en-US" sz="1100" kern="100">
                          <a:effectLst/>
                        </a:rPr>
                        <a:t>3</a:t>
                      </a:r>
                      <a:r>
                        <a:rPr lang="" sz="1100" kern="100">
                          <a:effectLst/>
                        </a:rPr>
                        <a:t> mg/dL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 sz="1100" kern="100">
                          <a:effectLst/>
                        </a:rPr>
                        <a:t>3.5–7.2 mg/dL</a:t>
                      </a:r>
                      <a:endParaRPr lang=""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Aft>
                          <a:spcPts val="800"/>
                        </a:spcAft>
                        <a:buNone/>
                      </a:pPr>
                      <a:r>
                        <a:rPr lang="en-US" sz="1100" kern="100" dirty="0">
                          <a:effectLst/>
                        </a:rPr>
                        <a:t>Normal</a:t>
                      </a:r>
                      <a:endParaRPr lang=""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670293806"/>
                  </a:ext>
                </a:extLst>
              </a:tr>
            </a:tbl>
          </a:graphicData>
        </a:graphic>
      </p:graphicFrame>
      <p:sp>
        <p:nvSpPr>
          <p:cNvPr id="15" name="Title 14">
            <a:extLst>
              <a:ext uri="{FF2B5EF4-FFF2-40B4-BE49-F238E27FC236}">
                <a16:creationId xmlns:a16="http://schemas.microsoft.com/office/drawing/2014/main" id="{39762097-D72A-CAFC-C0BB-4B359945AD26}"/>
              </a:ext>
            </a:extLst>
          </p:cNvPr>
          <p:cNvSpPr txBox="1">
            <a:spLocks noGrp="1"/>
          </p:cNvSpPr>
          <p:nvPr>
            <p:ph type="title"/>
          </p:nvPr>
        </p:nvSpPr>
        <p:spPr>
          <a:xfrm>
            <a:off x="457200" y="538361"/>
            <a:ext cx="9872342"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Laboratory  Workup</a:t>
            </a:r>
            <a:endParaRPr sz="4000" b="1" i="0" dirty="0">
              <a:solidFill>
                <a:srgbClr val="003D33"/>
              </a:solidFill>
              <a:latin typeface="Berlin Sans FB Demi" panose="020E0802020502020306" pitchFamily="34" charset="0"/>
            </a:endParaRPr>
          </a:p>
        </p:txBody>
      </p:sp>
      <p:pic>
        <p:nvPicPr>
          <p:cNvPr id="13" name="Picture 12">
            <a:extLst>
              <a:ext uri="{FF2B5EF4-FFF2-40B4-BE49-F238E27FC236}">
                <a16:creationId xmlns:a16="http://schemas.microsoft.com/office/drawing/2014/main" id="{61B1DCFE-E2C8-0456-4CC5-2AD09F1F5A35}"/>
              </a:ext>
            </a:extLst>
          </p:cNvPr>
          <p:cNvPicPr>
            <a:picLocks noChangeAspect="1"/>
          </p:cNvPicPr>
          <p:nvPr/>
        </p:nvPicPr>
        <p:blipFill>
          <a:blip r:embed="rId4"/>
          <a:srcRect l="40486" t="15940" r="18629" b="21505"/>
          <a:stretch>
            <a:fillRect/>
          </a:stretch>
        </p:blipFill>
        <p:spPr>
          <a:xfrm>
            <a:off x="9046029" y="1"/>
            <a:ext cx="1415141" cy="1227940"/>
          </a:xfrm>
          <a:prstGeom prst="rect">
            <a:avLst/>
          </a:prstGeom>
        </p:spPr>
      </p:pic>
      <p:sp>
        <p:nvSpPr>
          <p:cNvPr id="14" name="Date Placeholder 13">
            <a:extLst>
              <a:ext uri="{FF2B5EF4-FFF2-40B4-BE49-F238E27FC236}">
                <a16:creationId xmlns:a16="http://schemas.microsoft.com/office/drawing/2014/main" id="{8EA45B98-D401-A22A-1EBE-1ED8AFBCB96C}"/>
              </a:ext>
            </a:extLst>
          </p:cNvPr>
          <p:cNvSpPr>
            <a:spLocks noGrp="1"/>
          </p:cNvSpPr>
          <p:nvPr>
            <p:ph type="dt" sz="half" idx="10"/>
          </p:nvPr>
        </p:nvSpPr>
        <p:spPr/>
        <p:txBody>
          <a:bodyPr/>
          <a:lstStyle/>
          <a:p>
            <a:fld id="{B50A0C64-5F27-436F-97CD-FE34BFC78BDB}" type="datetime1">
              <a:rPr lang="en-US" smtClean="0"/>
              <a:t>10/27/2026</a:t>
            </a:fld>
            <a:endParaRPr lang="en-US" dirty="0"/>
          </a:p>
        </p:txBody>
      </p:sp>
      <p:sp>
        <p:nvSpPr>
          <p:cNvPr id="16" name="Slide Number Placeholder 15">
            <a:extLst>
              <a:ext uri="{FF2B5EF4-FFF2-40B4-BE49-F238E27FC236}">
                <a16:creationId xmlns:a16="http://schemas.microsoft.com/office/drawing/2014/main" id="{9E3C0D87-CF7D-2C9F-9FD6-6474E99B3053}"/>
              </a:ext>
            </a:extLst>
          </p:cNvPr>
          <p:cNvSpPr>
            <a:spLocks noGrp="1"/>
          </p:cNvSpPr>
          <p:nvPr>
            <p:ph type="sldNum" sz="quarter" idx="12"/>
          </p:nvPr>
        </p:nvSpPr>
        <p:spPr/>
        <p:txBody>
          <a:bodyPr/>
          <a:lstStyle/>
          <a:p>
            <a:fld id="{C1FF6DA9-008F-8B48-92A6-B652298478BF}" type="slidenum">
              <a:rPr lang="en-US" smtClean="0"/>
              <a:t>19</a:t>
            </a:fld>
            <a:endParaRPr lang="en-US" dirty="0"/>
          </a:p>
        </p:txBody>
      </p:sp>
    </p:spTree>
    <p:extLst>
      <p:ext uri="{BB962C8B-B14F-4D97-AF65-F5344CB8AC3E}">
        <p14:creationId xmlns:p14="http://schemas.microsoft.com/office/powerpoint/2010/main" val="3604544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02FF5-0116-592F-4A58-63F251D79CDF}"/>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F5D695BF-A686-A810-E35A-889BE8AF88C6}"/>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D2B8619C-6D59-DC18-759D-DEB3A728F917}"/>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23297149-3F27-576C-D3C3-D5F5B5E67080}"/>
              </a:ext>
            </a:extLst>
          </p:cNvPr>
          <p:cNvSpPr/>
          <p:nvPr/>
        </p:nvSpPr>
        <p:spPr>
          <a:xfrm>
            <a:off x="185057" y="1320287"/>
            <a:ext cx="11756572" cy="5111602"/>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BD1B8933-4D8F-5516-ADBC-61A2810E8777}"/>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0C0B8503-4D65-633B-5DBB-3AB187DBA7B7}"/>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EE89067E-829C-B08E-C7AF-CC1388BD861B}"/>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4029AA1A-B77C-593F-AFC0-04060468F5FE}"/>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6F8A68CD-F8EF-27E4-BA43-484D93C132EB}"/>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Content Placeholder 12">
            <a:extLst>
              <a:ext uri="{FF2B5EF4-FFF2-40B4-BE49-F238E27FC236}">
                <a16:creationId xmlns:a16="http://schemas.microsoft.com/office/drawing/2014/main" id="{515DD459-6B3A-C766-B9ED-E2E3C476F156}"/>
              </a:ext>
            </a:extLst>
          </p:cNvPr>
          <p:cNvSpPr>
            <a:spLocks noGrp="1"/>
          </p:cNvSpPr>
          <p:nvPr>
            <p:ph sz="half" idx="2"/>
          </p:nvPr>
        </p:nvSpPr>
        <p:spPr>
          <a:xfrm>
            <a:off x="5431971" y="1372780"/>
            <a:ext cx="6433457" cy="3906792"/>
          </a:xfrm>
        </p:spPr>
        <p:txBody>
          <a:bodyPr>
            <a:noAutofit/>
          </a:bodyPr>
          <a:lstStyle/>
          <a:p>
            <a:pPr marL="0" indent="0" algn="ctr">
              <a:buNone/>
            </a:pPr>
            <a:r>
              <a:rPr lang="" sz="2000" b="1" dirty="0">
                <a:latin typeface="Candara" panose="020E0502030303020204" pitchFamily="34" charset="0"/>
              </a:rPr>
              <a:t>Confirmed a structurally and functionally normal heart</a:t>
            </a:r>
            <a:r>
              <a:rPr lang="en-US" sz="2000" b="1" dirty="0">
                <a:latin typeface="Candara" panose="020E0502030303020204" pitchFamily="34" charset="0"/>
              </a:rPr>
              <a:t>:</a:t>
            </a:r>
            <a:endParaRPr lang="" sz="2000" b="1" dirty="0">
              <a:latin typeface="Candara" panose="020E0502030303020204" pitchFamily="34" charset="0"/>
            </a:endParaRPr>
          </a:p>
          <a:p>
            <a:pPr>
              <a:buFont typeface="Arial" panose="020B0604020202020204" pitchFamily="34" charset="0"/>
              <a:buChar char="•"/>
            </a:pPr>
            <a:r>
              <a:rPr lang="en-US" sz="1700" dirty="0">
                <a:latin typeface="Candara" panose="020E0502030303020204" pitchFamily="34" charset="0"/>
              </a:rPr>
              <a:t>Normal cardiac chamber dimensions </a:t>
            </a:r>
            <a:endParaRPr lang="" sz="1700" dirty="0">
              <a:latin typeface="Candara" panose="020E0502030303020204" pitchFamily="34" charset="0"/>
            </a:endParaRPr>
          </a:p>
          <a:p>
            <a:pPr>
              <a:buFont typeface="Arial" panose="020B0604020202020204" pitchFamily="34" charset="0"/>
              <a:buChar char="•"/>
            </a:pPr>
            <a:r>
              <a:rPr lang="" sz="1700" dirty="0">
                <a:latin typeface="Candara" panose="020E0502030303020204" pitchFamily="34" charset="0"/>
              </a:rPr>
              <a:t>Normal left ventricular </a:t>
            </a:r>
            <a:r>
              <a:rPr lang="en-US" sz="1700" dirty="0">
                <a:latin typeface="Candara" panose="020E0502030303020204" pitchFamily="34" charset="0"/>
              </a:rPr>
              <a:t>global systolic function, with </a:t>
            </a:r>
            <a:r>
              <a:rPr lang="" sz="1700" dirty="0">
                <a:latin typeface="Candara" panose="020E0502030303020204" pitchFamily="34" charset="0"/>
              </a:rPr>
              <a:t>Left ventricular ejection fraction (LVEF) of 62%</a:t>
            </a:r>
            <a:r>
              <a:rPr lang="en-US" sz="1700" dirty="0">
                <a:latin typeface="Candara" panose="020E0502030303020204" pitchFamily="34" charset="0"/>
              </a:rPr>
              <a:t> with no regional wall motion abnormalities.</a:t>
            </a:r>
            <a:endParaRPr lang="" sz="1700" dirty="0">
              <a:latin typeface="Candara" panose="020E0502030303020204" pitchFamily="34" charset="0"/>
            </a:endParaRPr>
          </a:p>
          <a:p>
            <a:pPr>
              <a:buFont typeface="Arial" panose="020B0604020202020204" pitchFamily="34" charset="0"/>
              <a:buChar char="•"/>
            </a:pPr>
            <a:r>
              <a:rPr lang="en-US" sz="1700" dirty="0">
                <a:latin typeface="Candara" panose="020E0502030303020204" pitchFamily="34" charset="0"/>
              </a:rPr>
              <a:t>Normal RV size and function with a TAPSE of 21mm and no evidence of pressure and volume overload</a:t>
            </a:r>
            <a:endParaRPr lang="" sz="1700" dirty="0">
              <a:latin typeface="Candara" panose="020E0502030303020204" pitchFamily="34" charset="0"/>
            </a:endParaRPr>
          </a:p>
          <a:p>
            <a:pPr>
              <a:buFont typeface="Arial" panose="020B0604020202020204" pitchFamily="34" charset="0"/>
              <a:buChar char="•"/>
            </a:pPr>
            <a:r>
              <a:rPr lang="en-US" sz="1700" dirty="0">
                <a:latin typeface="Candara" panose="020E0502030303020204" pitchFamily="34" charset="0"/>
              </a:rPr>
              <a:t>Normal diastolic function</a:t>
            </a:r>
            <a:endParaRPr lang="" sz="1700" dirty="0">
              <a:latin typeface="Candara" panose="020E0502030303020204" pitchFamily="34" charset="0"/>
            </a:endParaRPr>
          </a:p>
          <a:p>
            <a:pPr>
              <a:buFont typeface="Arial" panose="020B0604020202020204" pitchFamily="34" charset="0"/>
              <a:buChar char="•"/>
            </a:pPr>
            <a:r>
              <a:rPr lang="en-US" sz="1700" dirty="0">
                <a:latin typeface="Candara" panose="020E0502030303020204" pitchFamily="34" charset="0"/>
              </a:rPr>
              <a:t>Normal right and left atrial sizes, The </a:t>
            </a:r>
            <a:r>
              <a:rPr lang="" sz="1700" dirty="0">
                <a:latin typeface="Candara" panose="020E0502030303020204" pitchFamily="34" charset="0"/>
              </a:rPr>
              <a:t>Left Atrial Volume Index (LAVI) was normal at 28 mL/m², indicating no structural remodeling or atrial enlargement.</a:t>
            </a:r>
            <a:r>
              <a:rPr lang="" sz="1700" b="1" dirty="0">
                <a:latin typeface="Candara" panose="020E0502030303020204" pitchFamily="34" charset="0"/>
              </a:rPr>
              <a:t> </a:t>
            </a:r>
            <a:endParaRPr lang="" sz="1700" dirty="0">
              <a:latin typeface="Candara" panose="020E0502030303020204" pitchFamily="34" charset="0"/>
            </a:endParaRPr>
          </a:p>
          <a:p>
            <a:pPr>
              <a:buFont typeface="Arial" panose="020B0604020202020204" pitchFamily="34" charset="0"/>
              <a:buChar char="•"/>
            </a:pPr>
            <a:r>
              <a:rPr lang="en-US" sz="1700" dirty="0">
                <a:latin typeface="Candara" panose="020E0502030303020204" pitchFamily="34" charset="0"/>
              </a:rPr>
              <a:t>V</a:t>
            </a:r>
            <a:r>
              <a:rPr lang="" sz="1700" dirty="0">
                <a:latin typeface="Candara" panose="020E0502030303020204" pitchFamily="34" charset="0"/>
              </a:rPr>
              <a:t>alvular </a:t>
            </a:r>
            <a:r>
              <a:rPr lang="en-US" sz="1700" dirty="0">
                <a:latin typeface="Candara" panose="020E0502030303020204" pitchFamily="34" charset="0"/>
              </a:rPr>
              <a:t>morphology and </a:t>
            </a:r>
            <a:r>
              <a:rPr lang="" sz="1700" dirty="0">
                <a:latin typeface="Candara" panose="020E0502030303020204" pitchFamily="34" charset="0"/>
              </a:rPr>
              <a:t>function were pristine </a:t>
            </a:r>
            <a:r>
              <a:rPr lang="en-US" sz="1700" dirty="0">
                <a:latin typeface="Candara" panose="020E0502030303020204" pitchFamily="34" charset="0"/>
              </a:rPr>
              <a:t>with n</a:t>
            </a:r>
            <a:r>
              <a:rPr lang="" sz="1700" dirty="0">
                <a:latin typeface="Candara" panose="020E0502030303020204" pitchFamily="34" charset="0"/>
              </a:rPr>
              <a:t>o significant valvular abnormalities</a:t>
            </a:r>
            <a:r>
              <a:rPr lang="en-US" sz="1700" dirty="0">
                <a:latin typeface="Candara" panose="020E0502030303020204" pitchFamily="34" charset="0"/>
              </a:rPr>
              <a:t> or vegetations</a:t>
            </a:r>
            <a:r>
              <a:rPr lang="" sz="1700" dirty="0">
                <a:latin typeface="Candara" panose="020E0502030303020204" pitchFamily="34" charset="0"/>
              </a:rPr>
              <a:t>.</a:t>
            </a:r>
          </a:p>
          <a:p>
            <a:pPr>
              <a:buFont typeface="Arial" panose="020B0604020202020204" pitchFamily="34" charset="0"/>
              <a:buChar char="•"/>
            </a:pPr>
            <a:r>
              <a:rPr lang="" sz="1700" dirty="0">
                <a:latin typeface="Candara" panose="020E0502030303020204" pitchFamily="34" charset="0"/>
              </a:rPr>
              <a:t>No intracardiac thrombus</a:t>
            </a:r>
            <a:r>
              <a:rPr lang="en-US" sz="1700" dirty="0">
                <a:latin typeface="Candara" panose="020E0502030303020204" pitchFamily="34" charset="0"/>
              </a:rPr>
              <a:t> or mass</a:t>
            </a:r>
            <a:r>
              <a:rPr lang="" sz="1700" dirty="0">
                <a:latin typeface="Candara" panose="020E0502030303020204" pitchFamily="34" charset="0"/>
              </a:rPr>
              <a:t>.</a:t>
            </a:r>
          </a:p>
          <a:p>
            <a:pPr>
              <a:buFont typeface="Arial" panose="020B0604020202020204" pitchFamily="34" charset="0"/>
              <a:buChar char="•"/>
            </a:pPr>
            <a:r>
              <a:rPr lang="en-US" sz="1700" dirty="0">
                <a:latin typeface="Candara" panose="020E0502030303020204" pitchFamily="34" charset="0"/>
              </a:rPr>
              <a:t>Normal pericardium, with no effusion or evidence of constrictive physiology</a:t>
            </a:r>
            <a:endParaRPr lang="" sz="1700" dirty="0">
              <a:latin typeface="Candara" panose="020E0502030303020204" pitchFamily="34" charset="0"/>
            </a:endParaRPr>
          </a:p>
          <a:p>
            <a:pPr>
              <a:buFont typeface="Arial" panose="020B0604020202020204" pitchFamily="34" charset="0"/>
              <a:buChar char="•"/>
            </a:pPr>
            <a:r>
              <a:rPr lang="en-US" sz="1700" dirty="0">
                <a:latin typeface="Candara" panose="020E0502030303020204" pitchFamily="34" charset="0"/>
              </a:rPr>
              <a:t>No evidence of pulmonary hypertension, Normal IVC</a:t>
            </a:r>
            <a:endParaRPr lang="" sz="1700" dirty="0">
              <a:latin typeface="Candara" panose="020E0502030303020204" pitchFamily="34" charset="0"/>
            </a:endParaRPr>
          </a:p>
        </p:txBody>
      </p:sp>
      <p:sp>
        <p:nvSpPr>
          <p:cNvPr id="15" name="Title 14">
            <a:extLst>
              <a:ext uri="{FF2B5EF4-FFF2-40B4-BE49-F238E27FC236}">
                <a16:creationId xmlns:a16="http://schemas.microsoft.com/office/drawing/2014/main" id="{A6C0E918-28BA-349A-31D2-122649E54F49}"/>
              </a:ext>
            </a:extLst>
          </p:cNvPr>
          <p:cNvSpPr txBox="1">
            <a:spLocks noGrp="1"/>
          </p:cNvSpPr>
          <p:nvPr>
            <p:ph type="title"/>
          </p:nvPr>
        </p:nvSpPr>
        <p:spPr>
          <a:xfrm>
            <a:off x="457200" y="538361"/>
            <a:ext cx="9872342"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Diagnostic Workup: Echocardiography</a:t>
            </a:r>
            <a:endParaRPr sz="4000" b="1" i="0" dirty="0">
              <a:solidFill>
                <a:srgbClr val="003D33"/>
              </a:solidFill>
              <a:latin typeface="Berlin Sans FB Demi" panose="020E0802020502020306" pitchFamily="34" charset="0"/>
            </a:endParaRPr>
          </a:p>
        </p:txBody>
      </p:sp>
      <p:pic>
        <p:nvPicPr>
          <p:cNvPr id="3" name="Content Placeholder 2">
            <a:extLst>
              <a:ext uri="{FF2B5EF4-FFF2-40B4-BE49-F238E27FC236}">
                <a16:creationId xmlns:a16="http://schemas.microsoft.com/office/drawing/2014/main" id="{2407412E-C98C-089E-5A76-44434726C794}"/>
              </a:ext>
            </a:extLst>
          </p:cNvPr>
          <p:cNvPicPr>
            <a:picLocks noGrp="1" noChangeAspect="1"/>
          </p:cNvPicPr>
          <p:nvPr>
            <p:ph sz="half" idx="1"/>
          </p:nvPr>
        </p:nvPicPr>
        <p:blipFill rotWithShape="1">
          <a:blip r:embed="rId4" cstate="print">
            <a:extLst>
              <a:ext uri="{28A0092B-C50C-407E-A947-70E740481C1C}">
                <a14:useLocalDpi xmlns:a14="http://schemas.microsoft.com/office/drawing/2010/main" val="0"/>
              </a:ext>
            </a:extLst>
          </a:blip>
          <a:srcRect t="8612"/>
          <a:stretch>
            <a:fillRect/>
          </a:stretch>
        </p:blipFill>
        <p:spPr bwMode="auto">
          <a:xfrm>
            <a:off x="457200" y="1351378"/>
            <a:ext cx="4974771" cy="4876278"/>
          </a:xfrm>
          <a:prstGeom prst="rect">
            <a:avLst/>
          </a:prstGeom>
          <a:noFill/>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0685C4CC-4E9F-AE95-36DE-572BEF08E202}"/>
              </a:ext>
            </a:extLst>
          </p:cNvPr>
          <p:cNvSpPr>
            <a:spLocks noGrp="1"/>
          </p:cNvSpPr>
          <p:nvPr>
            <p:ph type="dt" sz="half" idx="10"/>
          </p:nvPr>
        </p:nvSpPr>
        <p:spPr/>
        <p:txBody>
          <a:bodyPr/>
          <a:lstStyle/>
          <a:p>
            <a:fld id="{72F067B0-8523-40EB-8ECA-A9F0D4FDEA03}" type="datetime1">
              <a:rPr lang="en-US" smtClean="0"/>
              <a:t>10/27/2026</a:t>
            </a:fld>
            <a:endParaRPr lang="en-US" dirty="0"/>
          </a:p>
        </p:txBody>
      </p:sp>
      <p:sp>
        <p:nvSpPr>
          <p:cNvPr id="12" name="Slide Number Placeholder 11">
            <a:extLst>
              <a:ext uri="{FF2B5EF4-FFF2-40B4-BE49-F238E27FC236}">
                <a16:creationId xmlns:a16="http://schemas.microsoft.com/office/drawing/2014/main" id="{9E7E300C-833F-B36C-0514-911B61119B6A}"/>
              </a:ext>
            </a:extLst>
          </p:cNvPr>
          <p:cNvSpPr>
            <a:spLocks noGrp="1"/>
          </p:cNvSpPr>
          <p:nvPr>
            <p:ph type="sldNum" sz="quarter" idx="12"/>
          </p:nvPr>
        </p:nvSpPr>
        <p:spPr/>
        <p:txBody>
          <a:bodyPr/>
          <a:lstStyle/>
          <a:p>
            <a:fld id="{C1FF6DA9-008F-8B48-92A6-B652298478BF}" type="slidenum">
              <a:rPr lang="en-US" smtClean="0"/>
              <a:t>20</a:t>
            </a:fld>
            <a:endParaRPr lang="en-US" dirty="0"/>
          </a:p>
        </p:txBody>
      </p:sp>
    </p:spTree>
    <p:extLst>
      <p:ext uri="{BB962C8B-B14F-4D97-AF65-F5344CB8AC3E}">
        <p14:creationId xmlns:p14="http://schemas.microsoft.com/office/powerpoint/2010/main" val="1272642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7F072-5392-00DF-29B3-C8A3F472C0B7}"/>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0C833DB4-317D-20FD-EF3A-742BCF5CED87}"/>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FA09D01F-E915-20B8-A19A-4E0F1913C25D}"/>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7D15FB3A-A9A0-3498-CCE2-BC48D3BB4F30}"/>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8ACD9F3B-CA90-B696-0ABD-01393B016428}"/>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C1966FD2-33D7-CC73-D40E-022BE6EF3FE9}"/>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00718D06-50B7-6508-5E19-40FE39E6EE82}"/>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59C112F3-9A9B-DD53-65B8-C6D134C58BB6}"/>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B578191A-4960-7FC3-E6B5-012C5EE14B76}"/>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Content Placeholder 12">
            <a:extLst>
              <a:ext uri="{FF2B5EF4-FFF2-40B4-BE49-F238E27FC236}">
                <a16:creationId xmlns:a16="http://schemas.microsoft.com/office/drawing/2014/main" id="{4DA52785-C532-8A2C-E9D6-D2F134C489E2}"/>
              </a:ext>
            </a:extLst>
          </p:cNvPr>
          <p:cNvSpPr>
            <a:spLocks noGrp="1"/>
          </p:cNvSpPr>
          <p:nvPr>
            <p:ph sz="half" idx="2"/>
          </p:nvPr>
        </p:nvSpPr>
        <p:spPr>
          <a:xfrm>
            <a:off x="5116287" y="1314800"/>
            <a:ext cx="6825342" cy="4753382"/>
          </a:xfrm>
        </p:spPr>
        <p:txBody>
          <a:bodyPr>
            <a:normAutofit fontScale="70000" lnSpcReduction="20000"/>
          </a:bodyPr>
          <a:lstStyle/>
          <a:p>
            <a:pPr marL="0" indent="0" algn="ctr">
              <a:buNone/>
            </a:pPr>
            <a:r>
              <a:rPr lang="" sz="3800" b="1" dirty="0">
                <a:latin typeface="Candara" panose="020E0502030303020204" pitchFamily="34" charset="0"/>
              </a:rPr>
              <a:t>Normal chest radiograph</a:t>
            </a:r>
            <a:r>
              <a:rPr lang="en-US" sz="3800" b="1" dirty="0">
                <a:latin typeface="Candara" panose="020E0502030303020204" pitchFamily="34" charset="0"/>
              </a:rPr>
              <a:t>:</a:t>
            </a:r>
          </a:p>
          <a:p>
            <a:pPr lvl="0"/>
            <a:r>
              <a:rPr lang="" dirty="0">
                <a:latin typeface="Candara" panose="020E0502030303020204" pitchFamily="34" charset="0"/>
              </a:rPr>
              <a:t>Trachea central and patent. Carina normal.</a:t>
            </a:r>
          </a:p>
          <a:p>
            <a:pPr lvl="0"/>
            <a:r>
              <a:rPr lang="" dirty="0">
                <a:latin typeface="Candara" panose="020E0502030303020204" pitchFamily="34" charset="0"/>
              </a:rPr>
              <a:t>Visualized osseous structures intact without visible deformities. Soft tissues of the chest wall unremarkable.</a:t>
            </a:r>
          </a:p>
          <a:p>
            <a:pPr lvl="0"/>
            <a:r>
              <a:rPr lang="" dirty="0">
                <a:latin typeface="Candara" panose="020E0502030303020204" pitchFamily="34" charset="0"/>
              </a:rPr>
              <a:t>Cardiac Silhouette </a:t>
            </a:r>
            <a:r>
              <a:rPr lang="en-US" dirty="0">
                <a:latin typeface="Candara" panose="020E0502030303020204" pitchFamily="34" charset="0"/>
              </a:rPr>
              <a:t>n</a:t>
            </a:r>
            <a:r>
              <a:rPr lang="" dirty="0">
                <a:latin typeface="Candara" panose="020E0502030303020204" pitchFamily="34" charset="0"/>
              </a:rPr>
              <a:t>ormal, </a:t>
            </a:r>
            <a:r>
              <a:rPr lang="en-US" dirty="0">
                <a:latin typeface="Candara" panose="020E0502030303020204" pitchFamily="34" charset="0"/>
              </a:rPr>
              <a:t>with</a:t>
            </a:r>
            <a:r>
              <a:rPr lang="" dirty="0">
                <a:latin typeface="Candara" panose="020E0502030303020204" pitchFamily="34" charset="0"/>
              </a:rPr>
              <a:t> normal configuration.</a:t>
            </a:r>
          </a:p>
          <a:p>
            <a:pPr lvl="0"/>
            <a:r>
              <a:rPr lang="" dirty="0">
                <a:latin typeface="Candara" panose="020E0502030303020204" pitchFamily="34" charset="0"/>
              </a:rPr>
              <a:t>Hemidiaphragms smooth and intact, Costophrenic and cardiophrenic angles sharp and clear bilaterally, showing no evidence of pleural effusion or pneumothorax.</a:t>
            </a:r>
          </a:p>
          <a:p>
            <a:pPr lvl="0"/>
            <a:r>
              <a:rPr lang="" dirty="0">
                <a:latin typeface="Candara" panose="020E0502030303020204" pitchFamily="34" charset="0"/>
              </a:rPr>
              <a:t>Lung</a:t>
            </a:r>
            <a:r>
              <a:rPr lang="en-US" dirty="0">
                <a:latin typeface="Candara" panose="020E0502030303020204" pitchFamily="34" charset="0"/>
              </a:rPr>
              <a:t> field</a:t>
            </a:r>
            <a:r>
              <a:rPr lang="" dirty="0">
                <a:latin typeface="Candara" panose="020E0502030303020204" pitchFamily="34" charset="0"/>
              </a:rPr>
              <a:t>s fully expanded</a:t>
            </a:r>
            <a:r>
              <a:rPr lang="en-US" dirty="0">
                <a:latin typeface="Candara" panose="020E0502030303020204" pitchFamily="34" charset="0"/>
              </a:rPr>
              <a:t>,</a:t>
            </a:r>
            <a:r>
              <a:rPr lang="" dirty="0">
                <a:latin typeface="Candara" panose="020E0502030303020204" pitchFamily="34" charset="0"/>
              </a:rPr>
              <a:t> clear of focal airspace consolidation, interstitial opacities, masses, or nodules. Vascular markings normal throughout all zones.</a:t>
            </a:r>
          </a:p>
          <a:p>
            <a:pPr lvl="0"/>
            <a:r>
              <a:rPr lang="" dirty="0">
                <a:latin typeface="Candara" panose="020E0502030303020204" pitchFamily="34" charset="0"/>
              </a:rPr>
              <a:t>Great Vessels</a:t>
            </a:r>
            <a:r>
              <a:rPr lang="" b="1" dirty="0">
                <a:latin typeface="Candara" panose="020E0502030303020204" pitchFamily="34" charset="0"/>
              </a:rPr>
              <a:t> </a:t>
            </a:r>
            <a:r>
              <a:rPr lang="en-US" dirty="0">
                <a:latin typeface="Candara" panose="020E0502030303020204" pitchFamily="34" charset="0"/>
              </a:rPr>
              <a:t>and </a:t>
            </a:r>
            <a:r>
              <a:rPr lang="" dirty="0">
                <a:latin typeface="Candara" panose="020E0502030303020204" pitchFamily="34" charset="0"/>
              </a:rPr>
              <a:t>Mediastinal contours are normal and within expected limits for width. Aorta and pulmonary trunk show no abnormal prominence. </a:t>
            </a:r>
          </a:p>
          <a:p>
            <a:pPr lvl="0"/>
            <a:r>
              <a:rPr lang="" dirty="0">
                <a:latin typeface="Candara" panose="020E0502030303020204" pitchFamily="34" charset="0"/>
              </a:rPr>
              <a:t>Hilar structures normal in size, density, and position without lymphadenopathy. </a:t>
            </a:r>
          </a:p>
        </p:txBody>
      </p:sp>
      <p:sp>
        <p:nvSpPr>
          <p:cNvPr id="15" name="Title 14">
            <a:extLst>
              <a:ext uri="{FF2B5EF4-FFF2-40B4-BE49-F238E27FC236}">
                <a16:creationId xmlns:a16="http://schemas.microsoft.com/office/drawing/2014/main" id="{BE5E4F7A-7568-339A-6F0A-0FAF0B3983BF}"/>
              </a:ext>
            </a:extLst>
          </p:cNvPr>
          <p:cNvSpPr txBox="1">
            <a:spLocks noGrp="1"/>
          </p:cNvSpPr>
          <p:nvPr>
            <p:ph type="title"/>
          </p:nvPr>
        </p:nvSpPr>
        <p:spPr>
          <a:xfrm>
            <a:off x="457200" y="538361"/>
            <a:ext cx="9872342"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Diagnostic Workup: Chest Radiography</a:t>
            </a:r>
            <a:endParaRPr sz="4000" b="1" i="0" dirty="0">
              <a:solidFill>
                <a:srgbClr val="003D33"/>
              </a:solidFill>
              <a:latin typeface="Berlin Sans FB Demi" panose="020E0802020502020306" pitchFamily="34" charset="0"/>
            </a:endParaRPr>
          </a:p>
        </p:txBody>
      </p:sp>
      <p:pic>
        <p:nvPicPr>
          <p:cNvPr id="3" name="Content Placeholder 2" descr="Plain Film X Ray - Principles - Interpretation - TeachMeAnatomy">
            <a:extLst>
              <a:ext uri="{FF2B5EF4-FFF2-40B4-BE49-F238E27FC236}">
                <a16:creationId xmlns:a16="http://schemas.microsoft.com/office/drawing/2014/main" id="{4025CBEE-E5DC-D5B0-A4B8-C0A5AB34D8FC}"/>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1" r="994" b="50540"/>
          <a:stretch>
            <a:fillRect/>
          </a:stretch>
        </p:blipFill>
        <p:spPr bwMode="auto">
          <a:xfrm>
            <a:off x="250372" y="1372779"/>
            <a:ext cx="4800599" cy="4753383"/>
          </a:xfrm>
          <a:prstGeom prst="rect">
            <a:avLst/>
          </a:prstGeom>
          <a:noFill/>
          <a:ln>
            <a:noFill/>
          </a:ln>
          <a:extLst>
            <a:ext uri="{53640926-AAD7-44D8-BBD7-CCE9431645EC}">
              <a14:shadowObscured xmlns:a14="http://schemas.microsoft.com/office/drawing/2010/main"/>
            </a:ext>
          </a:extLst>
        </p:spPr>
      </p:pic>
      <p:sp>
        <p:nvSpPr>
          <p:cNvPr id="4" name="Date Placeholder 3">
            <a:extLst>
              <a:ext uri="{FF2B5EF4-FFF2-40B4-BE49-F238E27FC236}">
                <a16:creationId xmlns:a16="http://schemas.microsoft.com/office/drawing/2014/main" id="{4D73E203-F416-8331-9E7C-640CB23B0E4B}"/>
              </a:ext>
            </a:extLst>
          </p:cNvPr>
          <p:cNvSpPr>
            <a:spLocks noGrp="1"/>
          </p:cNvSpPr>
          <p:nvPr>
            <p:ph type="dt" sz="half" idx="10"/>
          </p:nvPr>
        </p:nvSpPr>
        <p:spPr/>
        <p:txBody>
          <a:bodyPr/>
          <a:lstStyle/>
          <a:p>
            <a:fld id="{3955AAF0-5933-44D3-94F9-4BCEDE61D0E5}" type="datetime1">
              <a:rPr lang="en-US" smtClean="0"/>
              <a:t>10/27/2026</a:t>
            </a:fld>
            <a:endParaRPr lang="en-US" dirty="0"/>
          </a:p>
        </p:txBody>
      </p:sp>
      <p:sp>
        <p:nvSpPr>
          <p:cNvPr id="12" name="Slide Number Placeholder 11">
            <a:extLst>
              <a:ext uri="{FF2B5EF4-FFF2-40B4-BE49-F238E27FC236}">
                <a16:creationId xmlns:a16="http://schemas.microsoft.com/office/drawing/2014/main" id="{1D19F388-C861-BA44-EA48-1D0503229F99}"/>
              </a:ext>
            </a:extLst>
          </p:cNvPr>
          <p:cNvSpPr>
            <a:spLocks noGrp="1"/>
          </p:cNvSpPr>
          <p:nvPr>
            <p:ph type="sldNum" sz="quarter" idx="12"/>
          </p:nvPr>
        </p:nvSpPr>
        <p:spPr/>
        <p:txBody>
          <a:bodyPr/>
          <a:lstStyle/>
          <a:p>
            <a:fld id="{C1FF6DA9-008F-8B48-92A6-B652298478BF}" type="slidenum">
              <a:rPr lang="en-US" smtClean="0"/>
              <a:t>21</a:t>
            </a:fld>
            <a:endParaRPr lang="en-US" dirty="0"/>
          </a:p>
        </p:txBody>
      </p:sp>
    </p:spTree>
    <p:extLst>
      <p:ext uri="{BB962C8B-B14F-4D97-AF65-F5344CB8AC3E}">
        <p14:creationId xmlns:p14="http://schemas.microsoft.com/office/powerpoint/2010/main" val="2772511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69030-2E5C-C0E9-D892-5ADD38A0BA5C}"/>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D4A516A6-FD98-5722-AD18-555520EC7138}"/>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4DC09090-A420-2D6C-291C-0E9459CA9DDA}"/>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D43ADD37-390B-DBFE-2E67-144E874328A7}"/>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473D3069-00B5-FBBE-8411-5098AC820EDE}"/>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54435387-F13E-9403-7309-7A001A7EC9FC}"/>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44C50EAB-66DD-68A1-47E5-A35871AFCB3D}"/>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44C27FC4-EC96-983F-5E08-BE209ADC30FF}"/>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D60AF449-F7C4-A701-372E-582280F46B43}"/>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Content Placeholder 11">
            <a:extLst>
              <a:ext uri="{FF2B5EF4-FFF2-40B4-BE49-F238E27FC236}">
                <a16:creationId xmlns:a16="http://schemas.microsoft.com/office/drawing/2014/main" id="{FBBF0D67-BEB9-9AE0-2C61-7FEEEF3867CF}"/>
              </a:ext>
            </a:extLst>
          </p:cNvPr>
          <p:cNvSpPr>
            <a:spLocks noGrp="1"/>
          </p:cNvSpPr>
          <p:nvPr>
            <p:ph sz="half" idx="1"/>
          </p:nvPr>
        </p:nvSpPr>
        <p:spPr>
          <a:xfrm>
            <a:off x="250371" y="1415780"/>
            <a:ext cx="5889825" cy="4710384"/>
          </a:xfrm>
        </p:spPr>
        <p:txBody>
          <a:bodyPr>
            <a:normAutofit fontScale="92500" lnSpcReduction="20000"/>
          </a:bodyPr>
          <a:lstStyle/>
          <a:p>
            <a:pPr marL="0" indent="0" algn="ctr">
              <a:buNone/>
            </a:pPr>
            <a:r>
              <a:rPr lang="en-US" sz="3300" b="1" dirty="0">
                <a:solidFill>
                  <a:srgbClr val="00B050"/>
                </a:solidFill>
                <a:latin typeface="Candara" panose="020E0502030303020204" pitchFamily="34" charset="0"/>
              </a:rPr>
              <a:t>24-Hour Holter Monitor</a:t>
            </a:r>
          </a:p>
          <a:p>
            <a:r>
              <a:rPr lang="en-US" dirty="0">
                <a:latin typeface="Candara" panose="020E0502030303020204" pitchFamily="34" charset="0"/>
              </a:rPr>
              <a:t>Successfully captured an </a:t>
            </a:r>
            <a:r>
              <a:rPr lang="en-US" b="1" dirty="0">
                <a:latin typeface="Candara" panose="020E0502030303020204" pitchFamily="34" charset="0"/>
              </a:rPr>
              <a:t>irregular, tachycardic rhythm lasting 42 minutes </a:t>
            </a:r>
            <a:r>
              <a:rPr lang="en-US" dirty="0">
                <a:latin typeface="Candara" panose="020E0502030303020204" pitchFamily="34" charset="0"/>
              </a:rPr>
              <a:t>with s</a:t>
            </a:r>
            <a:r>
              <a:rPr lang="" dirty="0">
                <a:latin typeface="Candara" panose="020E0502030303020204" pitchFamily="34" charset="0"/>
              </a:rPr>
              <a:t>pontaneous conversion to sinus rhythm</a:t>
            </a:r>
            <a:r>
              <a:rPr lang="en-US" dirty="0">
                <a:latin typeface="Candara" panose="020E0502030303020204" pitchFamily="34" charset="0"/>
              </a:rPr>
              <a:t>, matching the patient’s exact symptomatic description. </a:t>
            </a:r>
            <a:endParaRPr lang="" dirty="0">
              <a:latin typeface="Candara" panose="020E0502030303020204" pitchFamily="34" charset="0"/>
            </a:endParaRPr>
          </a:p>
          <a:p>
            <a:r>
              <a:rPr lang="en-US" dirty="0">
                <a:latin typeface="Candara" panose="020E0502030303020204" pitchFamily="34" charset="0"/>
              </a:rPr>
              <a:t>The tracing showed absent P-waves replaced by rapid, chaotic fibrillatory waves and a variable ventricular response fluctuating between 110 and 155 bpm, confirming a diagnosis of </a:t>
            </a:r>
            <a:r>
              <a:rPr lang="en-US" b="1" dirty="0">
                <a:latin typeface="Candara" panose="020E0502030303020204" pitchFamily="34" charset="0"/>
              </a:rPr>
              <a:t>Paroxysmal Atrial Fibrillation</a:t>
            </a:r>
            <a:r>
              <a:rPr lang="en-US" dirty="0">
                <a:latin typeface="Candara" panose="020E0502030303020204" pitchFamily="34" charset="0"/>
              </a:rPr>
              <a:t>.</a:t>
            </a:r>
            <a:endParaRPr lang="" dirty="0">
              <a:latin typeface="Candara" panose="020E0502030303020204" pitchFamily="34" charset="0"/>
            </a:endParaRPr>
          </a:p>
        </p:txBody>
      </p:sp>
      <p:sp>
        <p:nvSpPr>
          <p:cNvPr id="13" name="Content Placeholder 12">
            <a:extLst>
              <a:ext uri="{FF2B5EF4-FFF2-40B4-BE49-F238E27FC236}">
                <a16:creationId xmlns:a16="http://schemas.microsoft.com/office/drawing/2014/main" id="{E771D59D-D43C-558E-35C5-C3096AEE9DE7}"/>
              </a:ext>
            </a:extLst>
          </p:cNvPr>
          <p:cNvSpPr>
            <a:spLocks noGrp="1"/>
          </p:cNvSpPr>
          <p:nvPr>
            <p:ph sz="half" idx="2"/>
          </p:nvPr>
        </p:nvSpPr>
        <p:spPr>
          <a:xfrm>
            <a:off x="6140196" y="1320288"/>
            <a:ext cx="5736771" cy="4805876"/>
          </a:xfrm>
        </p:spPr>
        <p:txBody>
          <a:bodyPr>
            <a:normAutofit fontScale="92500" lnSpcReduction="20000"/>
          </a:bodyPr>
          <a:lstStyle/>
          <a:p>
            <a:r>
              <a:rPr lang="en-US" sz="3000" b="1" dirty="0">
                <a:solidFill>
                  <a:schemeClr val="accent2"/>
                </a:solidFill>
                <a:latin typeface="Candara" panose="020E0502030303020204" pitchFamily="34" charset="0"/>
              </a:rPr>
              <a:t>A Cardiac MRI </a:t>
            </a:r>
            <a:r>
              <a:rPr lang="en-US" dirty="0">
                <a:latin typeface="Candara" panose="020E0502030303020204" pitchFamily="34" charset="0"/>
              </a:rPr>
              <a:t>was performed on a 3.0 MR system in axial, long axis and short axis planes. </a:t>
            </a:r>
          </a:p>
          <a:p>
            <a:r>
              <a:rPr lang="en-US" dirty="0">
                <a:latin typeface="Candara" panose="020E0502030303020204" pitchFamily="34" charset="0"/>
              </a:rPr>
              <a:t>Multiplanar post contrast images and delayed contrast images demonstrated a </a:t>
            </a:r>
            <a:r>
              <a:rPr lang="en-US" b="1" dirty="0">
                <a:latin typeface="Candara" panose="020E0502030303020204" pitchFamily="34" charset="0"/>
              </a:rPr>
              <a:t>structurally and functionally normal myocardium, pericardium, valves</a:t>
            </a:r>
            <a:r>
              <a:rPr lang="en-US" dirty="0">
                <a:latin typeface="Candara" panose="020E0502030303020204" pitchFamily="34" charset="0"/>
              </a:rPr>
              <a:t> with no regurgitation, stenosis or vegetations. </a:t>
            </a:r>
          </a:p>
          <a:p>
            <a:r>
              <a:rPr lang="en-US" dirty="0">
                <a:latin typeface="Candara" panose="020E0502030303020204" pitchFamily="34" charset="0"/>
              </a:rPr>
              <a:t>Great vessels too were normal. This excluded structural abnormalities as the cause of the arrhythmia.</a:t>
            </a:r>
            <a:endParaRPr lang="" dirty="0">
              <a:latin typeface="Candara" panose="020E0502030303020204" pitchFamily="34" charset="0"/>
            </a:endParaRPr>
          </a:p>
        </p:txBody>
      </p:sp>
      <p:sp>
        <p:nvSpPr>
          <p:cNvPr id="15" name="Title 14">
            <a:extLst>
              <a:ext uri="{FF2B5EF4-FFF2-40B4-BE49-F238E27FC236}">
                <a16:creationId xmlns:a16="http://schemas.microsoft.com/office/drawing/2014/main" id="{FBB7BDCF-BE95-28BC-61DF-6335E864645F}"/>
              </a:ext>
            </a:extLst>
          </p:cNvPr>
          <p:cNvSpPr txBox="1">
            <a:spLocks noGrp="1"/>
          </p:cNvSpPr>
          <p:nvPr>
            <p:ph type="title"/>
          </p:nvPr>
        </p:nvSpPr>
        <p:spPr>
          <a:xfrm>
            <a:off x="457200" y="538361"/>
            <a:ext cx="9872342"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Diagnostic Workup</a:t>
            </a:r>
            <a:endParaRPr sz="4000" b="1" i="0" dirty="0">
              <a:solidFill>
                <a:srgbClr val="003D33"/>
              </a:solidFill>
              <a:latin typeface="Berlin Sans FB Demi" panose="020E0802020502020306" pitchFamily="34" charset="0"/>
            </a:endParaRPr>
          </a:p>
        </p:txBody>
      </p:sp>
      <p:sp>
        <p:nvSpPr>
          <p:cNvPr id="3" name="Date Placeholder 2">
            <a:extLst>
              <a:ext uri="{FF2B5EF4-FFF2-40B4-BE49-F238E27FC236}">
                <a16:creationId xmlns:a16="http://schemas.microsoft.com/office/drawing/2014/main" id="{09FAACE8-EEC3-41ED-CFE2-C3D88A375EB4}"/>
              </a:ext>
            </a:extLst>
          </p:cNvPr>
          <p:cNvSpPr>
            <a:spLocks noGrp="1"/>
          </p:cNvSpPr>
          <p:nvPr>
            <p:ph type="dt" sz="half" idx="10"/>
          </p:nvPr>
        </p:nvSpPr>
        <p:spPr/>
        <p:txBody>
          <a:bodyPr/>
          <a:lstStyle/>
          <a:p>
            <a:fld id="{81CC26D1-D1EC-4E56-B306-58434A64F0B6}" type="datetime1">
              <a:rPr lang="en-US" smtClean="0"/>
              <a:t>10/27/2026</a:t>
            </a:fld>
            <a:endParaRPr lang="en-US" dirty="0"/>
          </a:p>
        </p:txBody>
      </p:sp>
      <p:sp>
        <p:nvSpPr>
          <p:cNvPr id="4" name="Slide Number Placeholder 3">
            <a:extLst>
              <a:ext uri="{FF2B5EF4-FFF2-40B4-BE49-F238E27FC236}">
                <a16:creationId xmlns:a16="http://schemas.microsoft.com/office/drawing/2014/main" id="{19A70D64-475B-334E-9542-0AF8F3ED1A59}"/>
              </a:ext>
            </a:extLst>
          </p:cNvPr>
          <p:cNvSpPr>
            <a:spLocks noGrp="1"/>
          </p:cNvSpPr>
          <p:nvPr>
            <p:ph type="sldNum" sz="quarter" idx="12"/>
          </p:nvPr>
        </p:nvSpPr>
        <p:spPr/>
        <p:txBody>
          <a:bodyPr/>
          <a:lstStyle/>
          <a:p>
            <a:fld id="{C1FF6DA9-008F-8B48-92A6-B652298478BF}" type="slidenum">
              <a:rPr lang="en-US" smtClean="0"/>
              <a:t>22</a:t>
            </a:fld>
            <a:endParaRPr lang="en-US" dirty="0"/>
          </a:p>
        </p:txBody>
      </p:sp>
    </p:spTree>
    <p:extLst>
      <p:ext uri="{BB962C8B-B14F-4D97-AF65-F5344CB8AC3E}">
        <p14:creationId xmlns:p14="http://schemas.microsoft.com/office/powerpoint/2010/main" val="1656483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32896-2443-AB5D-E20C-245C1D69BC13}"/>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09059130-567D-B1B2-79CD-781F8C2C994A}"/>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A7E9A35A-0F6B-8F3B-17A2-5EA5FB7B3404}"/>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06038066-0D92-B8CD-AC73-EA4AD1FF1AD4}"/>
              </a:ext>
            </a:extLst>
          </p:cNvPr>
          <p:cNvSpPr/>
          <p:nvPr/>
        </p:nvSpPr>
        <p:spPr>
          <a:xfrm>
            <a:off x="185057" y="1320287"/>
            <a:ext cx="11756572" cy="5111602"/>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B3898670-B0E7-A2A6-CDCD-805584E3D499}"/>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4914CF6A-304C-9987-2527-3A3382C7582D}"/>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260EC137-602F-3531-900A-06C8DA043CFD}"/>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0F3699D2-0E19-8BE1-5F78-BB89158CEA23}"/>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A85835B2-86B9-73DD-AC1F-D488804370DC}"/>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Content Placeholder 11">
            <a:extLst>
              <a:ext uri="{FF2B5EF4-FFF2-40B4-BE49-F238E27FC236}">
                <a16:creationId xmlns:a16="http://schemas.microsoft.com/office/drawing/2014/main" id="{9BC49F26-C488-C822-C8E2-D91A8EE40C08}"/>
              </a:ext>
            </a:extLst>
          </p:cNvPr>
          <p:cNvSpPr>
            <a:spLocks noGrp="1"/>
          </p:cNvSpPr>
          <p:nvPr>
            <p:ph sz="half" idx="1"/>
          </p:nvPr>
        </p:nvSpPr>
        <p:spPr>
          <a:xfrm>
            <a:off x="134033" y="1415780"/>
            <a:ext cx="4862511" cy="4997821"/>
          </a:xfrm>
        </p:spPr>
        <p:txBody>
          <a:bodyPr>
            <a:normAutofit fontScale="77500" lnSpcReduction="20000"/>
          </a:bodyPr>
          <a:lstStyle/>
          <a:p>
            <a:pPr marL="0" indent="0">
              <a:buNone/>
            </a:pPr>
            <a:r>
              <a:rPr lang="en-US" dirty="0">
                <a:latin typeface="Candara" panose="020E0502030303020204" pitchFamily="34" charset="0"/>
              </a:rPr>
              <a:t>A diagnosis of </a:t>
            </a:r>
            <a:r>
              <a:rPr lang="en-US" sz="3100" b="1" dirty="0">
                <a:solidFill>
                  <a:srgbClr val="FF0000"/>
                </a:solidFill>
                <a:latin typeface="Candara" panose="020E0502030303020204" pitchFamily="34" charset="0"/>
              </a:rPr>
              <a:t>Paroxysmal Atrial Fibrillations</a:t>
            </a:r>
            <a:r>
              <a:rPr lang="en-US" sz="3100" dirty="0">
                <a:solidFill>
                  <a:srgbClr val="FF0000"/>
                </a:solidFill>
                <a:latin typeface="Candara" panose="020E0502030303020204" pitchFamily="34" charset="0"/>
              </a:rPr>
              <a:t> </a:t>
            </a:r>
            <a:r>
              <a:rPr lang="en-US" dirty="0">
                <a:latin typeface="Candara" panose="020E0502030303020204" pitchFamily="34" charset="0"/>
              </a:rPr>
              <a:t>was made on the basis of the following:</a:t>
            </a:r>
            <a:endParaRPr lang="" dirty="0">
              <a:latin typeface="Candara" panose="020E0502030303020204" pitchFamily="34" charset="0"/>
            </a:endParaRPr>
          </a:p>
          <a:p>
            <a:pPr lvl="0"/>
            <a:r>
              <a:rPr lang="en-US" dirty="0">
                <a:latin typeface="Candara" panose="020E0502030303020204" pitchFamily="34" charset="0"/>
              </a:rPr>
              <a:t>Patient’s clinical presentation (history of intermittent symptoms of palpitations), </a:t>
            </a:r>
            <a:endParaRPr lang="" dirty="0">
              <a:latin typeface="Candara" panose="020E0502030303020204" pitchFamily="34" charset="0"/>
            </a:endParaRPr>
          </a:p>
          <a:p>
            <a:pPr lvl="0"/>
            <a:r>
              <a:rPr lang="en-US" dirty="0">
                <a:latin typeface="Candara" panose="020E0502030303020204" pitchFamily="34" charset="0"/>
              </a:rPr>
              <a:t>ECG findings (initial confirming Atrial Fibrillation during the episode, and a Normal ECG done later upon resolution of symptoms)</a:t>
            </a:r>
            <a:endParaRPr lang="" dirty="0">
              <a:latin typeface="Candara" panose="020E0502030303020204" pitchFamily="34" charset="0"/>
            </a:endParaRPr>
          </a:p>
          <a:p>
            <a:pPr lvl="0"/>
            <a:r>
              <a:rPr lang="en-US" dirty="0">
                <a:latin typeface="Candara" panose="020E0502030303020204" pitchFamily="34" charset="0"/>
              </a:rPr>
              <a:t>a Holter Monitor which captured an irregular, tachycardic rhythm with s</a:t>
            </a:r>
            <a:r>
              <a:rPr lang="" dirty="0">
                <a:latin typeface="Candara" panose="020E0502030303020204" pitchFamily="34" charset="0"/>
              </a:rPr>
              <a:t>pontaneous conversion to sinus rhythm</a:t>
            </a:r>
            <a:r>
              <a:rPr lang="en-US" dirty="0">
                <a:latin typeface="Candara" panose="020E0502030303020204" pitchFamily="34" charset="0"/>
              </a:rPr>
              <a:t>, matching the patient’s exact symptomatic description.</a:t>
            </a:r>
            <a:endParaRPr lang="" dirty="0">
              <a:latin typeface="Candara" panose="020E0502030303020204" pitchFamily="34" charset="0"/>
            </a:endParaRPr>
          </a:p>
        </p:txBody>
      </p:sp>
      <p:sp>
        <p:nvSpPr>
          <p:cNvPr id="13" name="Content Placeholder 12">
            <a:extLst>
              <a:ext uri="{FF2B5EF4-FFF2-40B4-BE49-F238E27FC236}">
                <a16:creationId xmlns:a16="http://schemas.microsoft.com/office/drawing/2014/main" id="{4C6C5771-7FB7-A84F-7850-1D2A6E8A1E2D}"/>
              </a:ext>
            </a:extLst>
          </p:cNvPr>
          <p:cNvSpPr>
            <a:spLocks noGrp="1"/>
          </p:cNvSpPr>
          <p:nvPr>
            <p:ph sz="half" idx="2"/>
          </p:nvPr>
        </p:nvSpPr>
        <p:spPr>
          <a:xfrm>
            <a:off x="6760029" y="1415780"/>
            <a:ext cx="5181600" cy="4903859"/>
          </a:xfrm>
        </p:spPr>
        <p:txBody>
          <a:bodyPr>
            <a:normAutofit fontScale="77500" lnSpcReduction="20000"/>
          </a:bodyPr>
          <a:lstStyle/>
          <a:p>
            <a:pPr marL="0" indent="0" algn="ctr">
              <a:buNone/>
            </a:pPr>
            <a:r>
              <a:rPr lang="en-US" sz="3300" b="1" dirty="0">
                <a:solidFill>
                  <a:srgbClr val="00B0F0"/>
                </a:solidFill>
                <a:latin typeface="Candara" panose="020E0502030303020204" pitchFamily="34" charset="0"/>
              </a:rPr>
              <a:t>Possible Triggers and Causal Associations</a:t>
            </a:r>
          </a:p>
          <a:p>
            <a:r>
              <a:rPr lang="en-US" dirty="0">
                <a:latin typeface="Candara" panose="020E0502030303020204" pitchFamily="34" charset="0"/>
              </a:rPr>
              <a:t>From the Patient’s history and physical examination, the following were identified as the possible triggers and drivers to the arrhythmia:</a:t>
            </a:r>
            <a:endParaRPr lang="" dirty="0">
              <a:latin typeface="Candara" panose="020E0502030303020204" pitchFamily="34" charset="0"/>
            </a:endParaRPr>
          </a:p>
          <a:p>
            <a:pPr lvl="1">
              <a:buFont typeface="Arial" panose="020B0604020202020204" pitchFamily="34" charset="0"/>
              <a:buChar char="•"/>
            </a:pPr>
            <a:r>
              <a:rPr lang="en-US" dirty="0">
                <a:latin typeface="Candara" panose="020E0502030303020204" pitchFamily="34" charset="0"/>
              </a:rPr>
              <a:t>Physical, emotional and psychological stress</a:t>
            </a:r>
            <a:endParaRPr lang="" dirty="0">
              <a:latin typeface="Candara" panose="020E0502030303020204" pitchFamily="34" charset="0"/>
            </a:endParaRPr>
          </a:p>
          <a:p>
            <a:pPr lvl="1">
              <a:buFont typeface="Arial" panose="020B0604020202020204" pitchFamily="34" charset="0"/>
              <a:buChar char="•"/>
            </a:pPr>
            <a:r>
              <a:rPr lang="en-US" dirty="0">
                <a:latin typeface="Candara" panose="020E0502030303020204" pitchFamily="34" charset="0"/>
              </a:rPr>
              <a:t>Anxiety</a:t>
            </a:r>
            <a:endParaRPr lang="" dirty="0">
              <a:latin typeface="Candara" panose="020E0502030303020204" pitchFamily="34" charset="0"/>
            </a:endParaRPr>
          </a:p>
          <a:p>
            <a:pPr lvl="1">
              <a:buFont typeface="Arial" panose="020B0604020202020204" pitchFamily="34" charset="0"/>
              <a:buChar char="•"/>
            </a:pPr>
            <a:r>
              <a:rPr lang="en-US" dirty="0">
                <a:latin typeface="Candara" panose="020E0502030303020204" pitchFamily="34" charset="0"/>
              </a:rPr>
              <a:t>Excessive alcohol consumption </a:t>
            </a:r>
            <a:endParaRPr lang="" dirty="0">
              <a:latin typeface="Candara" panose="020E0502030303020204" pitchFamily="34" charset="0"/>
            </a:endParaRPr>
          </a:p>
          <a:p>
            <a:pPr lvl="1">
              <a:buFont typeface="Arial" panose="020B0604020202020204" pitchFamily="34" charset="0"/>
              <a:buChar char="•"/>
            </a:pPr>
            <a:r>
              <a:rPr lang="en-US" dirty="0">
                <a:latin typeface="Candara" panose="020E0502030303020204" pitchFamily="34" charset="0"/>
              </a:rPr>
              <a:t>Excessive consumption of caffeine (coffee)</a:t>
            </a:r>
            <a:endParaRPr lang="" dirty="0">
              <a:latin typeface="Candara" panose="020E0502030303020204" pitchFamily="34" charset="0"/>
            </a:endParaRPr>
          </a:p>
          <a:p>
            <a:pPr lvl="1">
              <a:buFont typeface="Arial" panose="020B0604020202020204" pitchFamily="34" charset="0"/>
              <a:buChar char="•"/>
            </a:pPr>
            <a:r>
              <a:rPr lang="en-US" dirty="0">
                <a:latin typeface="Candara" panose="020E0502030303020204" pitchFamily="34" charset="0"/>
              </a:rPr>
              <a:t>Overweight</a:t>
            </a:r>
          </a:p>
          <a:p>
            <a:pPr>
              <a:buFont typeface="Arial" panose="020B0604020202020204" pitchFamily="34" charset="0"/>
              <a:buChar char="•"/>
            </a:pPr>
            <a:r>
              <a:rPr lang="en-US" b="1" dirty="0">
                <a:latin typeface="Candara" panose="020E0502030303020204" pitchFamily="34" charset="0"/>
              </a:rPr>
              <a:t>No structural, Endocrine or metabolic abnormalities</a:t>
            </a:r>
            <a:r>
              <a:rPr lang="en-US" dirty="0">
                <a:latin typeface="Candara" panose="020E0502030303020204" pitchFamily="34" charset="0"/>
              </a:rPr>
              <a:t> were identified during the exam</a:t>
            </a:r>
            <a:endParaRPr lang="" dirty="0">
              <a:latin typeface="Candara" panose="020E0502030303020204" pitchFamily="34" charset="0"/>
            </a:endParaRPr>
          </a:p>
        </p:txBody>
      </p:sp>
      <p:sp>
        <p:nvSpPr>
          <p:cNvPr id="15" name="Title 14">
            <a:extLst>
              <a:ext uri="{FF2B5EF4-FFF2-40B4-BE49-F238E27FC236}">
                <a16:creationId xmlns:a16="http://schemas.microsoft.com/office/drawing/2014/main" id="{E288E336-C7FC-AE9F-74AB-2DF890840D8C}"/>
              </a:ext>
            </a:extLst>
          </p:cNvPr>
          <p:cNvSpPr txBox="1">
            <a:spLocks noGrp="1"/>
          </p:cNvSpPr>
          <p:nvPr>
            <p:ph type="title"/>
          </p:nvPr>
        </p:nvSpPr>
        <p:spPr>
          <a:xfrm>
            <a:off x="457200" y="538361"/>
            <a:ext cx="9872342"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Diagnosis</a:t>
            </a:r>
            <a:endParaRPr sz="4000" b="1" i="0" dirty="0">
              <a:solidFill>
                <a:srgbClr val="003D33"/>
              </a:solidFill>
              <a:latin typeface="Berlin Sans FB Demi" panose="020E0802020502020306" pitchFamily="34" charset="0"/>
            </a:endParaRPr>
          </a:p>
        </p:txBody>
      </p:sp>
      <p:pic>
        <p:nvPicPr>
          <p:cNvPr id="4" name="Picture 3">
            <a:extLst>
              <a:ext uri="{FF2B5EF4-FFF2-40B4-BE49-F238E27FC236}">
                <a16:creationId xmlns:a16="http://schemas.microsoft.com/office/drawing/2014/main" id="{5EA57A28-00B6-F0DB-F1C2-B84661124651}"/>
              </a:ext>
            </a:extLst>
          </p:cNvPr>
          <p:cNvPicPr>
            <a:picLocks noChangeAspect="1"/>
          </p:cNvPicPr>
          <p:nvPr/>
        </p:nvPicPr>
        <p:blipFill>
          <a:blip r:embed="rId4"/>
          <a:stretch>
            <a:fillRect/>
          </a:stretch>
        </p:blipFill>
        <p:spPr>
          <a:xfrm>
            <a:off x="5047568" y="1714500"/>
            <a:ext cx="2006376" cy="3118757"/>
          </a:xfrm>
          <a:prstGeom prst="rect">
            <a:avLst/>
          </a:prstGeom>
        </p:spPr>
      </p:pic>
      <p:sp>
        <p:nvSpPr>
          <p:cNvPr id="14" name="Date Placeholder 13">
            <a:extLst>
              <a:ext uri="{FF2B5EF4-FFF2-40B4-BE49-F238E27FC236}">
                <a16:creationId xmlns:a16="http://schemas.microsoft.com/office/drawing/2014/main" id="{91CAC433-B0AA-01AE-07E1-EA41030C7F32}"/>
              </a:ext>
            </a:extLst>
          </p:cNvPr>
          <p:cNvSpPr>
            <a:spLocks noGrp="1"/>
          </p:cNvSpPr>
          <p:nvPr>
            <p:ph type="dt" sz="half" idx="10"/>
          </p:nvPr>
        </p:nvSpPr>
        <p:spPr/>
        <p:txBody>
          <a:bodyPr/>
          <a:lstStyle/>
          <a:p>
            <a:fld id="{394B52A3-28CB-4482-AE6F-53C65D2EDE71}" type="datetime1">
              <a:rPr lang="en-US" smtClean="0"/>
              <a:t>10/27/2026</a:t>
            </a:fld>
            <a:endParaRPr lang="en-US" dirty="0"/>
          </a:p>
        </p:txBody>
      </p:sp>
      <p:sp>
        <p:nvSpPr>
          <p:cNvPr id="16" name="Slide Number Placeholder 15">
            <a:extLst>
              <a:ext uri="{FF2B5EF4-FFF2-40B4-BE49-F238E27FC236}">
                <a16:creationId xmlns:a16="http://schemas.microsoft.com/office/drawing/2014/main" id="{EE73B9ED-6246-595A-2FC7-4B1CFABD4307}"/>
              </a:ext>
            </a:extLst>
          </p:cNvPr>
          <p:cNvSpPr>
            <a:spLocks noGrp="1"/>
          </p:cNvSpPr>
          <p:nvPr>
            <p:ph type="sldNum" sz="quarter" idx="12"/>
          </p:nvPr>
        </p:nvSpPr>
        <p:spPr/>
        <p:txBody>
          <a:bodyPr/>
          <a:lstStyle/>
          <a:p>
            <a:fld id="{C1FF6DA9-008F-8B48-92A6-B652298478BF}" type="slidenum">
              <a:rPr lang="en-US" smtClean="0"/>
              <a:t>23</a:t>
            </a:fld>
            <a:endParaRPr lang="en-US" dirty="0"/>
          </a:p>
        </p:txBody>
      </p:sp>
    </p:spTree>
    <p:extLst>
      <p:ext uri="{BB962C8B-B14F-4D97-AF65-F5344CB8AC3E}">
        <p14:creationId xmlns:p14="http://schemas.microsoft.com/office/powerpoint/2010/main" val="2129137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A089B-1746-7AA5-C808-82E33F7406ED}"/>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C3A966AB-0736-A6DA-0480-69C4121B71DF}"/>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97E10E6F-1904-3AC5-F116-B0792E03DC1F}"/>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3B260405-003A-3F7D-5DB9-2A244D3495BE}"/>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8D7A3453-09D7-666D-FEA5-52638C14A3B0}"/>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08D6EC4C-97A3-C8C7-E534-B5CCB039B9C0}"/>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C8345C3C-3F0F-64CF-714D-1684F37099A7}"/>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F51785DE-856B-AE30-AA73-B1965284DB48}"/>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85F34253-BDE0-C83C-3285-81964B74C830}"/>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Content Placeholder 11">
            <a:extLst>
              <a:ext uri="{FF2B5EF4-FFF2-40B4-BE49-F238E27FC236}">
                <a16:creationId xmlns:a16="http://schemas.microsoft.com/office/drawing/2014/main" id="{545B06E5-0B14-50EE-6C32-D910EFA7808C}"/>
              </a:ext>
            </a:extLst>
          </p:cNvPr>
          <p:cNvSpPr>
            <a:spLocks noGrp="1"/>
          </p:cNvSpPr>
          <p:nvPr>
            <p:ph sz="half" idx="1"/>
          </p:nvPr>
        </p:nvSpPr>
        <p:spPr>
          <a:xfrm>
            <a:off x="457199" y="1600200"/>
            <a:ext cx="5791201" cy="4525963"/>
          </a:xfrm>
        </p:spPr>
        <p:txBody>
          <a:bodyPr>
            <a:normAutofit fontScale="92500" lnSpcReduction="10000"/>
          </a:bodyPr>
          <a:lstStyle/>
          <a:p>
            <a:r>
              <a:rPr lang="" dirty="0">
                <a:latin typeface="Candara" panose="020E0502030303020204" pitchFamily="34" charset="0"/>
              </a:rPr>
              <a:t>Management focused on the following Key Strategies:</a:t>
            </a:r>
          </a:p>
          <a:p>
            <a:pPr marL="971550" lvl="1" indent="-514350">
              <a:buFont typeface="+mj-lt"/>
              <a:buAutoNum type="romanLcPeriod"/>
            </a:pPr>
            <a:r>
              <a:rPr lang="" dirty="0">
                <a:latin typeface="Candara" panose="020E0502030303020204" pitchFamily="34" charset="0"/>
              </a:rPr>
              <a:t>Acute management (Hemodynamic stability)</a:t>
            </a:r>
          </a:p>
          <a:p>
            <a:pPr marL="971550" lvl="1" indent="-514350">
              <a:buFont typeface="+mj-lt"/>
              <a:buAutoNum type="romanLcPeriod"/>
            </a:pPr>
            <a:r>
              <a:rPr lang="" dirty="0">
                <a:latin typeface="Candara" panose="020E0502030303020204" pitchFamily="34" charset="0"/>
              </a:rPr>
              <a:t>Rate &amp; Rhythm Control</a:t>
            </a:r>
          </a:p>
          <a:p>
            <a:pPr marL="971550" lvl="1" indent="-514350">
              <a:buFont typeface="+mj-lt"/>
              <a:buAutoNum type="romanLcPeriod"/>
            </a:pPr>
            <a:r>
              <a:rPr lang="" dirty="0">
                <a:latin typeface="Candara" panose="020E0502030303020204" pitchFamily="34" charset="0"/>
              </a:rPr>
              <a:t>Thromboembolic risk assessment and management</a:t>
            </a:r>
          </a:p>
          <a:p>
            <a:pPr marL="971550" lvl="1" indent="-514350">
              <a:buFont typeface="+mj-lt"/>
              <a:buAutoNum type="romanLcPeriod"/>
            </a:pPr>
            <a:r>
              <a:rPr lang="" dirty="0">
                <a:latin typeface="Candara" panose="020E0502030303020204" pitchFamily="34" charset="0"/>
              </a:rPr>
              <a:t>Counselling on risk factor management</a:t>
            </a:r>
          </a:p>
          <a:p>
            <a:pPr marL="971550" lvl="1" indent="-514350">
              <a:buFont typeface="+mj-lt"/>
              <a:buAutoNum type="romanLcPeriod"/>
            </a:pPr>
            <a:r>
              <a:rPr lang="" dirty="0">
                <a:latin typeface="Candara" panose="020E0502030303020204" pitchFamily="34" charset="0"/>
              </a:rPr>
              <a:t>Referred for </a:t>
            </a:r>
            <a:r>
              <a:rPr lang="" b="1" dirty="0">
                <a:latin typeface="Candara" panose="020E0502030303020204" pitchFamily="34" charset="0"/>
              </a:rPr>
              <a:t>Electrophysiologic Studies (EPS) </a:t>
            </a:r>
            <a:r>
              <a:rPr lang="" dirty="0">
                <a:latin typeface="Candara" panose="020E0502030303020204" pitchFamily="34" charset="0"/>
              </a:rPr>
              <a:t>for assessment and possible </a:t>
            </a:r>
            <a:r>
              <a:rPr lang="" b="1" dirty="0">
                <a:latin typeface="Candara" panose="020E0502030303020204" pitchFamily="34" charset="0"/>
              </a:rPr>
              <a:t>Catheter Ablation</a:t>
            </a:r>
          </a:p>
          <a:p>
            <a:pPr marL="971550" lvl="1" indent="-514350">
              <a:buFont typeface="+mj-lt"/>
              <a:buAutoNum type="romanLcPeriod"/>
            </a:pPr>
            <a:r>
              <a:rPr lang="" dirty="0">
                <a:latin typeface="Candara" panose="020E0502030303020204" pitchFamily="34" charset="0"/>
              </a:rPr>
              <a:t>Long term follow- up</a:t>
            </a:r>
          </a:p>
        </p:txBody>
      </p:sp>
      <p:sp>
        <p:nvSpPr>
          <p:cNvPr id="13" name="Content Placeholder 12">
            <a:extLst>
              <a:ext uri="{FF2B5EF4-FFF2-40B4-BE49-F238E27FC236}">
                <a16:creationId xmlns:a16="http://schemas.microsoft.com/office/drawing/2014/main" id="{FA367B5B-6746-633E-A186-5BE21844A42A}"/>
              </a:ext>
            </a:extLst>
          </p:cNvPr>
          <p:cNvSpPr>
            <a:spLocks noGrp="1"/>
          </p:cNvSpPr>
          <p:nvPr>
            <p:ph sz="half" idx="2"/>
          </p:nvPr>
        </p:nvSpPr>
        <p:spPr>
          <a:xfrm>
            <a:off x="6346370" y="1600200"/>
            <a:ext cx="5388429" cy="4525963"/>
          </a:xfrm>
        </p:spPr>
        <p:txBody>
          <a:bodyPr>
            <a:normAutofit fontScale="92500" lnSpcReduction="10000"/>
          </a:bodyPr>
          <a:lstStyle/>
          <a:p>
            <a:pPr marL="0" indent="0" algn="ctr">
              <a:buNone/>
            </a:pPr>
            <a:r>
              <a:rPr lang="en-US" b="1" dirty="0">
                <a:latin typeface="Candara" panose="020E0502030303020204" pitchFamily="34" charset="0"/>
              </a:rPr>
              <a:t>Lifestyle and Risk Factor Modification</a:t>
            </a:r>
          </a:p>
          <a:p>
            <a:pPr lvl="1">
              <a:buFont typeface="Arial" panose="020B0604020202020204" pitchFamily="34" charset="0"/>
              <a:buChar char="•"/>
            </a:pPr>
            <a:r>
              <a:rPr lang="en-US" dirty="0">
                <a:latin typeface="Candara" panose="020E0502030303020204" pitchFamily="34" charset="0"/>
              </a:rPr>
              <a:t>Reduction of Physical, emotional and psychological stress: </a:t>
            </a:r>
            <a:endParaRPr lang="" dirty="0">
              <a:latin typeface="Candara" panose="020E0502030303020204" pitchFamily="34" charset="0"/>
            </a:endParaRPr>
          </a:p>
          <a:p>
            <a:pPr lvl="1">
              <a:buFont typeface="Arial" panose="020B0604020202020204" pitchFamily="34" charset="0"/>
              <a:buChar char="•"/>
            </a:pPr>
            <a:r>
              <a:rPr lang="en-US" dirty="0">
                <a:latin typeface="Candara" panose="020E0502030303020204" pitchFamily="34" charset="0"/>
              </a:rPr>
              <a:t>Alcohol consumption: Avoid Binge drinking</a:t>
            </a:r>
            <a:endParaRPr lang="" dirty="0">
              <a:latin typeface="Candara" panose="020E0502030303020204" pitchFamily="34" charset="0"/>
            </a:endParaRPr>
          </a:p>
          <a:p>
            <a:pPr lvl="1">
              <a:buFont typeface="Arial" panose="020B0604020202020204" pitchFamily="34" charset="0"/>
              <a:buChar char="•"/>
            </a:pPr>
            <a:r>
              <a:rPr lang="en-US" dirty="0">
                <a:latin typeface="Candara" panose="020E0502030303020204" pitchFamily="34" charset="0"/>
              </a:rPr>
              <a:t>Avoid excessive consumption of caffeine (coffee)</a:t>
            </a:r>
            <a:endParaRPr lang="" dirty="0">
              <a:latin typeface="Candara" panose="020E0502030303020204" pitchFamily="34" charset="0"/>
            </a:endParaRPr>
          </a:p>
          <a:p>
            <a:pPr lvl="1">
              <a:buFont typeface="Arial" panose="020B0604020202020204" pitchFamily="34" charset="0"/>
              <a:buChar char="•"/>
            </a:pPr>
            <a:r>
              <a:rPr lang="en-US" dirty="0">
                <a:latin typeface="Candara" panose="020E0502030303020204" pitchFamily="34" charset="0"/>
              </a:rPr>
              <a:t>Weight management: Maintain Healthy weight</a:t>
            </a:r>
          </a:p>
          <a:p>
            <a:pPr lvl="1">
              <a:buFont typeface="Arial" panose="020B0604020202020204" pitchFamily="34" charset="0"/>
              <a:buChar char="•"/>
            </a:pPr>
            <a:r>
              <a:rPr lang="en-US" dirty="0">
                <a:latin typeface="Candara" panose="020E0502030303020204" pitchFamily="34" charset="0"/>
              </a:rPr>
              <a:t>BP Control and management</a:t>
            </a:r>
          </a:p>
          <a:p>
            <a:pPr lvl="1">
              <a:buFont typeface="Arial" panose="020B0604020202020204" pitchFamily="34" charset="0"/>
              <a:buChar char="•"/>
            </a:pPr>
            <a:endParaRPr lang="en-US" dirty="0">
              <a:latin typeface="Candara" panose="020E0502030303020204" pitchFamily="34" charset="0"/>
            </a:endParaRPr>
          </a:p>
          <a:p>
            <a:endParaRPr lang="LID4096" dirty="0">
              <a:latin typeface="Candara" panose="020E0502030303020204" pitchFamily="34" charset="0"/>
            </a:endParaRPr>
          </a:p>
        </p:txBody>
      </p:sp>
      <p:sp>
        <p:nvSpPr>
          <p:cNvPr id="15" name="Title 14">
            <a:extLst>
              <a:ext uri="{FF2B5EF4-FFF2-40B4-BE49-F238E27FC236}">
                <a16:creationId xmlns:a16="http://schemas.microsoft.com/office/drawing/2014/main" id="{A98219B0-EC86-55A0-F8AB-BBB1A18271E0}"/>
              </a:ext>
            </a:extLst>
          </p:cNvPr>
          <p:cNvSpPr txBox="1">
            <a:spLocks noGrp="1"/>
          </p:cNvSpPr>
          <p:nvPr>
            <p:ph type="title"/>
          </p:nvPr>
        </p:nvSpPr>
        <p:spPr>
          <a:xfrm>
            <a:off x="457200" y="538361"/>
            <a:ext cx="9872342" cy="615553"/>
          </a:xfrm>
          <a:prstGeom prst="rect">
            <a:avLst/>
          </a:prstGeom>
          <a:noFill/>
        </p:spPr>
        <p:txBody>
          <a:bodyPr wrap="square" lIns="0" tIns="0" rIns="0" bIns="0" anchor="ctr">
            <a:spAutoFit/>
          </a:bodyPr>
          <a:lstStyle/>
          <a:p>
            <a:pPr algn="ctr">
              <a:spcBef>
                <a:spcPts val="0"/>
              </a:spcBef>
              <a:spcAft>
                <a:spcPts val="0"/>
              </a:spcAft>
            </a:pPr>
            <a:r>
              <a:rPr lang="en-US" sz="4000" b="1" dirty="0">
                <a:solidFill>
                  <a:srgbClr val="003D33"/>
                </a:solidFill>
                <a:latin typeface="Berlin Sans FB Demi" panose="020E0802020502020306" pitchFamily="34" charset="0"/>
              </a:rPr>
              <a:t>Management</a:t>
            </a:r>
            <a:endParaRPr sz="4000" b="1" i="0" dirty="0">
              <a:solidFill>
                <a:srgbClr val="003D33"/>
              </a:solidFill>
              <a:latin typeface="Berlin Sans FB Demi" panose="020E0802020502020306" pitchFamily="34" charset="0"/>
            </a:endParaRPr>
          </a:p>
        </p:txBody>
      </p:sp>
      <p:pic>
        <p:nvPicPr>
          <p:cNvPr id="4" name="Picture 3">
            <a:extLst>
              <a:ext uri="{FF2B5EF4-FFF2-40B4-BE49-F238E27FC236}">
                <a16:creationId xmlns:a16="http://schemas.microsoft.com/office/drawing/2014/main" id="{6C066FF8-487A-A2C1-3B23-F30A90C07523}"/>
              </a:ext>
            </a:extLst>
          </p:cNvPr>
          <p:cNvPicPr>
            <a:picLocks noChangeAspect="1"/>
          </p:cNvPicPr>
          <p:nvPr/>
        </p:nvPicPr>
        <p:blipFill>
          <a:blip r:embed="rId4"/>
          <a:srcRect l="11373" t="8353" r="7843" b="9751"/>
          <a:stretch>
            <a:fillRect/>
          </a:stretch>
        </p:blipFill>
        <p:spPr>
          <a:xfrm>
            <a:off x="1208315" y="11138"/>
            <a:ext cx="2002972" cy="1370197"/>
          </a:xfrm>
          <a:prstGeom prst="rect">
            <a:avLst/>
          </a:prstGeom>
        </p:spPr>
      </p:pic>
      <p:sp>
        <p:nvSpPr>
          <p:cNvPr id="14" name="Date Placeholder 13">
            <a:extLst>
              <a:ext uri="{FF2B5EF4-FFF2-40B4-BE49-F238E27FC236}">
                <a16:creationId xmlns:a16="http://schemas.microsoft.com/office/drawing/2014/main" id="{0544B9D8-ED58-8254-778D-85D6AD66555E}"/>
              </a:ext>
            </a:extLst>
          </p:cNvPr>
          <p:cNvSpPr>
            <a:spLocks noGrp="1"/>
          </p:cNvSpPr>
          <p:nvPr>
            <p:ph type="dt" sz="half" idx="10"/>
          </p:nvPr>
        </p:nvSpPr>
        <p:spPr/>
        <p:txBody>
          <a:bodyPr/>
          <a:lstStyle/>
          <a:p>
            <a:fld id="{63D1B995-F8AD-45F4-96B0-A3F69F8AD7BB}" type="datetime1">
              <a:rPr lang="en-US" smtClean="0"/>
              <a:t>10/27/2026</a:t>
            </a:fld>
            <a:endParaRPr lang="en-US" dirty="0"/>
          </a:p>
        </p:txBody>
      </p:sp>
      <p:sp>
        <p:nvSpPr>
          <p:cNvPr id="16" name="Slide Number Placeholder 15">
            <a:extLst>
              <a:ext uri="{FF2B5EF4-FFF2-40B4-BE49-F238E27FC236}">
                <a16:creationId xmlns:a16="http://schemas.microsoft.com/office/drawing/2014/main" id="{0CDBED4F-46CD-D88E-02D9-67454B3A37C2}"/>
              </a:ext>
            </a:extLst>
          </p:cNvPr>
          <p:cNvSpPr>
            <a:spLocks noGrp="1"/>
          </p:cNvSpPr>
          <p:nvPr>
            <p:ph type="sldNum" sz="quarter" idx="12"/>
          </p:nvPr>
        </p:nvSpPr>
        <p:spPr/>
        <p:txBody>
          <a:bodyPr/>
          <a:lstStyle/>
          <a:p>
            <a:fld id="{C1FF6DA9-008F-8B48-92A6-B652298478BF}" type="slidenum">
              <a:rPr lang="en-US" smtClean="0"/>
              <a:t>24</a:t>
            </a:fld>
            <a:endParaRPr lang="en-US" dirty="0"/>
          </a:p>
        </p:txBody>
      </p:sp>
    </p:spTree>
    <p:extLst>
      <p:ext uri="{BB962C8B-B14F-4D97-AF65-F5344CB8AC3E}">
        <p14:creationId xmlns:p14="http://schemas.microsoft.com/office/powerpoint/2010/main" val="1930966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EBCBF-011D-84AC-4707-681E4A5F7F22}"/>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4262DF99-892A-044D-4DE7-6F26D98DAE44}"/>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4C732BFE-7BF5-6E5E-B3E3-54DB3C192230}"/>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3D130B3E-3902-0CB3-756F-01CF50FF06EB}"/>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9DA91801-70C1-452F-8696-238A442D4047}"/>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A992642E-37EE-2AC8-7970-62348CE064B8}"/>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037D51AB-DDF2-FFB1-AEEC-82CA11AAD079}"/>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3CEDE643-D998-860A-F809-EBF0E43373B2}"/>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3DCF913E-9554-C690-3F7C-46915EE60848}"/>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itle 14">
            <a:extLst>
              <a:ext uri="{FF2B5EF4-FFF2-40B4-BE49-F238E27FC236}">
                <a16:creationId xmlns:a16="http://schemas.microsoft.com/office/drawing/2014/main" id="{FFC6E5B4-6561-DD2B-BED2-D17DD199670A}"/>
              </a:ext>
            </a:extLst>
          </p:cNvPr>
          <p:cNvSpPr txBox="1">
            <a:spLocks noGrp="1"/>
          </p:cNvSpPr>
          <p:nvPr>
            <p:ph type="title"/>
          </p:nvPr>
        </p:nvSpPr>
        <p:spPr>
          <a:xfrm>
            <a:off x="1099457" y="538361"/>
            <a:ext cx="9394371"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Discussions</a:t>
            </a:r>
            <a:endParaRPr sz="4000" b="1" i="0" dirty="0">
              <a:solidFill>
                <a:srgbClr val="003D33"/>
              </a:solidFill>
              <a:latin typeface="Berlin Sans FB Demi" panose="020E0802020502020306" pitchFamily="34" charset="0"/>
            </a:endParaRPr>
          </a:p>
        </p:txBody>
      </p:sp>
      <p:sp>
        <p:nvSpPr>
          <p:cNvPr id="3" name="Content Placeholder 2">
            <a:extLst>
              <a:ext uri="{FF2B5EF4-FFF2-40B4-BE49-F238E27FC236}">
                <a16:creationId xmlns:a16="http://schemas.microsoft.com/office/drawing/2014/main" id="{4A427731-DFAE-E98E-84A3-841AB069C6A4}"/>
              </a:ext>
            </a:extLst>
          </p:cNvPr>
          <p:cNvSpPr>
            <a:spLocks noGrp="1"/>
          </p:cNvSpPr>
          <p:nvPr>
            <p:ph idx="1"/>
          </p:nvPr>
        </p:nvSpPr>
        <p:spPr>
          <a:xfrm>
            <a:off x="457200" y="1415780"/>
            <a:ext cx="11288486" cy="4710384"/>
          </a:xfrm>
        </p:spPr>
        <p:txBody>
          <a:bodyPr>
            <a:normAutofit fontScale="92500" lnSpcReduction="10000"/>
          </a:bodyPr>
          <a:lstStyle/>
          <a:p>
            <a:r>
              <a:rPr lang="" dirty="0">
                <a:latin typeface="Candara" panose="020E0502030303020204" pitchFamily="34" charset="0"/>
              </a:rPr>
              <a:t>This case illustrates early-onset paroxysmal atrial fibrillation in an otherwise healthy young adult.</a:t>
            </a:r>
          </a:p>
          <a:p>
            <a:r>
              <a:rPr lang="" dirty="0">
                <a:latin typeface="Candara" panose="020E0502030303020204" pitchFamily="34" charset="0"/>
              </a:rPr>
              <a:t>AF occurring before the age of 20 years is uncommon and warrants careful evaluation for underlying structural, genetic, metabolic, and electrophysiological abnormalities.</a:t>
            </a:r>
          </a:p>
          <a:p>
            <a:r>
              <a:rPr lang="" dirty="0">
                <a:latin typeface="Candara" panose="020E0502030303020204" pitchFamily="34" charset="0"/>
              </a:rPr>
              <a:t>The patient's symptoms significantly affected quality of life despite the absence of major cardiovascular risk factors.</a:t>
            </a:r>
          </a:p>
          <a:p>
            <a:r>
              <a:rPr lang="" dirty="0">
                <a:latin typeface="Candara" panose="020E0502030303020204" pitchFamily="34" charset="0"/>
              </a:rPr>
              <a:t>Echocardiographic findings demonstrated preserved cardiac structure and function, supporting a diagnosis of lone or idiopathic atrial fibrillation.</a:t>
            </a:r>
            <a:endParaRPr lang="LID4096" dirty="0">
              <a:latin typeface="Candara" panose="020E0502030303020204" pitchFamily="34" charset="0"/>
            </a:endParaRPr>
          </a:p>
        </p:txBody>
      </p:sp>
      <p:sp>
        <p:nvSpPr>
          <p:cNvPr id="4" name="Date Placeholder 3">
            <a:extLst>
              <a:ext uri="{FF2B5EF4-FFF2-40B4-BE49-F238E27FC236}">
                <a16:creationId xmlns:a16="http://schemas.microsoft.com/office/drawing/2014/main" id="{C09A70ED-90A3-394A-D594-8BD47D255166}"/>
              </a:ext>
            </a:extLst>
          </p:cNvPr>
          <p:cNvSpPr>
            <a:spLocks noGrp="1"/>
          </p:cNvSpPr>
          <p:nvPr>
            <p:ph type="dt" sz="half" idx="10"/>
          </p:nvPr>
        </p:nvSpPr>
        <p:spPr/>
        <p:txBody>
          <a:bodyPr/>
          <a:lstStyle/>
          <a:p>
            <a:fld id="{4A7CA38E-3A4A-4DE2-A307-84748D6E864B}" type="datetime1">
              <a:rPr lang="en-US" smtClean="0"/>
              <a:t>10/27/2026</a:t>
            </a:fld>
            <a:endParaRPr lang="en-US" dirty="0"/>
          </a:p>
        </p:txBody>
      </p:sp>
      <p:sp>
        <p:nvSpPr>
          <p:cNvPr id="14" name="Slide Number Placeholder 13">
            <a:extLst>
              <a:ext uri="{FF2B5EF4-FFF2-40B4-BE49-F238E27FC236}">
                <a16:creationId xmlns:a16="http://schemas.microsoft.com/office/drawing/2014/main" id="{BA0C6F29-21D9-5DC3-9381-BBC407409AFA}"/>
              </a:ext>
            </a:extLst>
          </p:cNvPr>
          <p:cNvSpPr>
            <a:spLocks noGrp="1"/>
          </p:cNvSpPr>
          <p:nvPr>
            <p:ph type="sldNum" sz="quarter" idx="12"/>
          </p:nvPr>
        </p:nvSpPr>
        <p:spPr/>
        <p:txBody>
          <a:bodyPr/>
          <a:lstStyle/>
          <a:p>
            <a:fld id="{C1FF6DA9-008F-8B48-92A6-B652298478BF}" type="slidenum">
              <a:rPr lang="en-US" smtClean="0"/>
              <a:t>25</a:t>
            </a:fld>
            <a:endParaRPr lang="en-US" dirty="0"/>
          </a:p>
        </p:txBody>
      </p:sp>
    </p:spTree>
    <p:extLst>
      <p:ext uri="{BB962C8B-B14F-4D97-AF65-F5344CB8AC3E}">
        <p14:creationId xmlns:p14="http://schemas.microsoft.com/office/powerpoint/2010/main" val="825357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E21F6-E3A4-B4A2-CA5F-9461981976D4}"/>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4FBB9277-7AA0-C8E5-7A66-F1CB246CB205}"/>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0B106650-FC5A-2AB3-8C0F-64D745B210D8}"/>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DD86AAA0-F806-24BF-AA1B-C844B06FC364}"/>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32E87EF9-02D4-3F36-3658-A8D73E9D03E3}"/>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D320179B-8B05-25DD-7C93-C06F8CD686F6}"/>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93952FA2-485E-7462-B83C-C03506B9D73F}"/>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D7FC9546-7950-CE5D-4840-B1CC0534A89D}"/>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C3AC57F5-6B6F-5205-4EB8-5BED66C133BE}"/>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itle 14">
            <a:extLst>
              <a:ext uri="{FF2B5EF4-FFF2-40B4-BE49-F238E27FC236}">
                <a16:creationId xmlns:a16="http://schemas.microsoft.com/office/drawing/2014/main" id="{66034B07-7E14-9431-9CBB-FB871D9648A1}"/>
              </a:ext>
            </a:extLst>
          </p:cNvPr>
          <p:cNvSpPr txBox="1">
            <a:spLocks noGrp="1"/>
          </p:cNvSpPr>
          <p:nvPr>
            <p:ph type="title"/>
          </p:nvPr>
        </p:nvSpPr>
        <p:spPr>
          <a:xfrm>
            <a:off x="1099457" y="538361"/>
            <a:ext cx="9394371" cy="615553"/>
          </a:xfrm>
          <a:prstGeom prst="rect">
            <a:avLst/>
          </a:prstGeom>
          <a:noFill/>
        </p:spPr>
        <p:txBody>
          <a:bodyPr wrap="square" lIns="0" tIns="0" rIns="0" bIns="0" anchor="ctr">
            <a:spAutoFit/>
          </a:bodyPr>
          <a:lstStyle/>
          <a:p>
            <a:pPr algn="ctr">
              <a:spcBef>
                <a:spcPts val="0"/>
              </a:spcBef>
              <a:spcAft>
                <a:spcPts val="0"/>
              </a:spcAft>
            </a:pPr>
            <a:r>
              <a:rPr lang="en-US" sz="4000" b="1" i="0" dirty="0">
                <a:solidFill>
                  <a:srgbClr val="003D33"/>
                </a:solidFill>
                <a:latin typeface="Berlin Sans FB Demi" panose="020E0802020502020306" pitchFamily="34" charset="0"/>
              </a:rPr>
              <a:t>Discussions, Cont.</a:t>
            </a:r>
            <a:endParaRPr sz="4000" b="1" i="0" dirty="0">
              <a:solidFill>
                <a:srgbClr val="003D33"/>
              </a:solidFill>
              <a:latin typeface="Berlin Sans FB Demi" panose="020E0802020502020306" pitchFamily="34" charset="0"/>
            </a:endParaRPr>
          </a:p>
        </p:txBody>
      </p:sp>
      <p:sp>
        <p:nvSpPr>
          <p:cNvPr id="3" name="Content Placeholder 2">
            <a:extLst>
              <a:ext uri="{FF2B5EF4-FFF2-40B4-BE49-F238E27FC236}">
                <a16:creationId xmlns:a16="http://schemas.microsoft.com/office/drawing/2014/main" id="{EA4F3A0F-2AD3-44A6-365C-4EE879DE1220}"/>
              </a:ext>
            </a:extLst>
          </p:cNvPr>
          <p:cNvSpPr>
            <a:spLocks noGrp="1"/>
          </p:cNvSpPr>
          <p:nvPr>
            <p:ph idx="1"/>
          </p:nvPr>
        </p:nvSpPr>
        <p:spPr>
          <a:xfrm>
            <a:off x="457200" y="1415780"/>
            <a:ext cx="11288486" cy="4710384"/>
          </a:xfrm>
        </p:spPr>
        <p:txBody>
          <a:bodyPr>
            <a:normAutofit fontScale="92500" lnSpcReduction="10000"/>
          </a:bodyPr>
          <a:lstStyle/>
          <a:p>
            <a:r>
              <a:rPr lang="" dirty="0">
                <a:latin typeface="Candara" panose="020E0502030303020204" pitchFamily="34" charset="0"/>
              </a:rPr>
              <a:t>Several mechanisms may contribute to AF in younger individuals, including:</a:t>
            </a:r>
          </a:p>
          <a:p>
            <a:pPr lvl="1">
              <a:buFont typeface="Arial" panose="020B0604020202020204" pitchFamily="34" charset="0"/>
              <a:buChar char="•"/>
            </a:pPr>
            <a:r>
              <a:rPr lang="" dirty="0">
                <a:latin typeface="Candara" panose="020E0502030303020204" pitchFamily="34" charset="0"/>
              </a:rPr>
              <a:t>Genetic predisposition.</a:t>
            </a:r>
          </a:p>
          <a:p>
            <a:pPr lvl="1">
              <a:buFont typeface="Arial" panose="020B0604020202020204" pitchFamily="34" charset="0"/>
              <a:buChar char="•"/>
            </a:pPr>
            <a:r>
              <a:rPr lang="" dirty="0">
                <a:latin typeface="Candara" panose="020E0502030303020204" pitchFamily="34" charset="0"/>
              </a:rPr>
              <a:t>Enhanced vagal tone.</a:t>
            </a:r>
          </a:p>
          <a:p>
            <a:pPr lvl="1">
              <a:buFont typeface="Arial" panose="020B0604020202020204" pitchFamily="34" charset="0"/>
              <a:buChar char="•"/>
            </a:pPr>
            <a:r>
              <a:rPr lang="" dirty="0">
                <a:latin typeface="Candara" panose="020E0502030303020204" pitchFamily="34" charset="0"/>
              </a:rPr>
              <a:t>Atrial electrical remodeling.</a:t>
            </a:r>
          </a:p>
          <a:p>
            <a:pPr lvl="1">
              <a:buFont typeface="Arial" panose="020B0604020202020204" pitchFamily="34" charset="0"/>
              <a:buChar char="•"/>
            </a:pPr>
            <a:r>
              <a:rPr lang="" dirty="0">
                <a:latin typeface="Candara" panose="020E0502030303020204" pitchFamily="34" charset="0"/>
              </a:rPr>
              <a:t>Triggered activity originating from pulmonary veins.</a:t>
            </a:r>
          </a:p>
          <a:p>
            <a:r>
              <a:rPr lang="" dirty="0">
                <a:latin typeface="Candara" panose="020E0502030303020204" pitchFamily="34" charset="0"/>
              </a:rPr>
              <a:t>Long-standing recurrent AF may lead to progressive atrial remodeling, increasing the risk of transition from paroxysmal to persistent AF. Therefore, early rhythm-control strategies may be beneficial in selected patients.</a:t>
            </a:r>
          </a:p>
          <a:p>
            <a:pPr marL="0" indent="0">
              <a:buNone/>
            </a:pPr>
            <a:endParaRPr lang="LID4096" dirty="0">
              <a:latin typeface="Candara" panose="020E0502030303020204" pitchFamily="34" charset="0"/>
            </a:endParaRPr>
          </a:p>
        </p:txBody>
      </p:sp>
      <p:sp>
        <p:nvSpPr>
          <p:cNvPr id="4" name="Date Placeholder 3">
            <a:extLst>
              <a:ext uri="{FF2B5EF4-FFF2-40B4-BE49-F238E27FC236}">
                <a16:creationId xmlns:a16="http://schemas.microsoft.com/office/drawing/2014/main" id="{0EC3A090-037D-8B89-7318-9CAB65441CD2}"/>
              </a:ext>
            </a:extLst>
          </p:cNvPr>
          <p:cNvSpPr>
            <a:spLocks noGrp="1"/>
          </p:cNvSpPr>
          <p:nvPr>
            <p:ph type="dt" sz="half" idx="10"/>
          </p:nvPr>
        </p:nvSpPr>
        <p:spPr/>
        <p:txBody>
          <a:bodyPr/>
          <a:lstStyle/>
          <a:p>
            <a:fld id="{B4D18431-2D3B-4820-92AE-E3F14500B69E}" type="datetime1">
              <a:rPr lang="en-US" smtClean="0"/>
              <a:t>10/27/2026</a:t>
            </a:fld>
            <a:endParaRPr lang="en-US" dirty="0"/>
          </a:p>
        </p:txBody>
      </p:sp>
      <p:sp>
        <p:nvSpPr>
          <p:cNvPr id="12" name="Slide Number Placeholder 11">
            <a:extLst>
              <a:ext uri="{FF2B5EF4-FFF2-40B4-BE49-F238E27FC236}">
                <a16:creationId xmlns:a16="http://schemas.microsoft.com/office/drawing/2014/main" id="{FC405547-0EB5-FA42-1D12-A2F1F7C93428}"/>
              </a:ext>
            </a:extLst>
          </p:cNvPr>
          <p:cNvSpPr>
            <a:spLocks noGrp="1"/>
          </p:cNvSpPr>
          <p:nvPr>
            <p:ph type="sldNum" sz="quarter" idx="12"/>
          </p:nvPr>
        </p:nvSpPr>
        <p:spPr/>
        <p:txBody>
          <a:bodyPr/>
          <a:lstStyle/>
          <a:p>
            <a:fld id="{C1FF6DA9-008F-8B48-92A6-B652298478BF}" type="slidenum">
              <a:rPr lang="en-US" smtClean="0"/>
              <a:t>26</a:t>
            </a:fld>
            <a:endParaRPr lang="en-US" dirty="0"/>
          </a:p>
        </p:txBody>
      </p:sp>
    </p:spTree>
    <p:extLst>
      <p:ext uri="{BB962C8B-B14F-4D97-AF65-F5344CB8AC3E}">
        <p14:creationId xmlns:p14="http://schemas.microsoft.com/office/powerpoint/2010/main" val="3255326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52CF3-44C0-E4F1-AC90-709463773A9F}"/>
            </a:ext>
          </a:extLst>
        </p:cNvPr>
        <p:cNvGrpSpPr/>
        <p:nvPr/>
      </p:nvGrpSpPr>
      <p:grpSpPr>
        <a:xfrm>
          <a:off x="0" y="0"/>
          <a:ext cx="0" cy="0"/>
          <a:chOff x="0" y="0"/>
          <a:chExt cx="0" cy="0"/>
        </a:xfrm>
      </p:grpSpPr>
      <p:pic>
        <p:nvPicPr>
          <p:cNvPr id="2" name="Picture 1" descr="minimalist_kenyan_healthcare_network_background.png">
            <a:extLst>
              <a:ext uri="{FF2B5EF4-FFF2-40B4-BE49-F238E27FC236}">
                <a16:creationId xmlns:a16="http://schemas.microsoft.com/office/drawing/2014/main" id="{A87F770E-F24E-D95E-6E4E-BF9FEA62C253}"/>
              </a:ext>
            </a:extLst>
          </p:cNvPr>
          <p:cNvPicPr>
            <a:picLocks noChangeAspect="1"/>
          </p:cNvPicPr>
          <p:nvPr/>
        </p:nvPicPr>
        <p:blipFill>
          <a:blip r:embed="rId2"/>
          <a:stretch>
            <a:fillRect/>
          </a:stretch>
        </p:blipFill>
        <p:spPr>
          <a:xfrm>
            <a:off x="0" y="0"/>
            <a:ext cx="12191695" cy="6858000"/>
          </a:xfrm>
          <a:prstGeom prst="rect">
            <a:avLst/>
          </a:prstGeom>
        </p:spPr>
      </p:pic>
      <p:pic>
        <p:nvPicPr>
          <p:cNvPr id="5" name="Picture 4" descr="kcoa_logo_crest.png">
            <a:extLst>
              <a:ext uri="{FF2B5EF4-FFF2-40B4-BE49-F238E27FC236}">
                <a16:creationId xmlns:a16="http://schemas.microsoft.com/office/drawing/2014/main" id="{451CF34D-4B8B-7767-D8D1-E67BD175F6A5}"/>
              </a:ext>
            </a:extLst>
          </p:cNvPr>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a:extLst>
              <a:ext uri="{FF2B5EF4-FFF2-40B4-BE49-F238E27FC236}">
                <a16:creationId xmlns:a16="http://schemas.microsoft.com/office/drawing/2014/main" id="{BC764C83-5AA7-23F3-658E-2A5C06BAA6C8}"/>
              </a:ext>
            </a:extLst>
          </p:cNvPr>
          <p:cNvSpPr/>
          <p:nvPr/>
        </p:nvSpPr>
        <p:spPr>
          <a:xfrm>
            <a:off x="185057" y="1320287"/>
            <a:ext cx="11756572" cy="4898224"/>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Arial" panose="020B0604020202020204" pitchFamily="34" charset="0"/>
              <a:buChar char="•"/>
            </a:pPr>
            <a:endParaRPr lang="en-US" sz="2400" dirty="0">
              <a:solidFill>
                <a:schemeClr val="tx1"/>
              </a:solidFill>
              <a:latin typeface="Candara" panose="020E0502030303020204" pitchFamily="34" charset="0"/>
            </a:endParaRPr>
          </a:p>
        </p:txBody>
      </p:sp>
      <p:sp>
        <p:nvSpPr>
          <p:cNvPr id="7" name="Rectangle 6">
            <a:extLst>
              <a:ext uri="{FF2B5EF4-FFF2-40B4-BE49-F238E27FC236}">
                <a16:creationId xmlns:a16="http://schemas.microsoft.com/office/drawing/2014/main" id="{416093C6-10B0-BAA8-72EA-E0EB0BB65BEC}"/>
              </a:ext>
            </a:extLst>
          </p:cNvPr>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C7DC270C-8906-44A3-EC35-5C462DCD87B7}"/>
              </a:ext>
            </a:extLst>
          </p:cNvPr>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a:extLst>
              <a:ext uri="{FF2B5EF4-FFF2-40B4-BE49-F238E27FC236}">
                <a16:creationId xmlns:a16="http://schemas.microsoft.com/office/drawing/2014/main" id="{545649F9-197E-C888-C6B9-4F66E0B95C47}"/>
              </a:ext>
            </a:extLst>
          </p:cNvPr>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a:extLst>
              <a:ext uri="{FF2B5EF4-FFF2-40B4-BE49-F238E27FC236}">
                <a16:creationId xmlns:a16="http://schemas.microsoft.com/office/drawing/2014/main" id="{F1616C4C-4787-46C4-936B-19995B50F698}"/>
              </a:ext>
            </a:extLst>
          </p:cNvPr>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03</a:t>
            </a:r>
          </a:p>
        </p:txBody>
      </p:sp>
      <p:sp>
        <p:nvSpPr>
          <p:cNvPr id="11" name="Rectangle 10">
            <a:extLst>
              <a:ext uri="{FF2B5EF4-FFF2-40B4-BE49-F238E27FC236}">
                <a16:creationId xmlns:a16="http://schemas.microsoft.com/office/drawing/2014/main" id="{C6C141FE-0BFE-7A59-16B6-A41AD75EC188}"/>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itle 14">
            <a:extLst>
              <a:ext uri="{FF2B5EF4-FFF2-40B4-BE49-F238E27FC236}">
                <a16:creationId xmlns:a16="http://schemas.microsoft.com/office/drawing/2014/main" id="{7767D528-A5B1-F874-2D3D-DC8FB07FDF84}"/>
              </a:ext>
            </a:extLst>
          </p:cNvPr>
          <p:cNvSpPr txBox="1">
            <a:spLocks noGrp="1"/>
          </p:cNvSpPr>
          <p:nvPr>
            <p:ph type="title"/>
          </p:nvPr>
        </p:nvSpPr>
        <p:spPr>
          <a:xfrm>
            <a:off x="1099457" y="538361"/>
            <a:ext cx="9394371" cy="615553"/>
          </a:xfrm>
          <a:prstGeom prst="rect">
            <a:avLst/>
          </a:prstGeom>
          <a:noFill/>
        </p:spPr>
        <p:txBody>
          <a:bodyPr wrap="square" lIns="0" tIns="0" rIns="0" bIns="0" anchor="ctr">
            <a:spAutoFit/>
          </a:bodyPr>
          <a:lstStyle/>
          <a:p>
            <a:pPr algn="ctr">
              <a:spcBef>
                <a:spcPts val="0"/>
              </a:spcBef>
              <a:spcAft>
                <a:spcPts val="0"/>
              </a:spcAft>
            </a:pPr>
            <a:r>
              <a:rPr lang="en-US" sz="4000" b="1" dirty="0">
                <a:solidFill>
                  <a:srgbClr val="003D33"/>
                </a:solidFill>
                <a:latin typeface="Berlin Sans FB Demi" panose="020E0802020502020306" pitchFamily="34" charset="0"/>
              </a:rPr>
              <a:t>Conclusion</a:t>
            </a:r>
            <a:r>
              <a:rPr lang="en-US" sz="4000" b="1" i="0" dirty="0">
                <a:solidFill>
                  <a:srgbClr val="003D33"/>
                </a:solidFill>
                <a:latin typeface="Berlin Sans FB Demi" panose="020E0802020502020306" pitchFamily="34" charset="0"/>
              </a:rPr>
              <a:t>.</a:t>
            </a:r>
            <a:endParaRPr sz="4000" b="1" i="0" dirty="0">
              <a:solidFill>
                <a:srgbClr val="003D33"/>
              </a:solidFill>
              <a:latin typeface="Berlin Sans FB Demi" panose="020E0802020502020306" pitchFamily="34" charset="0"/>
            </a:endParaRPr>
          </a:p>
        </p:txBody>
      </p:sp>
      <p:sp>
        <p:nvSpPr>
          <p:cNvPr id="3" name="Content Placeholder 2">
            <a:extLst>
              <a:ext uri="{FF2B5EF4-FFF2-40B4-BE49-F238E27FC236}">
                <a16:creationId xmlns:a16="http://schemas.microsoft.com/office/drawing/2014/main" id="{D9839380-79BF-D1E1-7E48-A06DCFF4EF0C}"/>
              </a:ext>
            </a:extLst>
          </p:cNvPr>
          <p:cNvSpPr>
            <a:spLocks noGrp="1"/>
          </p:cNvSpPr>
          <p:nvPr>
            <p:ph idx="1"/>
          </p:nvPr>
        </p:nvSpPr>
        <p:spPr>
          <a:xfrm>
            <a:off x="457200" y="1415780"/>
            <a:ext cx="11288486" cy="4710384"/>
          </a:xfrm>
        </p:spPr>
        <p:txBody>
          <a:bodyPr>
            <a:normAutofit fontScale="92500" lnSpcReduction="10000"/>
          </a:bodyPr>
          <a:lstStyle/>
          <a:p>
            <a:r>
              <a:rPr lang="" dirty="0">
                <a:latin typeface="Candara" panose="020E0502030303020204" pitchFamily="34" charset="0"/>
              </a:rPr>
              <a:t>Atrial fibrillation can occur in young individuals and may present with recurrent symptoms beginning in adolescence.</a:t>
            </a:r>
          </a:p>
          <a:p>
            <a:r>
              <a:rPr lang="" dirty="0">
                <a:latin typeface="Candara" panose="020E0502030303020204" pitchFamily="34" charset="0"/>
              </a:rPr>
              <a:t>This case demonstrates the importance of thorough diagnostic evaluation to exclude structural and secondary causes of AF.</a:t>
            </a:r>
          </a:p>
          <a:p>
            <a:r>
              <a:rPr lang="" dirty="0">
                <a:latin typeface="Candara" panose="020E0502030303020204" pitchFamily="34" charset="0"/>
              </a:rPr>
              <a:t>Long-term management should focus on symptom control, prevention of disease progression, and regular monitoring for complications. </a:t>
            </a:r>
          </a:p>
          <a:p>
            <a:r>
              <a:rPr lang="" dirty="0">
                <a:latin typeface="Candara" panose="020E0502030303020204" pitchFamily="34" charset="0"/>
              </a:rPr>
              <a:t>Young patients with symptomatic recurrent AF may benefit from early consideration of rhythm-control strategies, including catheter ablation, to improve quality of life and long-term outcomes.</a:t>
            </a:r>
            <a:endParaRPr lang="LID4096" dirty="0">
              <a:latin typeface="Candara" panose="020E0502030303020204" pitchFamily="34" charset="0"/>
            </a:endParaRPr>
          </a:p>
        </p:txBody>
      </p:sp>
      <p:sp>
        <p:nvSpPr>
          <p:cNvPr id="4" name="Date Placeholder 3">
            <a:extLst>
              <a:ext uri="{FF2B5EF4-FFF2-40B4-BE49-F238E27FC236}">
                <a16:creationId xmlns:a16="http://schemas.microsoft.com/office/drawing/2014/main" id="{A1178332-A5A2-66C0-B393-D9EE76609DFC}"/>
              </a:ext>
            </a:extLst>
          </p:cNvPr>
          <p:cNvSpPr>
            <a:spLocks noGrp="1"/>
          </p:cNvSpPr>
          <p:nvPr>
            <p:ph type="dt" sz="half" idx="10"/>
          </p:nvPr>
        </p:nvSpPr>
        <p:spPr/>
        <p:txBody>
          <a:bodyPr/>
          <a:lstStyle/>
          <a:p>
            <a:fld id="{A19B90C8-724D-4EC1-83D9-465A0CEB2D20}" type="datetime1">
              <a:rPr lang="en-US" smtClean="0"/>
              <a:t>10/27/2026</a:t>
            </a:fld>
            <a:endParaRPr lang="en-US" dirty="0"/>
          </a:p>
        </p:txBody>
      </p:sp>
      <p:sp>
        <p:nvSpPr>
          <p:cNvPr id="12" name="Slide Number Placeholder 11">
            <a:extLst>
              <a:ext uri="{FF2B5EF4-FFF2-40B4-BE49-F238E27FC236}">
                <a16:creationId xmlns:a16="http://schemas.microsoft.com/office/drawing/2014/main" id="{71EE3EE6-669B-DA86-5CF6-95F8E5CE657C}"/>
              </a:ext>
            </a:extLst>
          </p:cNvPr>
          <p:cNvSpPr>
            <a:spLocks noGrp="1"/>
          </p:cNvSpPr>
          <p:nvPr>
            <p:ph type="sldNum" sz="quarter" idx="12"/>
          </p:nvPr>
        </p:nvSpPr>
        <p:spPr/>
        <p:txBody>
          <a:bodyPr/>
          <a:lstStyle/>
          <a:p>
            <a:fld id="{C1FF6DA9-008F-8B48-92A6-B652298478BF}" type="slidenum">
              <a:rPr lang="en-US" smtClean="0"/>
              <a:t>27</a:t>
            </a:fld>
            <a:endParaRPr lang="en-US" dirty="0"/>
          </a:p>
        </p:txBody>
      </p:sp>
    </p:spTree>
    <p:extLst>
      <p:ext uri="{BB962C8B-B14F-4D97-AF65-F5344CB8AC3E}">
        <p14:creationId xmlns:p14="http://schemas.microsoft.com/office/powerpoint/2010/main" val="2988598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nimalist_kenyan_healthcare_network_background.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307592" y="257812"/>
            <a:ext cx="9098280" cy="892552"/>
          </a:xfrm>
          <a:prstGeom prst="rect">
            <a:avLst/>
          </a:prstGeom>
          <a:noFill/>
        </p:spPr>
        <p:txBody>
          <a:bodyPr wrap="square" lIns="0" tIns="0" rIns="0" bIns="0" anchor="ctr">
            <a:spAutoFit/>
          </a:bodyPr>
          <a:lstStyle/>
          <a:p>
            <a:pPr algn="ctr">
              <a:spcBef>
                <a:spcPts val="0"/>
              </a:spcBef>
              <a:spcAft>
                <a:spcPts val="0"/>
              </a:spcAft>
            </a:pPr>
            <a:r>
              <a:rPr lang="en-US" sz="2900" b="1" i="0" dirty="0">
                <a:solidFill>
                  <a:srgbClr val="003D33"/>
                </a:solidFill>
                <a:latin typeface="Berlin Sans FB" panose="020E0602020502020306" pitchFamily="34" charset="0"/>
              </a:rPr>
              <a:t>Role of Clinical Officers in </a:t>
            </a:r>
            <a:r>
              <a:rPr lang="en-US" sz="2900" b="1" dirty="0">
                <a:solidFill>
                  <a:srgbClr val="003D33"/>
                </a:solidFill>
                <a:latin typeface="Berlin Sans FB" panose="020E0602020502020306" pitchFamily="34" charset="0"/>
              </a:rPr>
              <a:t>Atrial Fibrillation Management</a:t>
            </a:r>
            <a:endParaRPr sz="2900" b="1" i="0" dirty="0">
              <a:solidFill>
                <a:srgbClr val="003D33"/>
              </a:solidFill>
              <a:latin typeface="Berlin Sans FB" panose="020E0602020502020306" pitchFamily="34" charset="0"/>
            </a:endParaRPr>
          </a:p>
        </p:txBody>
      </p:sp>
      <p:pic>
        <p:nvPicPr>
          <p:cNvPr id="5" name="Picture 4" descr="kcoa_logo_crest.png"/>
          <p:cNvPicPr>
            <a:picLocks noChangeAspect="1"/>
          </p:cNvPicPr>
          <p:nvPr/>
        </p:nvPicPr>
        <p:blipFill>
          <a:blip r:embed="rId3"/>
          <a:stretch>
            <a:fillRect/>
          </a:stretch>
        </p:blipFill>
        <p:spPr>
          <a:xfrm>
            <a:off x="10579608" y="219456"/>
            <a:ext cx="743797" cy="640080"/>
          </a:xfrm>
          <a:prstGeom prst="rect">
            <a:avLst/>
          </a:prstGeom>
        </p:spPr>
      </p:pic>
      <p:sp>
        <p:nvSpPr>
          <p:cNvPr id="6" name="Rounded Rectangle 5"/>
          <p:cNvSpPr/>
          <p:nvPr/>
        </p:nvSpPr>
        <p:spPr>
          <a:xfrm>
            <a:off x="694944" y="1353312"/>
            <a:ext cx="10817352" cy="4818888"/>
          </a:xfrm>
          <a:prstGeom prst="roundRect">
            <a:avLst>
              <a:gd name="adj" fmla="val 10000"/>
            </a:avLst>
          </a:prstGeom>
          <a:solidFill>
            <a:srgbClr val="FFFFFF"/>
          </a:solidFill>
          <a:ln w="10160">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sz="2800" dirty="0">
                <a:solidFill>
                  <a:schemeClr val="tx1"/>
                </a:solidFill>
                <a:latin typeface="Candara" panose="020E0502030303020204" pitchFamily="34" charset="0"/>
              </a:rPr>
              <a:t>Initial Assessment and Diagnosis of CVDs</a:t>
            </a:r>
          </a:p>
          <a:p>
            <a:pPr marL="285750" indent="-285750">
              <a:buFont typeface="Arial" panose="020B0604020202020204" pitchFamily="34" charset="0"/>
              <a:buChar char="•"/>
            </a:pPr>
            <a:r>
              <a:rPr lang="en-US" sz="2800" dirty="0">
                <a:solidFill>
                  <a:schemeClr val="tx1"/>
                </a:solidFill>
                <a:latin typeface="Candara" panose="020E0502030303020204" pitchFamily="34" charset="0"/>
              </a:rPr>
              <a:t>Diagnostics and Electrocardiography</a:t>
            </a:r>
          </a:p>
          <a:p>
            <a:pPr marL="285750" indent="-285750">
              <a:buFont typeface="Arial" panose="020B0604020202020204" pitchFamily="34" charset="0"/>
              <a:buChar char="•"/>
            </a:pPr>
            <a:r>
              <a:rPr lang="en-US" sz="2800" dirty="0">
                <a:solidFill>
                  <a:schemeClr val="tx1"/>
                </a:solidFill>
                <a:latin typeface="Candara" panose="020E0502030303020204" pitchFamily="34" charset="0"/>
              </a:rPr>
              <a:t>Medical Treatment and Prescribing</a:t>
            </a:r>
          </a:p>
          <a:p>
            <a:pPr marL="285750" indent="-285750">
              <a:buFont typeface="Arial" panose="020B0604020202020204" pitchFamily="34" charset="0"/>
              <a:buChar char="•"/>
            </a:pPr>
            <a:r>
              <a:rPr lang="en-US" sz="2800" dirty="0">
                <a:solidFill>
                  <a:schemeClr val="tx1"/>
                </a:solidFill>
                <a:latin typeface="Candara" panose="020E0502030303020204" pitchFamily="34" charset="0"/>
              </a:rPr>
              <a:t>Stroke risk assessment and anticoagulation</a:t>
            </a:r>
          </a:p>
          <a:p>
            <a:pPr marL="285750" indent="-285750">
              <a:buFont typeface="Arial" panose="020B0604020202020204" pitchFamily="34" charset="0"/>
              <a:buChar char="•"/>
            </a:pPr>
            <a:r>
              <a:rPr lang="en-US" sz="2800" dirty="0">
                <a:solidFill>
                  <a:schemeClr val="tx1"/>
                </a:solidFill>
                <a:latin typeface="Candara" panose="020E0502030303020204" pitchFamily="34" charset="0"/>
              </a:rPr>
              <a:t>Patient Education and Lifestyle modification and disease management</a:t>
            </a:r>
          </a:p>
          <a:p>
            <a:pPr marL="285750" indent="-285750">
              <a:buFont typeface="Arial" panose="020B0604020202020204" pitchFamily="34" charset="0"/>
              <a:buChar char="•"/>
            </a:pPr>
            <a:r>
              <a:rPr lang="en-US" sz="2800" dirty="0">
                <a:solidFill>
                  <a:schemeClr val="tx1"/>
                </a:solidFill>
                <a:latin typeface="Candara" panose="020E0502030303020204" pitchFamily="34" charset="0"/>
              </a:rPr>
              <a:t>Monitoring and adjusting treatment plans/ Referral</a:t>
            </a:r>
            <a:endParaRPr sz="2800" dirty="0">
              <a:solidFill>
                <a:schemeClr val="tx1"/>
              </a:solidFill>
              <a:latin typeface="Candara" panose="020E0502030303020204" pitchFamily="34" charset="0"/>
            </a:endParaRPr>
          </a:p>
        </p:txBody>
      </p:sp>
      <p:sp>
        <p:nvSpPr>
          <p:cNvPr id="7" name="Rectangle 6"/>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9" name="TextBox 8"/>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0" name="TextBox 9"/>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06</a:t>
            </a:r>
          </a:p>
        </p:txBody>
      </p:sp>
      <p:sp>
        <p:nvSpPr>
          <p:cNvPr id="11" name="Rectangle 10">
            <a:extLst>
              <a:ext uri="{FF2B5EF4-FFF2-40B4-BE49-F238E27FC236}">
                <a16:creationId xmlns:a16="http://schemas.microsoft.com/office/drawing/2014/main" id="{F1A67A5E-0440-7195-DC20-F67C41E081A9}"/>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Date Placeholder 2">
            <a:extLst>
              <a:ext uri="{FF2B5EF4-FFF2-40B4-BE49-F238E27FC236}">
                <a16:creationId xmlns:a16="http://schemas.microsoft.com/office/drawing/2014/main" id="{6532470F-BAD0-7C99-AF0D-B8704F4DC0A4}"/>
              </a:ext>
            </a:extLst>
          </p:cNvPr>
          <p:cNvSpPr>
            <a:spLocks noGrp="1"/>
          </p:cNvSpPr>
          <p:nvPr>
            <p:ph type="dt" sz="half" idx="10"/>
          </p:nvPr>
        </p:nvSpPr>
        <p:spPr/>
        <p:txBody>
          <a:bodyPr/>
          <a:lstStyle/>
          <a:p>
            <a:fld id="{F5EAF45A-20F7-4CF8-AB82-AE2210310DBA}" type="datetime1">
              <a:rPr lang="en-US" smtClean="0"/>
              <a:t>10/27/2026</a:t>
            </a:fld>
            <a:endParaRPr lang="en-US" dirty="0"/>
          </a:p>
        </p:txBody>
      </p:sp>
      <p:sp>
        <p:nvSpPr>
          <p:cNvPr id="12" name="Slide Number Placeholder 11">
            <a:extLst>
              <a:ext uri="{FF2B5EF4-FFF2-40B4-BE49-F238E27FC236}">
                <a16:creationId xmlns:a16="http://schemas.microsoft.com/office/drawing/2014/main" id="{C7B1A5A5-84D6-6A04-3AB1-D22CDDF1AE98}"/>
              </a:ext>
            </a:extLst>
          </p:cNvPr>
          <p:cNvSpPr>
            <a:spLocks noGrp="1"/>
          </p:cNvSpPr>
          <p:nvPr>
            <p:ph type="sldNum" sz="quarter" idx="12"/>
          </p:nvPr>
        </p:nvSpPr>
        <p:spPr/>
        <p:txBody>
          <a:bodyPr/>
          <a:lstStyle/>
          <a:p>
            <a:fld id="{C1FF6DA9-008F-8B48-92A6-B652298478BF}" type="slidenum">
              <a:rPr lang="en-US" smtClean="0"/>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nimalist_kenyan_healthcare_network_background.png"/>
          <p:cNvPicPr>
            <a:picLocks noChangeAspect="1"/>
          </p:cNvPicPr>
          <p:nvPr/>
        </p:nvPicPr>
        <p:blipFill>
          <a:blip r:embed="rId2"/>
          <a:stretch>
            <a:fillRect/>
          </a:stretch>
        </p:blipFill>
        <p:spPr>
          <a:xfrm>
            <a:off x="0" y="0"/>
            <a:ext cx="12191695" cy="6858000"/>
          </a:xfrm>
          <a:prstGeom prst="rect">
            <a:avLst/>
          </a:prstGeom>
        </p:spPr>
      </p:pic>
      <p:sp>
        <p:nvSpPr>
          <p:cNvPr id="4" name="TextBox 3"/>
          <p:cNvSpPr txBox="1"/>
          <p:nvPr/>
        </p:nvSpPr>
        <p:spPr>
          <a:xfrm>
            <a:off x="1307592" y="491543"/>
            <a:ext cx="8929228" cy="461665"/>
          </a:xfrm>
          <a:prstGeom prst="rect">
            <a:avLst/>
          </a:prstGeom>
          <a:noFill/>
        </p:spPr>
        <p:txBody>
          <a:bodyPr wrap="square" lIns="0" tIns="0" rIns="0" bIns="0" anchor="ctr">
            <a:spAutoFit/>
          </a:bodyPr>
          <a:lstStyle/>
          <a:p>
            <a:pPr algn="ctr">
              <a:spcBef>
                <a:spcPts val="0"/>
              </a:spcBef>
              <a:spcAft>
                <a:spcPts val="0"/>
              </a:spcAft>
            </a:pPr>
            <a:r>
              <a:rPr sz="3000" b="1" i="0" dirty="0">
                <a:solidFill>
                  <a:srgbClr val="003D33"/>
                </a:solidFill>
                <a:latin typeface="Corbel" panose="020B0503020204020204" pitchFamily="34" charset="0"/>
              </a:rPr>
              <a:t>Around the Campfire</a:t>
            </a:r>
          </a:p>
        </p:txBody>
      </p:sp>
      <p:pic>
        <p:nvPicPr>
          <p:cNvPr id="5" name="Picture 4" descr="kcoa_logo_crest.png"/>
          <p:cNvPicPr>
            <a:picLocks noChangeAspect="1"/>
          </p:cNvPicPr>
          <p:nvPr/>
        </p:nvPicPr>
        <p:blipFill>
          <a:blip r:embed="rId3"/>
          <a:stretch>
            <a:fillRect/>
          </a:stretch>
        </p:blipFill>
        <p:spPr>
          <a:xfrm>
            <a:off x="10533888" y="228600"/>
            <a:ext cx="743797" cy="640080"/>
          </a:xfrm>
          <a:prstGeom prst="rect">
            <a:avLst/>
          </a:prstGeom>
        </p:spPr>
      </p:pic>
      <p:sp>
        <p:nvSpPr>
          <p:cNvPr id="6" name="Rounded Rectangle 5"/>
          <p:cNvSpPr/>
          <p:nvPr/>
        </p:nvSpPr>
        <p:spPr>
          <a:xfrm>
            <a:off x="969264" y="1517904"/>
            <a:ext cx="10241280" cy="4425696"/>
          </a:xfrm>
          <a:prstGeom prst="roundRect">
            <a:avLst>
              <a:gd name="adj" fmla="val 10000"/>
            </a:avLst>
          </a:prstGeom>
          <a:solidFill>
            <a:srgbClr val="FFFFFF"/>
          </a:solidFill>
          <a:ln w="10795">
            <a:solidFill>
              <a:srgbClr val="D0DF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920240" y="2859613"/>
            <a:ext cx="8412480" cy="1138773"/>
          </a:xfrm>
          <a:prstGeom prst="rect">
            <a:avLst/>
          </a:prstGeom>
          <a:noFill/>
        </p:spPr>
        <p:txBody>
          <a:bodyPr wrap="square" lIns="0" tIns="0" rIns="0" bIns="0" anchor="ctr">
            <a:spAutoFit/>
          </a:bodyPr>
          <a:lstStyle/>
          <a:p>
            <a:pPr algn="ctr">
              <a:spcBef>
                <a:spcPts val="0"/>
              </a:spcBef>
              <a:spcAft>
                <a:spcPts val="0"/>
              </a:spcAft>
            </a:pPr>
            <a:r>
              <a:rPr lang="en-US" sz="3700" b="1" i="0" dirty="0">
                <a:solidFill>
                  <a:srgbClr val="045B48"/>
                </a:solidFill>
                <a:latin typeface="Goudy Old Style" panose="02020502050305020303" pitchFamily="18" charset="0"/>
              </a:rPr>
              <a:t>What are the Classical Symptoms and Signs of Atrial Fibrillation?</a:t>
            </a:r>
            <a:endParaRPr sz="3700" b="1" i="0" dirty="0">
              <a:solidFill>
                <a:srgbClr val="045B48"/>
              </a:solidFill>
              <a:latin typeface="Goudy Old Style" panose="02020502050305020303" pitchFamily="18" charset="0"/>
            </a:endParaRPr>
          </a:p>
        </p:txBody>
      </p:sp>
      <p:sp>
        <p:nvSpPr>
          <p:cNvPr id="8" name="Rectangle 7"/>
          <p:cNvSpPr/>
          <p:nvPr/>
        </p:nvSpPr>
        <p:spPr>
          <a:xfrm>
            <a:off x="713232" y="6437376"/>
            <a:ext cx="10826496" cy="21945"/>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77240" y="6483096"/>
            <a:ext cx="2560320" cy="192024"/>
          </a:xfrm>
          <a:prstGeom prst="rect">
            <a:avLst/>
          </a:prstGeom>
          <a:noFill/>
        </p:spPr>
        <p:txBody>
          <a:bodyPr wrap="square" lIns="0" tIns="0" rIns="0" bIns="0" anchor="ctr">
            <a:spAutoFit/>
          </a:bodyPr>
          <a:lstStyle/>
          <a:p>
            <a:pPr algn="l">
              <a:spcBef>
                <a:spcPts val="0"/>
              </a:spcBef>
              <a:spcAft>
                <a:spcPts val="0"/>
              </a:spcAft>
            </a:pPr>
            <a:r>
              <a:rPr sz="900" b="0" i="0">
                <a:solidFill>
                  <a:srgbClr val="596862"/>
                </a:solidFill>
                <a:latin typeface="Inter"/>
              </a:rPr>
              <a:t>kecoa.org</a:t>
            </a:r>
          </a:p>
        </p:txBody>
      </p:sp>
      <p:sp>
        <p:nvSpPr>
          <p:cNvPr id="10" name="TextBox 9"/>
          <p:cNvSpPr txBox="1"/>
          <p:nvPr/>
        </p:nvSpPr>
        <p:spPr>
          <a:xfrm>
            <a:off x="3017520" y="6473952"/>
            <a:ext cx="6492240" cy="219456"/>
          </a:xfrm>
          <a:prstGeom prst="rect">
            <a:avLst/>
          </a:prstGeom>
          <a:noFill/>
        </p:spPr>
        <p:txBody>
          <a:bodyPr wrap="square" lIns="0" tIns="0" rIns="0" bIns="0" anchor="ctr">
            <a:spAutoFit/>
          </a:bodyPr>
          <a:lstStyle/>
          <a:p>
            <a:pPr algn="ctr">
              <a:spcBef>
                <a:spcPts val="0"/>
              </a:spcBef>
              <a:spcAft>
                <a:spcPts val="0"/>
              </a:spcAft>
            </a:pPr>
            <a:r>
              <a:rPr sz="819" b="0" i="0">
                <a:solidFill>
                  <a:srgbClr val="596862"/>
                </a:solidFill>
                <a:latin typeface="Inter"/>
              </a:rPr>
              <a:t>28TH ANNUAL SCIENTIFIC CONFERENCE 2026  •  MOMBASA, KENYA</a:t>
            </a:r>
          </a:p>
        </p:txBody>
      </p:sp>
      <p:sp>
        <p:nvSpPr>
          <p:cNvPr id="11" name="TextBox 10"/>
          <p:cNvSpPr txBox="1"/>
          <p:nvPr/>
        </p:nvSpPr>
        <p:spPr>
          <a:xfrm>
            <a:off x="10972800" y="6464808"/>
            <a:ext cx="411480" cy="201168"/>
          </a:xfrm>
          <a:prstGeom prst="rect">
            <a:avLst/>
          </a:prstGeom>
          <a:noFill/>
        </p:spPr>
        <p:txBody>
          <a:bodyPr wrap="square" lIns="0" tIns="0" rIns="0" bIns="0" anchor="ctr">
            <a:spAutoFit/>
          </a:bodyPr>
          <a:lstStyle/>
          <a:p>
            <a:pPr algn="r">
              <a:spcBef>
                <a:spcPts val="0"/>
              </a:spcBef>
              <a:spcAft>
                <a:spcPts val="0"/>
              </a:spcAft>
            </a:pPr>
            <a:r>
              <a:rPr sz="900" b="0" i="0">
                <a:solidFill>
                  <a:srgbClr val="596862"/>
                </a:solidFill>
                <a:latin typeface="Inter"/>
              </a:rPr>
              <a:t>09</a:t>
            </a:r>
          </a:p>
        </p:txBody>
      </p:sp>
      <p:sp>
        <p:nvSpPr>
          <p:cNvPr id="12" name="Rectangle 11">
            <a:extLst>
              <a:ext uri="{FF2B5EF4-FFF2-40B4-BE49-F238E27FC236}">
                <a16:creationId xmlns:a16="http://schemas.microsoft.com/office/drawing/2014/main" id="{E98D9694-9D17-B88F-2D1E-56532C862826}"/>
              </a:ext>
            </a:extLst>
          </p:cNvPr>
          <p:cNvSpPr/>
          <p:nvPr/>
        </p:nvSpPr>
        <p:spPr>
          <a:xfrm rot="5400000">
            <a:off x="5824728" y="693606"/>
            <a:ext cx="64008" cy="566928"/>
          </a:xfrm>
          <a:prstGeom prst="rect">
            <a:avLst/>
          </a:prstGeom>
          <a:solidFill>
            <a:srgbClr val="CA97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Date Placeholder 2">
            <a:extLst>
              <a:ext uri="{FF2B5EF4-FFF2-40B4-BE49-F238E27FC236}">
                <a16:creationId xmlns:a16="http://schemas.microsoft.com/office/drawing/2014/main" id="{E90CFAE0-9407-400A-D6BD-58C7F652445C}"/>
              </a:ext>
            </a:extLst>
          </p:cNvPr>
          <p:cNvSpPr>
            <a:spLocks noGrp="1"/>
          </p:cNvSpPr>
          <p:nvPr>
            <p:ph type="dt" sz="half" idx="10"/>
          </p:nvPr>
        </p:nvSpPr>
        <p:spPr/>
        <p:txBody>
          <a:bodyPr/>
          <a:lstStyle/>
          <a:p>
            <a:fld id="{340EF5D7-8590-4C41-B1B8-2692179CC448}" type="datetime1">
              <a:rPr lang="en-US" smtClean="0"/>
              <a:t>10/27/2026</a:t>
            </a:fld>
            <a:endParaRPr lang="en-US" dirty="0"/>
          </a:p>
        </p:txBody>
      </p:sp>
      <p:sp>
        <p:nvSpPr>
          <p:cNvPr id="13" name="Slide Number Placeholder 12">
            <a:extLst>
              <a:ext uri="{FF2B5EF4-FFF2-40B4-BE49-F238E27FC236}">
                <a16:creationId xmlns:a16="http://schemas.microsoft.com/office/drawing/2014/main" id="{3473F1B6-FD1C-6829-C499-3544059717CF}"/>
              </a:ext>
            </a:extLst>
          </p:cNvPr>
          <p:cNvSpPr>
            <a:spLocks noGrp="1"/>
          </p:cNvSpPr>
          <p:nvPr>
            <p:ph type="sldNum" sz="quarter" idx="12"/>
          </p:nvPr>
        </p:nvSpPr>
        <p:spPr/>
        <p:txBody>
          <a:bodyPr/>
          <a:lstStyle/>
          <a:p>
            <a:fld id="{C1FF6DA9-008F-8B48-92A6-B652298478BF}" type="slidenum">
              <a:rPr lang="en-US" sz="2400" smtClean="0">
                <a:solidFill>
                  <a:schemeClr val="tx1"/>
                </a:solidFill>
              </a:rPr>
              <a:t>29</a:t>
            </a:fld>
            <a:endParaRPr lang="en-US" dirty="0">
              <a:solidFill>
                <a:schemeClr val="tx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lobal_healthcare_connections_at_sunrise.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185057" y="868679"/>
            <a:ext cx="6956407" cy="5390607"/>
          </a:xfrm>
          <a:prstGeom prst="roundRect">
            <a:avLst>
              <a:gd name="adj" fmla="val 10000"/>
            </a:avLst>
          </a:prstGeom>
          <a:solidFill>
            <a:srgbClr val="FFFFFF"/>
          </a:solidFill>
          <a:ln w="17145">
            <a:solidFill>
              <a:srgbClr val="CA97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Rounded Rectangle 6"/>
          <p:cNvSpPr/>
          <p:nvPr/>
        </p:nvSpPr>
        <p:spPr>
          <a:xfrm>
            <a:off x="7589520" y="512064"/>
            <a:ext cx="3968496" cy="1408176"/>
          </a:xfrm>
          <a:prstGeom prst="roundRect">
            <a:avLst>
              <a:gd name="adj" fmla="val 10000"/>
            </a:avLst>
          </a:prstGeom>
          <a:solidFill>
            <a:srgbClr val="FFFFFF"/>
          </a:solidFill>
          <a:ln w="10160">
            <a:solidFill>
              <a:srgbClr val="CA97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pic>
        <p:nvPicPr>
          <p:cNvPr id="8" name="Picture 7" descr="kcoa_logo_full.png"/>
          <p:cNvPicPr>
            <a:picLocks noChangeAspect="1"/>
          </p:cNvPicPr>
          <p:nvPr/>
        </p:nvPicPr>
        <p:blipFill>
          <a:blip r:embed="rId3"/>
          <a:stretch>
            <a:fillRect/>
          </a:stretch>
        </p:blipFill>
        <p:spPr>
          <a:xfrm>
            <a:off x="8001000" y="758952"/>
            <a:ext cx="3108960" cy="927535"/>
          </a:xfrm>
          <a:prstGeom prst="rect">
            <a:avLst/>
          </a:prstGeom>
        </p:spPr>
      </p:pic>
      <p:pic>
        <p:nvPicPr>
          <p:cNvPr id="12" name="Picture 11">
            <a:extLst>
              <a:ext uri="{FF2B5EF4-FFF2-40B4-BE49-F238E27FC236}">
                <a16:creationId xmlns:a16="http://schemas.microsoft.com/office/drawing/2014/main" id="{C97DB2DA-177B-A8D3-9EC8-2D85BA04BABF}"/>
              </a:ext>
            </a:extLst>
          </p:cNvPr>
          <p:cNvPicPr>
            <a:picLocks noChangeAspect="1"/>
          </p:cNvPicPr>
          <p:nvPr/>
        </p:nvPicPr>
        <p:blipFill>
          <a:blip r:embed="rId4"/>
          <a:stretch>
            <a:fillRect/>
          </a:stretch>
        </p:blipFill>
        <p:spPr>
          <a:xfrm>
            <a:off x="185058" y="5595257"/>
            <a:ext cx="5268686" cy="624568"/>
          </a:xfrm>
          <a:prstGeom prst="rect">
            <a:avLst/>
          </a:prstGeom>
        </p:spPr>
      </p:pic>
      <p:pic>
        <p:nvPicPr>
          <p:cNvPr id="14" name="Picture 13">
            <a:extLst>
              <a:ext uri="{FF2B5EF4-FFF2-40B4-BE49-F238E27FC236}">
                <a16:creationId xmlns:a16="http://schemas.microsoft.com/office/drawing/2014/main" id="{5A44D4E2-1CDB-6C73-330F-B5FC482510A5}"/>
              </a:ext>
            </a:extLst>
          </p:cNvPr>
          <p:cNvPicPr>
            <a:picLocks noChangeAspect="1"/>
          </p:cNvPicPr>
          <p:nvPr/>
        </p:nvPicPr>
        <p:blipFill>
          <a:blip r:embed="rId5"/>
          <a:stretch>
            <a:fillRect/>
          </a:stretch>
        </p:blipFill>
        <p:spPr>
          <a:xfrm>
            <a:off x="326571" y="1023256"/>
            <a:ext cx="6716486" cy="4474937"/>
          </a:xfrm>
          <a:prstGeom prst="rect">
            <a:avLst/>
          </a:prstGeom>
        </p:spPr>
      </p:pic>
      <p:sp>
        <p:nvSpPr>
          <p:cNvPr id="15" name="Date Placeholder 14">
            <a:extLst>
              <a:ext uri="{FF2B5EF4-FFF2-40B4-BE49-F238E27FC236}">
                <a16:creationId xmlns:a16="http://schemas.microsoft.com/office/drawing/2014/main" id="{7FC46213-D85D-F6D6-7E57-9037B2ACE720}"/>
              </a:ext>
            </a:extLst>
          </p:cNvPr>
          <p:cNvSpPr>
            <a:spLocks noGrp="1"/>
          </p:cNvSpPr>
          <p:nvPr>
            <p:ph type="dt" sz="half" idx="10"/>
          </p:nvPr>
        </p:nvSpPr>
        <p:spPr/>
        <p:txBody>
          <a:bodyPr/>
          <a:lstStyle/>
          <a:p>
            <a:fld id="{140B8EF0-A61F-4EB1-A8CC-150DCD97F2EB}" type="datetime1">
              <a:rPr lang="en-US" smtClean="0"/>
              <a:t>10/27/2026</a:t>
            </a:fld>
            <a:endParaRPr lang="en-US" dirty="0"/>
          </a:p>
        </p:txBody>
      </p:sp>
      <p:sp>
        <p:nvSpPr>
          <p:cNvPr id="16" name="Slide Number Placeholder 15">
            <a:extLst>
              <a:ext uri="{FF2B5EF4-FFF2-40B4-BE49-F238E27FC236}">
                <a16:creationId xmlns:a16="http://schemas.microsoft.com/office/drawing/2014/main" id="{3C2C9821-6842-0E9D-EF3E-5325308AB614}"/>
              </a:ext>
            </a:extLst>
          </p:cNvPr>
          <p:cNvSpPr>
            <a:spLocks noGrp="1"/>
          </p:cNvSpPr>
          <p:nvPr>
            <p:ph type="sldNum" sz="quarter" idx="12"/>
          </p:nvPr>
        </p:nvSpPr>
        <p:spPr/>
        <p:txBody>
          <a:bodyPr/>
          <a:lstStyle/>
          <a:p>
            <a:fld id="{C1FF6DA9-008F-8B48-92A6-B652298478BF}" type="slidenum">
              <a:rPr lang="en-US" smtClean="0"/>
              <a:t>30</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TotalTime>
  <Words>3000</Words>
  <Application>Microsoft Office PowerPoint</Application>
  <PresentationFormat>Widescreen</PresentationFormat>
  <Paragraphs>530</Paragraphs>
  <Slides>30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vt:i4>
      </vt:variant>
    </vt:vector>
  </HeadingPairs>
  <TitlesOfParts>
    <vt:vector size="42" baseType="lpstr">
      <vt:lpstr>Arial</vt:lpstr>
      <vt:lpstr>Berlin Sans FB</vt:lpstr>
      <vt:lpstr>Berlin Sans FB Demi</vt:lpstr>
      <vt:lpstr>Bradley Hand ITC</vt:lpstr>
      <vt:lpstr>Calibri</vt:lpstr>
      <vt:lpstr>Candara</vt:lpstr>
      <vt:lpstr>Candara Light</vt:lpstr>
      <vt:lpstr>Corbel</vt:lpstr>
      <vt:lpstr>Goudy Old Style</vt:lpstr>
      <vt:lpstr>Inter</vt:lpstr>
      <vt:lpstr>Wingdings</vt:lpstr>
      <vt:lpstr>Office Theme</vt:lpstr>
      <vt:lpstr>PowerPoint Presentation</vt:lpstr>
      <vt:lpstr>Outline</vt:lpstr>
      <vt:lpstr>Acknowledgements</vt:lpstr>
      <vt:lpstr>PowerPoint Presentation</vt:lpstr>
      <vt:lpstr>PowerPoint Presentation</vt:lpstr>
      <vt:lpstr>Normal Impulse Conduction Vs Atrial Fibrillation</vt:lpstr>
      <vt:lpstr>PowerPoint Presentation</vt:lpstr>
      <vt:lpstr>PowerPoint Presentation</vt:lpstr>
      <vt:lpstr>PowerPoint Presentation</vt:lpstr>
      <vt:lpstr>PowerPoint Presentation</vt:lpstr>
      <vt:lpstr>Study Methodology</vt:lpstr>
      <vt:lpstr>PowerPoint Presentation</vt:lpstr>
      <vt:lpstr>PowerPoint Presentation</vt:lpstr>
      <vt:lpstr>PowerPoint Presentation</vt:lpstr>
      <vt:lpstr>PowerPoint Presentation</vt:lpstr>
      <vt:lpstr>PowerPoint Presentation</vt:lpstr>
      <vt:lpstr>Diagnostic Workup: ECG</vt:lpstr>
      <vt:lpstr>Diagnostic Workup: Repeat ECG</vt:lpstr>
      <vt:lpstr>Laboratory  Workup</vt:lpstr>
      <vt:lpstr>Diagnostic Workup: Echocardiography</vt:lpstr>
      <vt:lpstr>Diagnostic Workup: Chest Radiography</vt:lpstr>
      <vt:lpstr>Diagnostic Workup</vt:lpstr>
      <vt:lpstr>Diagnosis</vt:lpstr>
      <vt:lpstr>Management</vt:lpstr>
      <vt:lpstr>Discussions</vt:lpstr>
      <vt:lpstr>Discussions, Cont.</vt:lpstr>
      <vt:lpstr>Conclusion.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Early-Onset AFIB KCOA 2026 Campfire Presentation</dc:title>
  <dc:subject>Editable story-led presentation template for 28th KCOA Annual Scientific Conference</dc:subject>
  <dc:creator>Arnold Kihima</dc:creator>
  <cp:keywords/>
  <dc:description>generated using python-pptx</dc:description>
  <cp:lastModifiedBy>Arnold Kihima</cp:lastModifiedBy>
  <cp:revision>5</cp:revision>
  <dcterms:created xsi:type="dcterms:W3CDTF">2013-01-27T09:14:16Z</dcterms:created>
  <dcterms:modified xsi:type="dcterms:W3CDTF">2026-10-27T11:00:15Z</dcterms:modified>
  <cp:category/>
</cp:coreProperties>
</file>