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71" r:id="rId3"/>
    <p:sldId id="269" r:id="rId4"/>
    <p:sldId id="259" r:id="rId5"/>
    <p:sldId id="260" r:id="rId6"/>
    <p:sldId id="261" r:id="rId7"/>
    <p:sldId id="264" r:id="rId8"/>
    <p:sldId id="262" r:id="rId9"/>
    <p:sldId id="266" r:id="rId10"/>
    <p:sldId id="265" r:id="rId11"/>
    <p:sldId id="270" r:id="rId12"/>
    <p:sldId id="267" r:id="rId13"/>
    <p:sldId id="258" r:id="rId14"/>
    <p:sldId id="272" r:id="rId15"/>
    <p:sldId id="26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15" autoAdjust="0"/>
    <p:restoredTop sz="94699"/>
  </p:normalViewPr>
  <p:slideViewPr>
    <p:cSldViewPr snapToGrid="0" snapToObjects="1">
      <p:cViewPr varScale="1">
        <p:scale>
          <a:sx n="59" d="100"/>
          <a:sy n="59" d="100"/>
        </p:scale>
        <p:origin x="656"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195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Introduce the presentation: Strides Made in Emergency Medicine at Kilifi County Referral Hospital (KCRH) — a disaster management cycle approach. Presenter: Josefridah N. Ngowa, Team Lead, KCRH Emergency Department.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Josefridah N. Ngowa is an Emergency and Critical Care Officer, Kilifi County Emergency Medicine Champion, and team lead of the KCRH Emergency Department. She is pursuing her Bachelor’s degree at Great Lakes University and previously served as Operations Manager for Emergency Medical Services (EMS), Kilifi County. A certified WHO Basic Emergency Care (BEC) trainer, she is a part-time lecturer for Emergency Medical Technicians (EMT) at KMTC Kilifi and Taita Taveta campuses.</a:t>
            </a:r>
          </a:p>
          <a:p>
            <a:endParaRPr/>
          </a:p>
          <a:p>
            <a:r>
              <a:t>She is study coordinator for the early warning signs for deteriorating patients study at KCRH ICU, a Royal College of Emergency Medicine (RCEM) grant beneficiary, co-author of the HEATED-SAIA publication, and a Sickle Cell champion leading transition programmes for Sickle Cell Disease (SCD) at KCRH.</a:t>
            </a:r>
          </a:p>
          <a:p>
            <a:endParaRPr/>
          </a:p>
          <a:p>
            <a:r>
              <a:t>Her expertise spans emergency care systems strengthening, pre-hospital care, critical care monitoring and clinical education. She is passionate about improving emergency care outcomes, youth transition in chronic disease, and building resilient emergency medicine systems in coastal Kenya.</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County emergency departments frequently experience surges from road traffic injuries, drowning and mass-casualty events. Kilifi County Referral Hospital (KCRH) serves a high-risk coastal population. KCRH strengthened its emergency services using the disaster management cycle: Mitigation → Preparedness → Response → Recovery. This review describes the key emergency-care system improvements implemented between 2024 and 2026.</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Objective: To describe the progress made in emergency medicine at KCRH between January 2024 and March 2026 using the disaster management cycle approach.</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Design: hospital-based descriptive review. Data sources: emergency service records and triage data; training reports and documentation of infrastructure and service improvements; key informant interviews with emergency department staff. Review period: January 2024 – March 2026. Findings were organised under the four disaster-management components: mitigation, preparedness, response and recovery.</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four phases of the disaster management cycle frame the results that follow: Mitigation (reduce risk before events), Preparedness (build readiness and surge capacity), Response (deliver rapid emergency care) and Recovery (restore, learn and strengthen systems).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Risk mapping of coastal hazards was implemented. Community first-aid education strengthened early community response. Reported preventable emergency cases decreased by 22% during the review period.</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dedicated Emergency Department was established. A structured triage system was implemented. Regular disaster drills were introduced. Strategic stockpiling of essential trauma supplies strengthened surge capacity. Overall focus: improve readiness before a surge or mass-casualty event.</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Introduction of a 24-hour emergency team and an ambulance dispatch protocol reduced the time to critical emergency care from 45 minutes to 12 minutes (a 33-minute, ~73% reduction).</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Post-event debriefing was introduced to support learning and system improvement. Psychosocial support was strengthened following emergency events. Referral linkages with Level 5 facilities were strengthened. Patient follow-up increased from 40% to 76%.</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Summary: Mitigation — risk mapping and community first-aid education, 22% fewer preventable cases. Preparedness — dedicated ED, triage, drills and trauma stockpiles, improved surge readiness. Response — 24-hour team and ambulance dispatch protocol, 45 to 12 minutes. Recovery — debriefing, psychosocial support and referral links, follow-up from 40% to 76%.</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Applying the disaster management cycle was associated with substantial improvements in emergency preparedness, response processes and continuity of care at KCRH. KCRH demonstrates the potential value of integrating disaster-risk reduction, structured emergency response and post-event recovery within county-level health systems. Resilience requires a continuous cycle — not a one-time disaster response.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 Continue community risk reduction and first-aid education. 2. Invest in emergency workforce capacity and continuous skills development. 3. Maintain regular simulation and disaster drills. 4. Strengthen ambulance systems and dispatch coordination. 5. Further develop referral networks and post-event follow-up. 6. Use routine emergency data to monitor preparedness, response and recovery.</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Key message: A resilient emergency system requires more than responding to disasters — it requires continuous investment in mitigation, preparedness, rapid response and recovery. Pause here and let the message land before thanking the audience.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Thank the audience and invite questions.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vector_graphics_style_abstract_backgro_3_batch_3.png"/>
          <p:cNvPicPr>
            <a:picLocks noChangeAspect="1"/>
          </p:cNvPicPr>
          <p:nvPr/>
        </p:nvPicPr>
        <p:blipFill>
          <a:blip r:embed="rId3"/>
          <a:stretch>
            <a:fillRect/>
          </a:stretch>
        </p:blipFill>
        <p:spPr>
          <a:xfrm>
            <a:off x="0" y="0"/>
            <a:ext cx="12191695" cy="6858000"/>
          </a:xfrm>
          <a:prstGeom prst="rect">
            <a:avLst/>
          </a:prstGeom>
        </p:spPr>
      </p:pic>
      <p:sp>
        <p:nvSpPr>
          <p:cNvPr id="9" name="TextBox 8"/>
          <p:cNvSpPr txBox="1"/>
          <p:nvPr/>
        </p:nvSpPr>
        <p:spPr>
          <a:xfrm>
            <a:off x="731520" y="6172200"/>
            <a:ext cx="5486400" cy="228600"/>
          </a:xfrm>
          <a:prstGeom prst="rect">
            <a:avLst/>
          </a:prstGeom>
          <a:noFill/>
        </p:spPr>
        <p:txBody>
          <a:bodyPr wrap="square" anchor="ctr">
            <a:spAutoFit/>
          </a:bodyPr>
          <a:lstStyle/>
          <a:p>
            <a:pPr algn="l"/>
            <a:r>
              <a:rPr sz="1000" b="0">
                <a:solidFill>
                  <a:srgbClr val="545F5A"/>
                </a:solidFill>
                <a:latin typeface="Aptos"/>
              </a:rPr>
              <a:t>www.kecoa.org</a:t>
            </a:r>
          </a:p>
        </p:txBody>
      </p:sp>
      <p:sp>
        <p:nvSpPr>
          <p:cNvPr id="10" name="Rounded Rectangle 9"/>
          <p:cNvSpPr/>
          <p:nvPr/>
        </p:nvSpPr>
        <p:spPr>
          <a:xfrm>
            <a:off x="612648" y="1097280"/>
            <a:ext cx="5989320" cy="4279392"/>
          </a:xfrm>
          <a:prstGeom prst="roundRect">
            <a:avLst/>
          </a:prstGeom>
          <a:solidFill>
            <a:srgbClr val="FFFFFF"/>
          </a:solidFill>
          <a:ln w="20320">
            <a:solidFill>
              <a:srgbClr val="C7953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68680" y="1371600"/>
            <a:ext cx="5486400" cy="384048"/>
          </a:xfrm>
          <a:prstGeom prst="rect">
            <a:avLst/>
          </a:prstGeom>
          <a:noFill/>
        </p:spPr>
        <p:txBody>
          <a:bodyPr wrap="square" lIns="18288" tIns="18288">
            <a:spAutoFit/>
          </a:bodyPr>
          <a:lstStyle/>
          <a:p>
            <a:r>
              <a:rPr sz="1800" b="1">
                <a:solidFill>
                  <a:srgbClr val="056050"/>
                </a:solidFill>
                <a:latin typeface="Aptos"/>
              </a:rPr>
              <a:t>KENYA CLINICAL OFFICERS’ ASSOCIATION</a:t>
            </a:r>
          </a:p>
        </p:txBody>
      </p:sp>
      <p:sp>
        <p:nvSpPr>
          <p:cNvPr id="12" name="TextBox 11"/>
          <p:cNvSpPr txBox="1"/>
          <p:nvPr/>
        </p:nvSpPr>
        <p:spPr>
          <a:xfrm>
            <a:off x="868680" y="1828800"/>
            <a:ext cx="5486400" cy="868680"/>
          </a:xfrm>
          <a:prstGeom prst="rect">
            <a:avLst/>
          </a:prstGeom>
          <a:noFill/>
        </p:spPr>
        <p:txBody>
          <a:bodyPr wrap="square" lIns="18288" tIns="18288">
            <a:spAutoFit/>
          </a:bodyPr>
          <a:lstStyle/>
          <a:p>
            <a:r>
              <a:rPr sz="2500" b="1" dirty="0">
                <a:solidFill>
                  <a:srgbClr val="035043"/>
                </a:solidFill>
                <a:latin typeface="Aptos"/>
              </a:rPr>
              <a:t>28th Annual Scientific
Conference 2026</a:t>
            </a:r>
          </a:p>
        </p:txBody>
      </p:sp>
      <p:sp>
        <p:nvSpPr>
          <p:cNvPr id="13" name="TextBox 12"/>
          <p:cNvSpPr txBox="1"/>
          <p:nvPr/>
        </p:nvSpPr>
        <p:spPr>
          <a:xfrm>
            <a:off x="868680" y="2889504"/>
            <a:ext cx="5074920" cy="228600"/>
          </a:xfrm>
          <a:prstGeom prst="rect">
            <a:avLst/>
          </a:prstGeom>
          <a:noFill/>
        </p:spPr>
        <p:txBody>
          <a:bodyPr wrap="square" lIns="18288" tIns="18288">
            <a:spAutoFit/>
          </a:bodyPr>
          <a:lstStyle/>
          <a:p>
            <a:r>
              <a:rPr sz="1100" b="1">
                <a:solidFill>
                  <a:srgbClr val="C79532"/>
                </a:solidFill>
                <a:latin typeface="Aptos"/>
              </a:rPr>
              <a:t>CONFERENCE THEME</a:t>
            </a:r>
          </a:p>
        </p:txBody>
      </p:sp>
      <p:sp>
        <p:nvSpPr>
          <p:cNvPr id="14" name="TextBox 13"/>
          <p:cNvSpPr txBox="1"/>
          <p:nvPr/>
        </p:nvSpPr>
        <p:spPr>
          <a:xfrm>
            <a:off x="868680" y="3200400"/>
            <a:ext cx="5376672" cy="850392"/>
          </a:xfrm>
          <a:prstGeom prst="rect">
            <a:avLst/>
          </a:prstGeom>
          <a:noFill/>
        </p:spPr>
        <p:txBody>
          <a:bodyPr wrap="square" lIns="18288" tIns="18288">
            <a:spAutoFit/>
          </a:bodyPr>
          <a:lstStyle/>
          <a:p>
            <a:r>
              <a:rPr sz="1800" b="1" dirty="0">
                <a:solidFill>
                  <a:srgbClr val="035043"/>
                </a:solidFill>
                <a:latin typeface="Aptos"/>
              </a:rPr>
              <a:t>Building Resilient Health Systems
for Universal Health Coverage</a:t>
            </a:r>
          </a:p>
        </p:txBody>
      </p:sp>
      <p:pic>
        <p:nvPicPr>
          <p:cNvPr id="17" name="Picture 16" descr="kcoa_logo_full.png"/>
          <p:cNvPicPr>
            <a:picLocks noChangeAspect="1"/>
          </p:cNvPicPr>
          <p:nvPr/>
        </p:nvPicPr>
        <p:blipFill>
          <a:blip r:embed="rId4"/>
          <a:stretch>
            <a:fillRect/>
          </a:stretch>
        </p:blipFill>
        <p:spPr>
          <a:xfrm>
            <a:off x="6903720" y="347472"/>
            <a:ext cx="4663440" cy="1353312"/>
          </a:xfrm>
          <a:prstGeom prst="rect">
            <a:avLst/>
          </a:prstGeom>
        </p:spPr>
      </p:pic>
      <p:sp>
        <p:nvSpPr>
          <p:cNvPr id="3" name="TextBox 2">
            <a:extLst>
              <a:ext uri="{FF2B5EF4-FFF2-40B4-BE49-F238E27FC236}">
                <a16:creationId xmlns:a16="http://schemas.microsoft.com/office/drawing/2014/main" id="{B82E033B-B0EF-258F-D868-6A318A96F645}"/>
              </a:ext>
            </a:extLst>
          </p:cNvPr>
          <p:cNvSpPr txBox="1"/>
          <p:nvPr/>
        </p:nvSpPr>
        <p:spPr>
          <a:xfrm>
            <a:off x="868680" y="4050792"/>
            <a:ext cx="4514088" cy="114300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sz="1600" b="1" dirty="0">
                <a:latin typeface="Aptos" panose="020B0004020202020204" pitchFamily="34" charset="0"/>
              </a:rPr>
              <a:t>Strides Made in Emergency Medicine</a:t>
            </a:r>
          </a:p>
          <a:p>
            <a:r>
              <a:rPr sz="1600" b="1" dirty="0">
                <a:latin typeface="Aptos" panose="020B0004020202020204" pitchFamily="34" charset="0"/>
              </a:rPr>
              <a:t>at Kilifi County Referral Hospital</a:t>
            </a:r>
          </a:p>
          <a:p>
            <a:r>
              <a:rPr sz="1600" dirty="0">
                <a:latin typeface="Aptos" panose="020B0004020202020204" pitchFamily="34" charset="0"/>
              </a:rPr>
              <a:t>A Disaster Management Cycle Approach</a:t>
            </a:r>
          </a:p>
          <a:p>
            <a:r>
              <a:rPr sz="1600" b="1" dirty="0">
                <a:solidFill>
                  <a:srgbClr val="035043"/>
                </a:solidFill>
                <a:latin typeface="Aptos" panose="020B0004020202020204" pitchFamily="34" charset="0"/>
              </a:rPr>
              <a:t>Presenter: Josefridah N. Ngowa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4608C-E207-A531-F621-4AB6C03B9414}"/>
            </a:ext>
          </a:extLst>
        </p:cNvPr>
        <p:cNvGrpSpPr/>
        <p:nvPr/>
      </p:nvGrpSpPr>
      <p:grpSpPr>
        <a:xfrm>
          <a:off x="0" y="0"/>
          <a:ext cx="0" cy="0"/>
          <a:chOff x="0" y="0"/>
          <a:chExt cx="0" cy="0"/>
        </a:xfrm>
      </p:grpSpPr>
      <p:pic>
        <p:nvPicPr>
          <p:cNvPr id="2" name="Picture 1" descr="wide_clean_infographic_background_scene_for_a_pres_2_batch_2.png">
            <a:extLst>
              <a:ext uri="{FF2B5EF4-FFF2-40B4-BE49-F238E27FC236}">
                <a16:creationId xmlns:a16="http://schemas.microsoft.com/office/drawing/2014/main" id="{EA187CD8-C781-DF62-6EB8-EC7F6456998A}"/>
              </a:ext>
            </a:extLst>
          </p:cNvPr>
          <p:cNvPicPr>
            <a:picLocks noChangeAspect="1"/>
          </p:cNvPicPr>
          <p:nvPr/>
        </p:nvPicPr>
        <p:blipFill>
          <a:blip r:embed="rId3"/>
          <a:stretch>
            <a:fillRect/>
          </a:stretch>
        </p:blipFill>
        <p:spPr>
          <a:xfrm>
            <a:off x="0" y="0"/>
            <a:ext cx="12191695" cy="6858000"/>
          </a:xfrm>
          <a:prstGeom prst="rect">
            <a:avLst/>
          </a:prstGeom>
        </p:spPr>
      </p:pic>
      <p:sp>
        <p:nvSpPr>
          <p:cNvPr id="7" name="Rectangle 6">
            <a:extLst>
              <a:ext uri="{FF2B5EF4-FFF2-40B4-BE49-F238E27FC236}">
                <a16:creationId xmlns:a16="http://schemas.microsoft.com/office/drawing/2014/main" id="{95F40138-B5B7-2562-08AD-7B9CA8A91455}"/>
              </a:ext>
            </a:extLst>
          </p:cNvPr>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1069408F-A1B9-4997-65AC-92F832879A2E}"/>
              </a:ext>
            </a:extLst>
          </p:cNvPr>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a:extLst>
              <a:ext uri="{FF2B5EF4-FFF2-40B4-BE49-F238E27FC236}">
                <a16:creationId xmlns:a16="http://schemas.microsoft.com/office/drawing/2014/main" id="{AE1D398D-38CF-4D2B-E646-27B5A2E39CB4}"/>
              </a:ext>
            </a:extLst>
          </p:cNvPr>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a:extLst>
              <a:ext uri="{FF2B5EF4-FFF2-40B4-BE49-F238E27FC236}">
                <a16:creationId xmlns:a16="http://schemas.microsoft.com/office/drawing/2014/main" id="{9F424A63-A22B-337B-9C43-2B3B2607773E}"/>
              </a:ext>
            </a:extLst>
          </p:cNvPr>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2</a:t>
            </a:r>
          </a:p>
        </p:txBody>
      </p:sp>
      <p:pic>
        <p:nvPicPr>
          <p:cNvPr id="11" name="Picture 10" descr="kcoa_logo_crest.png">
            <a:extLst>
              <a:ext uri="{FF2B5EF4-FFF2-40B4-BE49-F238E27FC236}">
                <a16:creationId xmlns:a16="http://schemas.microsoft.com/office/drawing/2014/main" id="{70DF8A60-A1D5-8047-7110-8C4C76532753}"/>
              </a:ext>
            </a:extLst>
          </p:cNvPr>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60360"/>
            <a:ext cx="8229600" cy="486287"/>
          </a:xfrm>
          <a:prstGeom prst="rect">
            <a:avLst/>
          </a:prstGeom>
          <a:noFill/>
        </p:spPr>
        <p:txBody>
          <a:bodyPr wrap="square" lIns="45720" tIns="27432" rIns="45720" bIns="27432" anchor="ctr">
            <a:spAutoFit/>
          </a:bodyPr>
          <a:lstStyle/>
          <a:p>
            <a:pPr algn="ctr">
              <a:spcAft>
                <a:spcPts val="0"/>
              </a:spcAft>
            </a:pPr>
            <a:r>
              <a:rPr sz="2800" b="1" i="0" dirty="0">
                <a:solidFill>
                  <a:srgbClr val="14304E"/>
                </a:solidFill>
              </a:rPr>
              <a:t>Bio</a:t>
            </a:r>
            <a:r>
              <a:rPr lang="en-US" sz="2800" b="1" i="0" dirty="0">
                <a:solidFill>
                  <a:srgbClr val="14304E"/>
                </a:solidFill>
              </a:rPr>
              <a:t>- </a:t>
            </a:r>
            <a:r>
              <a:rPr sz="2800" b="1" i="0" dirty="0">
                <a:solidFill>
                  <a:srgbClr val="14304E"/>
                </a:solidFill>
              </a:rPr>
              <a:t>profile</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sp>
        <p:nvSpPr>
          <p:cNvPr id="15" name="TextBox 14"/>
          <p:cNvSpPr txBox="1"/>
          <p:nvPr/>
        </p:nvSpPr>
        <p:spPr>
          <a:xfrm>
            <a:off x="914400" y="1325880"/>
            <a:ext cx="10332720" cy="914400"/>
          </a:xfrm>
          <a:prstGeom prst="rect">
            <a:avLst/>
          </a:prstGeom>
          <a:noFill/>
        </p:spPr>
        <p:txBody>
          <a:bodyPr wrap="square" lIns="45720" tIns="27432" rIns="45720" bIns="27432" anchor="t">
            <a:spAutoFit/>
          </a:bodyPr>
          <a:lstStyle/>
          <a:p>
            <a:pPr algn="l">
              <a:spcAft>
                <a:spcPts val="200"/>
              </a:spcAft>
            </a:pPr>
            <a:r>
              <a:rPr sz="2800" b="1" i="0">
                <a:solidFill>
                  <a:srgbClr val="035043"/>
                </a:solidFill>
              </a:rPr>
              <a:t>Josefridah N. Ngowa</a:t>
            </a:r>
          </a:p>
          <a:p>
            <a:pPr algn="l">
              <a:spcAft>
                <a:spcPts val="0"/>
              </a:spcAft>
            </a:pPr>
            <a:r>
              <a:rPr sz="1700" b="1" i="0">
                <a:solidFill>
                  <a:srgbClr val="14304E"/>
                </a:solidFill>
              </a:rPr>
              <a:t>Emergency &amp; Critical Care Officer  |  Team Lead, Emergency Department, KCRH</a:t>
            </a:r>
          </a:p>
        </p:txBody>
      </p:sp>
      <p:sp>
        <p:nvSpPr>
          <p:cNvPr id="16" name="TextBox 15"/>
          <p:cNvSpPr txBox="1"/>
          <p:nvPr/>
        </p:nvSpPr>
        <p:spPr>
          <a:xfrm>
            <a:off x="914400" y="2514600"/>
            <a:ext cx="5029200" cy="365760"/>
          </a:xfrm>
          <a:prstGeom prst="rect">
            <a:avLst/>
          </a:prstGeom>
          <a:noFill/>
        </p:spPr>
        <p:txBody>
          <a:bodyPr wrap="square" lIns="45720" tIns="27432" rIns="45720" bIns="27432" anchor="t">
            <a:spAutoFit/>
          </a:bodyPr>
          <a:lstStyle/>
          <a:p>
            <a:pPr algn="l">
              <a:spcAft>
                <a:spcPts val="0"/>
              </a:spcAft>
            </a:pPr>
            <a:r>
              <a:rPr sz="1300" b="1" i="0">
                <a:solidFill>
                  <a:srgbClr val="CEA84D"/>
                </a:solidFill>
              </a:rPr>
              <a:t>LEADERSHIP &amp; EDUCATION</a:t>
            </a:r>
          </a:p>
        </p:txBody>
      </p:sp>
      <p:sp>
        <p:nvSpPr>
          <p:cNvPr id="17" name="TextBox 16"/>
          <p:cNvSpPr txBox="1"/>
          <p:nvPr/>
        </p:nvSpPr>
        <p:spPr>
          <a:xfrm>
            <a:off x="914400" y="2880360"/>
            <a:ext cx="5120640" cy="2560320"/>
          </a:xfrm>
          <a:prstGeom prst="rect">
            <a:avLst/>
          </a:prstGeom>
          <a:noFill/>
        </p:spPr>
        <p:txBody>
          <a:bodyPr wrap="square" lIns="45720" tIns="27432" rIns="45720" bIns="27432" anchor="t">
            <a:spAutoFit/>
          </a:bodyPr>
          <a:lstStyle/>
          <a:p>
            <a:pPr algn="l">
              <a:spcAft>
                <a:spcPts val="1600"/>
              </a:spcAft>
            </a:pPr>
            <a:r>
              <a:rPr sz="1200" b="0" i="0">
                <a:solidFill>
                  <a:srgbClr val="CEA84D"/>
                </a:solidFill>
              </a:rPr>
              <a:t>■  </a:t>
            </a:r>
            <a:r>
              <a:rPr sz="1800" b="0" i="0">
                <a:solidFill>
                  <a:srgbClr val="232B32"/>
                </a:solidFill>
              </a:rPr>
              <a:t>Kilifi County Emergency Medicine Champion</a:t>
            </a:r>
          </a:p>
          <a:p>
            <a:pPr algn="l">
              <a:spcAft>
                <a:spcPts val="1600"/>
              </a:spcAft>
            </a:pPr>
            <a:r>
              <a:rPr sz="1200" b="0" i="0">
                <a:solidFill>
                  <a:srgbClr val="CEA84D"/>
                </a:solidFill>
              </a:rPr>
              <a:t>■  </a:t>
            </a:r>
            <a:r>
              <a:rPr sz="1800" b="0" i="0">
                <a:solidFill>
                  <a:srgbClr val="232B32"/>
                </a:solidFill>
              </a:rPr>
              <a:t>Former Operations Manager, Kilifi County EMS</a:t>
            </a:r>
          </a:p>
          <a:p>
            <a:pPr algn="l">
              <a:spcAft>
                <a:spcPts val="1600"/>
              </a:spcAft>
            </a:pPr>
            <a:r>
              <a:rPr sz="1200" b="0" i="0">
                <a:solidFill>
                  <a:srgbClr val="CEA84D"/>
                </a:solidFill>
              </a:rPr>
              <a:t>■  </a:t>
            </a:r>
            <a:r>
              <a:rPr sz="1800" b="0" i="0">
                <a:solidFill>
                  <a:srgbClr val="232B32"/>
                </a:solidFill>
              </a:rPr>
              <a:t>WHO Basic Emergency Care (BEC) trainer</a:t>
            </a:r>
          </a:p>
          <a:p>
            <a:pPr algn="l">
              <a:spcAft>
                <a:spcPts val="1600"/>
              </a:spcAft>
            </a:pPr>
            <a:r>
              <a:rPr sz="1200" b="0" i="0">
                <a:solidFill>
                  <a:srgbClr val="CEA84D"/>
                </a:solidFill>
              </a:rPr>
              <a:t>■  </a:t>
            </a:r>
            <a:r>
              <a:rPr sz="1800" b="0" i="0">
                <a:solidFill>
                  <a:srgbClr val="232B32"/>
                </a:solidFill>
              </a:rPr>
              <a:t>Part-time EMT lecturer, KMTC Kilifi &amp; Taita Taveta</a:t>
            </a:r>
          </a:p>
        </p:txBody>
      </p:sp>
      <p:sp>
        <p:nvSpPr>
          <p:cNvPr id="18" name="TextBox 17"/>
          <p:cNvSpPr txBox="1"/>
          <p:nvPr/>
        </p:nvSpPr>
        <p:spPr>
          <a:xfrm>
            <a:off x="6263640" y="2514600"/>
            <a:ext cx="5029200" cy="365760"/>
          </a:xfrm>
          <a:prstGeom prst="rect">
            <a:avLst/>
          </a:prstGeom>
          <a:noFill/>
        </p:spPr>
        <p:txBody>
          <a:bodyPr wrap="square" lIns="45720" tIns="27432" rIns="45720" bIns="27432" anchor="t">
            <a:spAutoFit/>
          </a:bodyPr>
          <a:lstStyle/>
          <a:p>
            <a:pPr algn="l">
              <a:spcAft>
                <a:spcPts val="0"/>
              </a:spcAft>
            </a:pPr>
            <a:r>
              <a:rPr sz="1300" b="1" i="0">
                <a:solidFill>
                  <a:srgbClr val="CEA84D"/>
                </a:solidFill>
              </a:rPr>
              <a:t>RESEARCH &amp; ADVOCACY</a:t>
            </a:r>
          </a:p>
        </p:txBody>
      </p:sp>
      <p:sp>
        <p:nvSpPr>
          <p:cNvPr id="19" name="TextBox 18"/>
          <p:cNvSpPr txBox="1"/>
          <p:nvPr/>
        </p:nvSpPr>
        <p:spPr>
          <a:xfrm>
            <a:off x="6263640" y="2880360"/>
            <a:ext cx="5120640" cy="2538131"/>
          </a:xfrm>
          <a:prstGeom prst="rect">
            <a:avLst/>
          </a:prstGeom>
          <a:noFill/>
        </p:spPr>
        <p:txBody>
          <a:bodyPr wrap="square" lIns="45720" tIns="27432" rIns="45720" bIns="27432" anchor="t">
            <a:spAutoFit/>
          </a:bodyPr>
          <a:lstStyle/>
          <a:p>
            <a:pPr algn="l">
              <a:spcAft>
                <a:spcPts val="1600"/>
              </a:spcAft>
            </a:pPr>
            <a:r>
              <a:rPr sz="1200" b="0" i="0" dirty="0">
                <a:solidFill>
                  <a:srgbClr val="CEA84D"/>
                </a:solidFill>
              </a:rPr>
              <a:t>■  </a:t>
            </a:r>
            <a:r>
              <a:rPr sz="1800" b="0" i="0" dirty="0">
                <a:solidFill>
                  <a:srgbClr val="232B32"/>
                </a:solidFill>
              </a:rPr>
              <a:t>Study coordinator: early warning signs</a:t>
            </a:r>
            <a:r>
              <a:rPr lang="en-US" sz="1800" b="0" i="0" dirty="0">
                <a:solidFill>
                  <a:srgbClr val="232B32"/>
                </a:solidFill>
              </a:rPr>
              <a:t> in deteriorating patients</a:t>
            </a:r>
            <a:r>
              <a:rPr sz="1800" b="0" i="0" dirty="0">
                <a:solidFill>
                  <a:srgbClr val="232B32"/>
                </a:solidFill>
              </a:rPr>
              <a:t>, KCRH ICU</a:t>
            </a:r>
          </a:p>
          <a:p>
            <a:pPr algn="l">
              <a:spcAft>
                <a:spcPts val="1600"/>
              </a:spcAft>
            </a:pPr>
            <a:r>
              <a:rPr sz="1200" b="0" i="0" dirty="0">
                <a:solidFill>
                  <a:srgbClr val="CEA84D"/>
                </a:solidFill>
              </a:rPr>
              <a:t>■</a:t>
            </a:r>
            <a:r>
              <a:rPr lang="en-US" sz="1200" b="0" i="0" dirty="0">
                <a:solidFill>
                  <a:srgbClr val="CEA84D"/>
                </a:solidFill>
              </a:rPr>
              <a:t>  </a:t>
            </a:r>
            <a:r>
              <a:rPr lang="en-US" sz="1800" b="0" i="0" dirty="0">
                <a:solidFill>
                  <a:srgbClr val="232B32"/>
                </a:solidFill>
              </a:rPr>
              <a:t>RCEM grant beneficiary</a:t>
            </a:r>
            <a:r>
              <a:rPr sz="1800" b="0" i="0" dirty="0">
                <a:solidFill>
                  <a:srgbClr val="232B32"/>
                </a:solidFill>
              </a:rPr>
              <a:t>; </a:t>
            </a:r>
            <a:endParaRPr lang="en-US" sz="1800" b="0" i="0" dirty="0">
              <a:solidFill>
                <a:srgbClr val="232B32"/>
              </a:solidFill>
            </a:endParaRPr>
          </a:p>
          <a:p>
            <a:pPr>
              <a:spcAft>
                <a:spcPts val="1600"/>
              </a:spcAft>
            </a:pPr>
            <a:r>
              <a:rPr lang="en-US" sz="1200" dirty="0">
                <a:solidFill>
                  <a:srgbClr val="CEA84D"/>
                </a:solidFill>
              </a:rPr>
              <a:t>■  </a:t>
            </a:r>
            <a:r>
              <a:rPr lang="en-US" dirty="0">
                <a:solidFill>
                  <a:srgbClr val="232B32"/>
                </a:solidFill>
              </a:rPr>
              <a:t>Co-author, HEATED-SAIA</a:t>
            </a:r>
          </a:p>
          <a:p>
            <a:pPr algn="l">
              <a:spcAft>
                <a:spcPts val="1600"/>
              </a:spcAft>
            </a:pPr>
            <a:r>
              <a:rPr sz="1200" b="0" i="0" dirty="0">
                <a:solidFill>
                  <a:srgbClr val="CEA84D"/>
                </a:solidFill>
              </a:rPr>
              <a:t>■  </a:t>
            </a:r>
            <a:r>
              <a:rPr sz="1800" b="0" i="0" dirty="0">
                <a:solidFill>
                  <a:srgbClr val="232B32"/>
                </a:solidFill>
              </a:rPr>
              <a:t>Sickle Cell champion; leads SCD transition</a:t>
            </a:r>
          </a:p>
          <a:p>
            <a:pPr algn="l">
              <a:spcAft>
                <a:spcPts val="1600"/>
              </a:spcAft>
            </a:pPr>
            <a:r>
              <a:rPr sz="1200" b="0" i="0" dirty="0">
                <a:solidFill>
                  <a:srgbClr val="CEA84D"/>
                </a:solidFill>
              </a:rPr>
              <a:t>■  </a:t>
            </a:r>
            <a:r>
              <a:rPr sz="1800" b="0" i="0" dirty="0">
                <a:solidFill>
                  <a:srgbClr val="232B32"/>
                </a:solidFill>
              </a:rPr>
              <a:t>Bachelor’s student, Great Lakes University</a:t>
            </a:r>
          </a:p>
        </p:txBody>
      </p:sp>
      <p:sp>
        <p:nvSpPr>
          <p:cNvPr id="20" name="Rounded Rectangle 19"/>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A frontline leader building resilient emergency care in coastal Kenya.</a:t>
            </a:r>
          </a:p>
        </p:txBody>
      </p:sp>
    </p:spTree>
    <p:extLst>
      <p:ext uri="{BB962C8B-B14F-4D97-AF65-F5344CB8AC3E}">
        <p14:creationId xmlns:p14="http://schemas.microsoft.com/office/powerpoint/2010/main" val="1123095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532A0-2C57-9DB0-2BCF-D6F314CD6E7A}"/>
            </a:ext>
          </a:extLst>
        </p:cNvPr>
        <p:cNvGrpSpPr/>
        <p:nvPr/>
      </p:nvGrpSpPr>
      <p:grpSpPr>
        <a:xfrm>
          <a:off x="0" y="0"/>
          <a:ext cx="0" cy="0"/>
          <a:chOff x="0" y="0"/>
          <a:chExt cx="0" cy="0"/>
        </a:xfrm>
      </p:grpSpPr>
      <p:pic>
        <p:nvPicPr>
          <p:cNvPr id="2" name="Picture 1" descr="wide_clean_infographic_background_scene_for_a_pres_2_batch_2.png">
            <a:extLst>
              <a:ext uri="{FF2B5EF4-FFF2-40B4-BE49-F238E27FC236}">
                <a16:creationId xmlns:a16="http://schemas.microsoft.com/office/drawing/2014/main" id="{A5ADCF47-B6C8-C795-9BB0-D9BC4B9B703E}"/>
              </a:ext>
            </a:extLst>
          </p:cNvPr>
          <p:cNvPicPr>
            <a:picLocks noChangeAspect="1"/>
          </p:cNvPicPr>
          <p:nvPr/>
        </p:nvPicPr>
        <p:blipFill>
          <a:blip r:embed="rId3"/>
          <a:stretch>
            <a:fillRect/>
          </a:stretch>
        </p:blipFill>
        <p:spPr>
          <a:xfrm>
            <a:off x="0" y="0"/>
            <a:ext cx="12191695" cy="6858000"/>
          </a:xfrm>
          <a:prstGeom prst="rect">
            <a:avLst/>
          </a:prstGeom>
        </p:spPr>
      </p:pic>
      <p:sp>
        <p:nvSpPr>
          <p:cNvPr id="7" name="Rectangle 6">
            <a:extLst>
              <a:ext uri="{FF2B5EF4-FFF2-40B4-BE49-F238E27FC236}">
                <a16:creationId xmlns:a16="http://schemas.microsoft.com/office/drawing/2014/main" id="{83C1D693-EDE1-6390-3EE5-F77024B12BB5}"/>
              </a:ext>
            </a:extLst>
          </p:cNvPr>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220BDB27-9786-05DD-1C2D-5E359F22735D}"/>
              </a:ext>
            </a:extLst>
          </p:cNvPr>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a:extLst>
              <a:ext uri="{FF2B5EF4-FFF2-40B4-BE49-F238E27FC236}">
                <a16:creationId xmlns:a16="http://schemas.microsoft.com/office/drawing/2014/main" id="{F62E7451-299B-7D4D-CB78-0111B4B0852A}"/>
              </a:ext>
            </a:extLst>
          </p:cNvPr>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a:extLst>
              <a:ext uri="{FF2B5EF4-FFF2-40B4-BE49-F238E27FC236}">
                <a16:creationId xmlns:a16="http://schemas.microsoft.com/office/drawing/2014/main" id="{11283BDF-B5C1-5DC1-B32D-E366649FAE4C}"/>
              </a:ext>
            </a:extLst>
          </p:cNvPr>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3</a:t>
            </a:r>
          </a:p>
        </p:txBody>
      </p:sp>
      <p:pic>
        <p:nvPicPr>
          <p:cNvPr id="11" name="Picture 10" descr="kcoa_logo_crest.png">
            <a:extLst>
              <a:ext uri="{FF2B5EF4-FFF2-40B4-BE49-F238E27FC236}">
                <a16:creationId xmlns:a16="http://schemas.microsoft.com/office/drawing/2014/main" id="{54C45283-8679-BA42-0B13-F67DF98739E3}"/>
              </a:ext>
            </a:extLst>
          </p:cNvPr>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29184"/>
            <a:ext cx="8229600" cy="548640"/>
          </a:xfrm>
          <a:prstGeom prst="rect">
            <a:avLst/>
          </a:prstGeom>
          <a:noFill/>
        </p:spPr>
        <p:txBody>
          <a:bodyPr wrap="square" lIns="45720" tIns="27432" rIns="45720" bIns="27432" anchor="ctr">
            <a:spAutoFit/>
          </a:bodyPr>
          <a:lstStyle/>
          <a:p>
            <a:pPr algn="ctr">
              <a:spcAft>
                <a:spcPts val="0"/>
              </a:spcAft>
            </a:pPr>
            <a:r>
              <a:rPr sz="2800" b="1" i="0">
                <a:solidFill>
                  <a:srgbClr val="14304E"/>
                </a:solidFill>
              </a:rPr>
              <a:t>Background</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sp>
        <p:nvSpPr>
          <p:cNvPr id="15" name="TextBox 14"/>
          <p:cNvSpPr txBox="1"/>
          <p:nvPr/>
        </p:nvSpPr>
        <p:spPr>
          <a:xfrm>
            <a:off x="914400" y="1371600"/>
            <a:ext cx="10332720" cy="2194560"/>
          </a:xfrm>
          <a:prstGeom prst="rect">
            <a:avLst/>
          </a:prstGeom>
          <a:noFill/>
        </p:spPr>
        <p:txBody>
          <a:bodyPr wrap="square" lIns="45720" tIns="27432" rIns="45720" bIns="27432" anchor="t">
            <a:spAutoFit/>
          </a:bodyPr>
          <a:lstStyle/>
          <a:p>
            <a:pPr algn="l">
              <a:spcAft>
                <a:spcPts val="1200"/>
              </a:spcAft>
            </a:pPr>
            <a:r>
              <a:rPr sz="1200" b="0" i="0">
                <a:solidFill>
                  <a:srgbClr val="CEA84D"/>
                </a:solidFill>
              </a:rPr>
              <a:t>■  </a:t>
            </a:r>
            <a:r>
              <a:rPr sz="1800" b="1" i="0">
                <a:solidFill>
                  <a:srgbClr val="232B32"/>
                </a:solidFill>
              </a:rPr>
              <a:t>Coastal county EDs face frequent surges: </a:t>
            </a:r>
            <a:r>
              <a:rPr sz="1800" b="0" i="0">
                <a:solidFill>
                  <a:srgbClr val="232B32"/>
                </a:solidFill>
              </a:rPr>
              <a:t>road traffic injuries, drowning, mass-casualty events</a:t>
            </a:r>
          </a:p>
          <a:p>
            <a:pPr algn="l">
              <a:spcAft>
                <a:spcPts val="1200"/>
              </a:spcAft>
            </a:pPr>
            <a:r>
              <a:rPr sz="1200" b="0" i="0">
                <a:solidFill>
                  <a:srgbClr val="CEA84D"/>
                </a:solidFill>
              </a:rPr>
              <a:t>■  </a:t>
            </a:r>
            <a:r>
              <a:rPr sz="1800" b="1" i="0">
                <a:solidFill>
                  <a:srgbClr val="232B32"/>
                </a:solidFill>
              </a:rPr>
              <a:t>KCRH serves a high-risk coastal population</a:t>
            </a:r>
          </a:p>
          <a:p>
            <a:pPr algn="l">
              <a:spcAft>
                <a:spcPts val="1200"/>
              </a:spcAft>
            </a:pPr>
            <a:r>
              <a:rPr sz="1200" b="0" i="0">
                <a:solidFill>
                  <a:srgbClr val="CEA84D"/>
                </a:solidFill>
              </a:rPr>
              <a:t>■  </a:t>
            </a:r>
            <a:r>
              <a:rPr sz="1800" b="1" i="0">
                <a:solidFill>
                  <a:srgbClr val="232B32"/>
                </a:solidFill>
              </a:rPr>
              <a:t>KCRH applied the disaster management cycle</a:t>
            </a:r>
            <a:r>
              <a:rPr sz="1800" b="0" i="0">
                <a:solidFill>
                  <a:srgbClr val="232B32"/>
                </a:solidFill>
              </a:rPr>
              <a:t> to strengthen emergency services</a:t>
            </a:r>
          </a:p>
        </p:txBody>
      </p:sp>
      <p:sp>
        <p:nvSpPr>
          <p:cNvPr id="16" name="Rounded Rectangle 15"/>
          <p:cNvSpPr/>
          <p:nvPr/>
        </p:nvSpPr>
        <p:spPr>
          <a:xfrm>
            <a:off x="914400" y="3429000"/>
            <a:ext cx="2148840" cy="685800"/>
          </a:xfrm>
          <a:prstGeom prst="roundRect">
            <a:avLst>
              <a:gd name="adj" fmla="val 20000"/>
            </a:avLst>
          </a:prstGeom>
          <a:solidFill>
            <a:srgbClr val="207E7A"/>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0"/>
              </a:spcAft>
            </a:pPr>
            <a:r>
              <a:rPr sz="1500" b="1" i="0">
                <a:solidFill>
                  <a:srgbClr val="FFFFFF"/>
                </a:solidFill>
              </a:rPr>
              <a:t>MITIGATION</a:t>
            </a:r>
          </a:p>
        </p:txBody>
      </p:sp>
      <p:sp>
        <p:nvSpPr>
          <p:cNvPr id="17" name="TextBox 16"/>
          <p:cNvSpPr txBox="1"/>
          <p:nvPr/>
        </p:nvSpPr>
        <p:spPr>
          <a:xfrm>
            <a:off x="3063240" y="3429000"/>
            <a:ext cx="594360" cy="685800"/>
          </a:xfrm>
          <a:prstGeom prst="rect">
            <a:avLst/>
          </a:prstGeom>
          <a:noFill/>
        </p:spPr>
        <p:txBody>
          <a:bodyPr wrap="square" lIns="45720" tIns="27432" rIns="45720" bIns="27432" anchor="ctr">
            <a:spAutoFit/>
          </a:bodyPr>
          <a:lstStyle/>
          <a:p>
            <a:pPr algn="ctr">
              <a:spcAft>
                <a:spcPts val="0"/>
              </a:spcAft>
            </a:pPr>
            <a:r>
              <a:rPr sz="2400" b="1" i="0">
                <a:solidFill>
                  <a:srgbClr val="14304E"/>
                </a:solidFill>
              </a:rPr>
              <a:t>→</a:t>
            </a:r>
          </a:p>
        </p:txBody>
      </p:sp>
      <p:sp>
        <p:nvSpPr>
          <p:cNvPr id="18" name="Rounded Rectangle 17"/>
          <p:cNvSpPr/>
          <p:nvPr/>
        </p:nvSpPr>
        <p:spPr>
          <a:xfrm>
            <a:off x="3657600" y="3429000"/>
            <a:ext cx="2148840" cy="685800"/>
          </a:xfrm>
          <a:prstGeom prst="roundRect">
            <a:avLst>
              <a:gd name="adj" fmla="val 20000"/>
            </a:avLst>
          </a:prstGeom>
          <a:solidFill>
            <a:srgbClr val="2768A0"/>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0"/>
              </a:spcAft>
            </a:pPr>
            <a:r>
              <a:rPr sz="1500" b="1" i="0">
                <a:solidFill>
                  <a:srgbClr val="FFFFFF"/>
                </a:solidFill>
              </a:rPr>
              <a:t>PREPAREDNESS</a:t>
            </a:r>
          </a:p>
        </p:txBody>
      </p:sp>
      <p:sp>
        <p:nvSpPr>
          <p:cNvPr id="19" name="TextBox 18"/>
          <p:cNvSpPr txBox="1"/>
          <p:nvPr/>
        </p:nvSpPr>
        <p:spPr>
          <a:xfrm>
            <a:off x="5806440" y="3429000"/>
            <a:ext cx="594360" cy="685800"/>
          </a:xfrm>
          <a:prstGeom prst="rect">
            <a:avLst/>
          </a:prstGeom>
          <a:noFill/>
        </p:spPr>
        <p:txBody>
          <a:bodyPr wrap="square" lIns="45720" tIns="27432" rIns="45720" bIns="27432" anchor="ctr">
            <a:spAutoFit/>
          </a:bodyPr>
          <a:lstStyle/>
          <a:p>
            <a:pPr algn="ctr">
              <a:spcAft>
                <a:spcPts val="0"/>
              </a:spcAft>
            </a:pPr>
            <a:r>
              <a:rPr sz="2400" b="1" i="0">
                <a:solidFill>
                  <a:srgbClr val="14304E"/>
                </a:solidFill>
              </a:rPr>
              <a:t>→</a:t>
            </a:r>
          </a:p>
        </p:txBody>
      </p:sp>
      <p:sp>
        <p:nvSpPr>
          <p:cNvPr id="20" name="Rounded Rectangle 19"/>
          <p:cNvSpPr/>
          <p:nvPr/>
        </p:nvSpPr>
        <p:spPr>
          <a:xfrm>
            <a:off x="6400800" y="3429000"/>
            <a:ext cx="2148840" cy="685800"/>
          </a:xfrm>
          <a:prstGeom prst="roundRect">
            <a:avLst>
              <a:gd name="adj" fmla="val 20000"/>
            </a:avLst>
          </a:prstGeom>
          <a:solidFill>
            <a:srgbClr val="DE7E2D"/>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0"/>
              </a:spcAft>
            </a:pPr>
            <a:r>
              <a:rPr sz="1500" b="1" i="0">
                <a:solidFill>
                  <a:srgbClr val="FFFFFF"/>
                </a:solidFill>
              </a:rPr>
              <a:t>RESPONSE</a:t>
            </a:r>
          </a:p>
        </p:txBody>
      </p:sp>
      <p:sp>
        <p:nvSpPr>
          <p:cNvPr id="21" name="TextBox 20"/>
          <p:cNvSpPr txBox="1"/>
          <p:nvPr/>
        </p:nvSpPr>
        <p:spPr>
          <a:xfrm>
            <a:off x="8549640" y="3429000"/>
            <a:ext cx="594360" cy="685800"/>
          </a:xfrm>
          <a:prstGeom prst="rect">
            <a:avLst/>
          </a:prstGeom>
          <a:noFill/>
        </p:spPr>
        <p:txBody>
          <a:bodyPr wrap="square" lIns="45720" tIns="27432" rIns="45720" bIns="27432" anchor="ctr">
            <a:spAutoFit/>
          </a:bodyPr>
          <a:lstStyle/>
          <a:p>
            <a:pPr algn="ctr">
              <a:spcAft>
                <a:spcPts val="0"/>
              </a:spcAft>
            </a:pPr>
            <a:r>
              <a:rPr sz="2400" b="1" i="0">
                <a:solidFill>
                  <a:srgbClr val="14304E"/>
                </a:solidFill>
              </a:rPr>
              <a:t>→</a:t>
            </a:r>
          </a:p>
        </p:txBody>
      </p:sp>
      <p:sp>
        <p:nvSpPr>
          <p:cNvPr id="22" name="Rounded Rectangle 21"/>
          <p:cNvSpPr/>
          <p:nvPr/>
        </p:nvSpPr>
        <p:spPr>
          <a:xfrm>
            <a:off x="9144000" y="3429000"/>
            <a:ext cx="2148840" cy="685800"/>
          </a:xfrm>
          <a:prstGeom prst="roundRect">
            <a:avLst>
              <a:gd name="adj" fmla="val 20000"/>
            </a:avLst>
          </a:prstGeom>
          <a:solidFill>
            <a:srgbClr val="14304E"/>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0"/>
              </a:spcAft>
            </a:pPr>
            <a:r>
              <a:rPr sz="1500" b="1" i="0">
                <a:solidFill>
                  <a:srgbClr val="FFFFFF"/>
                </a:solidFill>
              </a:rPr>
              <a:t>RECOVERY</a:t>
            </a:r>
          </a:p>
        </p:txBody>
      </p:sp>
      <p:sp>
        <p:nvSpPr>
          <p:cNvPr id="23" name="TextBox 22"/>
          <p:cNvSpPr txBox="1"/>
          <p:nvPr/>
        </p:nvSpPr>
        <p:spPr>
          <a:xfrm>
            <a:off x="914400" y="4389120"/>
            <a:ext cx="10332720" cy="457200"/>
          </a:xfrm>
          <a:prstGeom prst="rect">
            <a:avLst/>
          </a:prstGeom>
          <a:noFill/>
        </p:spPr>
        <p:txBody>
          <a:bodyPr wrap="square" lIns="45720" tIns="27432" rIns="45720" bIns="27432" anchor="t">
            <a:spAutoFit/>
          </a:bodyPr>
          <a:lstStyle/>
          <a:p>
            <a:pPr algn="l">
              <a:spcAft>
                <a:spcPts val="0"/>
              </a:spcAft>
            </a:pPr>
            <a:r>
              <a:rPr sz="1600" b="0" i="1">
                <a:solidFill>
                  <a:srgbClr val="545F5A"/>
                </a:solidFill>
              </a:rPr>
              <a:t>This review describes emergency-care system improvements, January 2024 – March 2026.</a:t>
            </a:r>
          </a:p>
        </p:txBody>
      </p:sp>
      <p:sp>
        <p:nvSpPr>
          <p:cNvPr id="24" name="Rounded Rectangle 23"/>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Coastal surge risk demands a structured, whole-cycle approach to emergency care.</a:t>
            </a:r>
          </a:p>
        </p:txBody>
      </p:sp>
    </p:spTree>
    <p:extLst>
      <p:ext uri="{BB962C8B-B14F-4D97-AF65-F5344CB8AC3E}">
        <p14:creationId xmlns:p14="http://schemas.microsoft.com/office/powerpoint/2010/main" val="1938741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4</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29184"/>
            <a:ext cx="8229600" cy="548640"/>
          </a:xfrm>
          <a:prstGeom prst="rect">
            <a:avLst/>
          </a:prstGeom>
          <a:noFill/>
        </p:spPr>
        <p:txBody>
          <a:bodyPr wrap="square" lIns="45720" tIns="27432" rIns="45720" bIns="27432" anchor="ctr">
            <a:spAutoFit/>
          </a:bodyPr>
          <a:lstStyle/>
          <a:p>
            <a:pPr algn="ctr">
              <a:spcAft>
                <a:spcPts val="0"/>
              </a:spcAft>
            </a:pPr>
            <a:r>
              <a:rPr sz="2800" b="1" i="0">
                <a:solidFill>
                  <a:srgbClr val="14304E"/>
                </a:solidFill>
              </a:rPr>
              <a:t>Objective</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sp>
        <p:nvSpPr>
          <p:cNvPr id="15" name="TextBox 14"/>
          <p:cNvSpPr txBox="1"/>
          <p:nvPr/>
        </p:nvSpPr>
        <p:spPr>
          <a:xfrm>
            <a:off x="1097280" y="1600200"/>
            <a:ext cx="9966960" cy="1463040"/>
          </a:xfrm>
          <a:prstGeom prst="rect">
            <a:avLst/>
          </a:prstGeom>
          <a:noFill/>
        </p:spPr>
        <p:txBody>
          <a:bodyPr wrap="square" lIns="45720" tIns="27432" rIns="45720" bIns="27432" anchor="ctr">
            <a:spAutoFit/>
          </a:bodyPr>
          <a:lstStyle/>
          <a:p>
            <a:pPr algn="ctr">
              <a:spcAft>
                <a:spcPts val="0"/>
              </a:spcAft>
            </a:pPr>
            <a:r>
              <a:rPr sz="2600" b="1" i="0">
                <a:solidFill>
                  <a:srgbClr val="14304E"/>
                </a:solidFill>
              </a:rPr>
              <a:t>To describe progress in emergency medicine at KCRH </a:t>
            </a:r>
            <a:r>
              <a:rPr sz="2600" b="1" i="0">
                <a:solidFill>
                  <a:srgbClr val="035043"/>
                </a:solidFill>
              </a:rPr>
              <a:t>using the disaster management cycle approach</a:t>
            </a:r>
          </a:p>
        </p:txBody>
      </p:sp>
      <p:sp>
        <p:nvSpPr>
          <p:cNvPr id="16" name="Rounded Rectangle 15"/>
          <p:cNvSpPr/>
          <p:nvPr/>
        </p:nvSpPr>
        <p:spPr>
          <a:xfrm>
            <a:off x="914400" y="3429000"/>
            <a:ext cx="3246120" cy="114300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28600" rIns="137160" rtlCol="0" anchor="ctr"/>
          <a:lstStyle/>
          <a:p>
            <a:pPr algn="l">
              <a:spcAft>
                <a:spcPts val="300"/>
              </a:spcAft>
            </a:pPr>
            <a:r>
              <a:rPr sz="1200" b="1" i="0">
                <a:solidFill>
                  <a:srgbClr val="035043"/>
                </a:solidFill>
              </a:rPr>
              <a:t>SETTING</a:t>
            </a:r>
          </a:p>
          <a:p>
            <a:pPr algn="l">
              <a:spcAft>
                <a:spcPts val="300"/>
              </a:spcAft>
            </a:pPr>
            <a:r>
              <a:rPr sz="1700" b="0" i="0">
                <a:solidFill>
                  <a:srgbClr val="232B32"/>
                </a:solidFill>
              </a:rPr>
              <a:t>Kilifi County Referral Hospital</a:t>
            </a:r>
          </a:p>
        </p:txBody>
      </p:sp>
      <p:sp>
        <p:nvSpPr>
          <p:cNvPr id="17" name="Rounded Rectangle 16"/>
          <p:cNvSpPr/>
          <p:nvPr/>
        </p:nvSpPr>
        <p:spPr>
          <a:xfrm>
            <a:off x="4434840" y="3429000"/>
            <a:ext cx="3246120" cy="114300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28600" rIns="137160" rtlCol="0" anchor="ctr"/>
          <a:lstStyle/>
          <a:p>
            <a:pPr algn="l">
              <a:spcAft>
                <a:spcPts val="300"/>
              </a:spcAft>
            </a:pPr>
            <a:r>
              <a:rPr sz="1200" b="1" i="0">
                <a:solidFill>
                  <a:srgbClr val="035043"/>
                </a:solidFill>
              </a:rPr>
              <a:t>PERIOD</a:t>
            </a:r>
          </a:p>
          <a:p>
            <a:pPr algn="l">
              <a:spcAft>
                <a:spcPts val="300"/>
              </a:spcAft>
            </a:pPr>
            <a:r>
              <a:rPr sz="1700" b="0" i="0">
                <a:solidFill>
                  <a:srgbClr val="232B32"/>
                </a:solidFill>
              </a:rPr>
              <a:t>January 2024 – March 2026</a:t>
            </a:r>
          </a:p>
        </p:txBody>
      </p:sp>
      <p:sp>
        <p:nvSpPr>
          <p:cNvPr id="18" name="Rounded Rectangle 17"/>
          <p:cNvSpPr/>
          <p:nvPr/>
        </p:nvSpPr>
        <p:spPr>
          <a:xfrm>
            <a:off x="7955279" y="3429000"/>
            <a:ext cx="3246120" cy="114300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28600" rIns="137160" rtlCol="0" anchor="ctr"/>
          <a:lstStyle/>
          <a:p>
            <a:pPr algn="l">
              <a:spcAft>
                <a:spcPts val="300"/>
              </a:spcAft>
            </a:pPr>
            <a:r>
              <a:rPr sz="1200" b="1" i="0">
                <a:solidFill>
                  <a:srgbClr val="035043"/>
                </a:solidFill>
              </a:rPr>
              <a:t>FRAMEWORK</a:t>
            </a:r>
          </a:p>
          <a:p>
            <a:pPr algn="l">
              <a:spcAft>
                <a:spcPts val="300"/>
              </a:spcAft>
            </a:pPr>
            <a:r>
              <a:rPr sz="1700" b="0" i="0">
                <a:solidFill>
                  <a:srgbClr val="232B32"/>
                </a:solidFill>
              </a:rPr>
              <a:t>Disaster management cycle</a:t>
            </a:r>
          </a:p>
        </p:txBody>
      </p:sp>
      <p:sp>
        <p:nvSpPr>
          <p:cNvPr id="19" name="Rounded Rectangle 18"/>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We assess two years of emergency-care progress through one consistent framework.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5</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29184"/>
            <a:ext cx="8229600" cy="548640"/>
          </a:xfrm>
          <a:prstGeom prst="rect">
            <a:avLst/>
          </a:prstGeom>
          <a:noFill/>
        </p:spPr>
        <p:txBody>
          <a:bodyPr wrap="square" lIns="45720" tIns="27432" rIns="45720" bIns="27432" anchor="ctr">
            <a:spAutoFit/>
          </a:bodyPr>
          <a:lstStyle/>
          <a:p>
            <a:pPr algn="ctr">
              <a:spcAft>
                <a:spcPts val="0"/>
              </a:spcAft>
            </a:pPr>
            <a:r>
              <a:rPr sz="2800" b="1" i="0">
                <a:solidFill>
                  <a:srgbClr val="14304E"/>
                </a:solidFill>
              </a:rPr>
              <a:t>Methods</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sp>
        <p:nvSpPr>
          <p:cNvPr id="15" name="Rounded Rectangle 14"/>
          <p:cNvSpPr/>
          <p:nvPr/>
        </p:nvSpPr>
        <p:spPr>
          <a:xfrm>
            <a:off x="914400" y="1371600"/>
            <a:ext cx="4937760" cy="105156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28600" rIns="137160" rtlCol="0" anchor="ctr"/>
          <a:lstStyle/>
          <a:p>
            <a:pPr algn="l">
              <a:spcAft>
                <a:spcPts val="300"/>
              </a:spcAft>
            </a:pPr>
            <a:r>
              <a:rPr sz="1200" b="1" i="0">
                <a:solidFill>
                  <a:srgbClr val="035043"/>
                </a:solidFill>
              </a:rPr>
              <a:t>DESIGN</a:t>
            </a:r>
          </a:p>
          <a:p>
            <a:pPr algn="l">
              <a:spcAft>
                <a:spcPts val="300"/>
              </a:spcAft>
            </a:pPr>
            <a:r>
              <a:rPr sz="1600" b="0" i="0">
                <a:solidFill>
                  <a:srgbClr val="232B32"/>
                </a:solidFill>
              </a:rPr>
              <a:t>Hospital-based descriptive review</a:t>
            </a:r>
          </a:p>
        </p:txBody>
      </p:sp>
      <p:sp>
        <p:nvSpPr>
          <p:cNvPr id="16" name="Rounded Rectangle 15"/>
          <p:cNvSpPr/>
          <p:nvPr/>
        </p:nvSpPr>
        <p:spPr>
          <a:xfrm>
            <a:off x="914400" y="2606040"/>
            <a:ext cx="4937760" cy="105156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28600" rIns="137160" rtlCol="0" anchor="ctr"/>
          <a:lstStyle/>
          <a:p>
            <a:pPr algn="l">
              <a:spcAft>
                <a:spcPts val="300"/>
              </a:spcAft>
            </a:pPr>
            <a:r>
              <a:rPr sz="1200" b="1" i="0">
                <a:solidFill>
                  <a:srgbClr val="035043"/>
                </a:solidFill>
              </a:rPr>
              <a:t>REVIEW PERIOD</a:t>
            </a:r>
          </a:p>
          <a:p>
            <a:pPr algn="l">
              <a:spcAft>
                <a:spcPts val="300"/>
              </a:spcAft>
            </a:pPr>
            <a:r>
              <a:rPr sz="1600" b="0" i="0">
                <a:solidFill>
                  <a:srgbClr val="232B32"/>
                </a:solidFill>
              </a:rPr>
              <a:t>January 2024 – March 2026</a:t>
            </a:r>
          </a:p>
        </p:txBody>
      </p:sp>
      <p:sp>
        <p:nvSpPr>
          <p:cNvPr id="17" name="Rounded Rectangle 16"/>
          <p:cNvSpPr/>
          <p:nvPr/>
        </p:nvSpPr>
        <p:spPr>
          <a:xfrm>
            <a:off x="914400" y="3840480"/>
            <a:ext cx="4937760" cy="123444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28600" rIns="137160" rtlCol="0" anchor="ctr"/>
          <a:lstStyle/>
          <a:p>
            <a:pPr algn="l">
              <a:spcAft>
                <a:spcPts val="300"/>
              </a:spcAft>
            </a:pPr>
            <a:r>
              <a:rPr sz="1200" b="1" i="0">
                <a:solidFill>
                  <a:srgbClr val="035043"/>
                </a:solidFill>
              </a:rPr>
              <a:t>ANALYSIS</a:t>
            </a:r>
          </a:p>
          <a:p>
            <a:pPr algn="l">
              <a:spcAft>
                <a:spcPts val="300"/>
              </a:spcAft>
            </a:pPr>
            <a:r>
              <a:rPr sz="1500" b="0" i="0">
                <a:solidFill>
                  <a:srgbClr val="232B32"/>
                </a:solidFill>
              </a:rPr>
              <a:t>Findings organised by cycle phase: mitigation, preparedness, response, recovery</a:t>
            </a:r>
          </a:p>
        </p:txBody>
      </p:sp>
      <p:sp>
        <p:nvSpPr>
          <p:cNvPr id="18" name="Rounded Rectangle 17"/>
          <p:cNvSpPr/>
          <p:nvPr/>
        </p:nvSpPr>
        <p:spPr>
          <a:xfrm>
            <a:off x="6126480" y="1371600"/>
            <a:ext cx="5120640" cy="370332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28600" rIns="137160" rtlCol="0" anchor="ctr"/>
          <a:lstStyle/>
          <a:p>
            <a:pPr algn="l">
              <a:spcAft>
                <a:spcPts val="300"/>
              </a:spcAft>
            </a:pPr>
            <a:r>
              <a:rPr sz="1200" b="1" i="0">
                <a:solidFill>
                  <a:srgbClr val="035043"/>
                </a:solidFill>
              </a:rPr>
              <a:t>DATA SOURCES</a:t>
            </a:r>
          </a:p>
          <a:p>
            <a:pPr algn="l">
              <a:spcAft>
                <a:spcPts val="300"/>
              </a:spcAft>
            </a:pPr>
            <a:r>
              <a:rPr sz="1600" b="0" i="0">
                <a:solidFill>
                  <a:srgbClr val="232B32"/>
                </a:solidFill>
              </a:rPr>
              <a:t>•  Emergency service records &amp; triage data</a:t>
            </a:r>
          </a:p>
          <a:p>
            <a:pPr algn="l">
              <a:spcAft>
                <a:spcPts val="300"/>
              </a:spcAft>
            </a:pPr>
            <a:r>
              <a:rPr sz="1600" b="0" i="0">
                <a:solidFill>
                  <a:srgbClr val="232B32"/>
                </a:solidFill>
              </a:rPr>
              <a:t>•  Training reports and documentation of infrastructure / service improvements</a:t>
            </a:r>
          </a:p>
          <a:p>
            <a:pPr algn="l">
              <a:spcAft>
                <a:spcPts val="300"/>
              </a:spcAft>
            </a:pPr>
            <a:r>
              <a:rPr sz="1600" b="0" i="0">
                <a:solidFill>
                  <a:srgbClr val="232B32"/>
                </a:solidFill>
              </a:rPr>
              <a:t>•  Key informant interviews with emergency department staff</a:t>
            </a:r>
          </a:p>
        </p:txBody>
      </p:sp>
      <p:sp>
        <p:nvSpPr>
          <p:cNvPr id="19" name="Rounded Rectangle 18"/>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Routine records, documentation and staff interviews were mapped to the four cycle phases.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6</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29184"/>
            <a:ext cx="8229600" cy="548640"/>
          </a:xfrm>
          <a:prstGeom prst="rect">
            <a:avLst/>
          </a:prstGeom>
          <a:noFill/>
        </p:spPr>
        <p:txBody>
          <a:bodyPr wrap="square" lIns="45720" tIns="27432" rIns="45720" bIns="27432" anchor="ctr">
            <a:spAutoFit/>
          </a:bodyPr>
          <a:lstStyle/>
          <a:p>
            <a:pPr algn="ctr">
              <a:spcAft>
                <a:spcPts val="0"/>
              </a:spcAft>
            </a:pPr>
            <a:r>
              <a:rPr sz="2800" b="1" i="0">
                <a:solidFill>
                  <a:srgbClr val="14304E"/>
                </a:solidFill>
              </a:rPr>
              <a:t>Framework: Disaster Management Cycle</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sp>
        <p:nvSpPr>
          <p:cNvPr id="15" name="Rounded Rectangle 14"/>
          <p:cNvSpPr/>
          <p:nvPr/>
        </p:nvSpPr>
        <p:spPr>
          <a:xfrm>
            <a:off x="914400" y="1417320"/>
            <a:ext cx="5029200" cy="1600200"/>
          </a:xfrm>
          <a:prstGeom prst="roundRect">
            <a:avLst>
              <a:gd name="adj" fmla="val 15000"/>
            </a:avLst>
          </a:prstGeom>
          <a:solidFill>
            <a:srgbClr val="207E7A"/>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400"/>
              </a:spcAft>
            </a:pPr>
            <a:r>
              <a:rPr sz="2400" b="1" i="0">
                <a:solidFill>
                  <a:srgbClr val="FFFFFF"/>
                </a:solidFill>
              </a:rPr>
              <a:t>1. MITIGATION</a:t>
            </a:r>
          </a:p>
          <a:p>
            <a:pPr algn="ctr">
              <a:spcAft>
                <a:spcPts val="0"/>
              </a:spcAft>
            </a:pPr>
            <a:r>
              <a:rPr sz="1700" b="0" i="0">
                <a:solidFill>
                  <a:srgbClr val="FFFFFF"/>
                </a:solidFill>
              </a:rPr>
              <a:t>Reduce risk before events</a:t>
            </a:r>
          </a:p>
        </p:txBody>
      </p:sp>
      <p:sp>
        <p:nvSpPr>
          <p:cNvPr id="16" name="Rounded Rectangle 15"/>
          <p:cNvSpPr/>
          <p:nvPr/>
        </p:nvSpPr>
        <p:spPr>
          <a:xfrm>
            <a:off x="6245352" y="1417320"/>
            <a:ext cx="5029200" cy="1600200"/>
          </a:xfrm>
          <a:prstGeom prst="roundRect">
            <a:avLst>
              <a:gd name="adj" fmla="val 15000"/>
            </a:avLst>
          </a:prstGeom>
          <a:solidFill>
            <a:srgbClr val="2768A0"/>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400"/>
              </a:spcAft>
            </a:pPr>
            <a:r>
              <a:rPr sz="2400" b="1" i="0">
                <a:solidFill>
                  <a:srgbClr val="FFFFFF"/>
                </a:solidFill>
              </a:rPr>
              <a:t>2. PREPAREDNESS</a:t>
            </a:r>
          </a:p>
          <a:p>
            <a:pPr algn="ctr">
              <a:spcAft>
                <a:spcPts val="0"/>
              </a:spcAft>
            </a:pPr>
            <a:r>
              <a:rPr sz="1700" b="0" i="0">
                <a:solidFill>
                  <a:srgbClr val="FFFFFF"/>
                </a:solidFill>
              </a:rPr>
              <a:t>Build readiness &amp; surge capacity</a:t>
            </a:r>
          </a:p>
        </p:txBody>
      </p:sp>
      <p:sp>
        <p:nvSpPr>
          <p:cNvPr id="17" name="Rounded Rectangle 16"/>
          <p:cNvSpPr/>
          <p:nvPr/>
        </p:nvSpPr>
        <p:spPr>
          <a:xfrm>
            <a:off x="914400" y="3246120"/>
            <a:ext cx="5029200" cy="1600200"/>
          </a:xfrm>
          <a:prstGeom prst="roundRect">
            <a:avLst>
              <a:gd name="adj" fmla="val 15000"/>
            </a:avLst>
          </a:prstGeom>
          <a:solidFill>
            <a:srgbClr val="DE7E2D"/>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400"/>
              </a:spcAft>
            </a:pPr>
            <a:r>
              <a:rPr sz="2400" b="1" i="0">
                <a:solidFill>
                  <a:srgbClr val="FFFFFF"/>
                </a:solidFill>
              </a:rPr>
              <a:t>3. RESPONSE</a:t>
            </a:r>
          </a:p>
          <a:p>
            <a:pPr algn="ctr">
              <a:spcAft>
                <a:spcPts val="0"/>
              </a:spcAft>
            </a:pPr>
            <a:r>
              <a:rPr sz="1700" b="0" i="0">
                <a:solidFill>
                  <a:srgbClr val="FFFFFF"/>
                </a:solidFill>
              </a:rPr>
              <a:t>Deliver rapid emergency care</a:t>
            </a:r>
          </a:p>
        </p:txBody>
      </p:sp>
      <p:sp>
        <p:nvSpPr>
          <p:cNvPr id="18" name="Rounded Rectangle 17"/>
          <p:cNvSpPr/>
          <p:nvPr/>
        </p:nvSpPr>
        <p:spPr>
          <a:xfrm>
            <a:off x="6245352" y="3246120"/>
            <a:ext cx="5029200" cy="1600200"/>
          </a:xfrm>
          <a:prstGeom prst="roundRect">
            <a:avLst>
              <a:gd name="adj" fmla="val 15000"/>
            </a:avLst>
          </a:prstGeom>
          <a:solidFill>
            <a:srgbClr val="14304E"/>
          </a:solidFill>
          <a:ln>
            <a:no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400"/>
              </a:spcAft>
            </a:pPr>
            <a:r>
              <a:rPr sz="2400" b="1" i="0">
                <a:solidFill>
                  <a:srgbClr val="FFFFFF"/>
                </a:solidFill>
              </a:rPr>
              <a:t>4. RECOVERY</a:t>
            </a:r>
          </a:p>
          <a:p>
            <a:pPr algn="ctr">
              <a:spcAft>
                <a:spcPts val="0"/>
              </a:spcAft>
            </a:pPr>
            <a:r>
              <a:rPr sz="1700" b="0" i="0">
                <a:solidFill>
                  <a:srgbClr val="FFFFFF"/>
                </a:solidFill>
              </a:rPr>
              <a:t>Restore, learn &amp; strengthen systems</a:t>
            </a:r>
          </a:p>
        </p:txBody>
      </p:sp>
      <p:sp>
        <p:nvSpPr>
          <p:cNvPr id="19" name="Rounded Rectangle 18"/>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Resilience is built before, during and after an emergency — not only in the crisis.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B91A2-B009-4CE7-8DB4-295EE955B742}"/>
            </a:ext>
          </a:extLst>
        </p:cNvPr>
        <p:cNvGrpSpPr/>
        <p:nvPr/>
      </p:nvGrpSpPr>
      <p:grpSpPr>
        <a:xfrm>
          <a:off x="0" y="0"/>
          <a:ext cx="0" cy="0"/>
          <a:chOff x="0" y="0"/>
          <a:chExt cx="0" cy="0"/>
        </a:xfrm>
      </p:grpSpPr>
      <p:pic>
        <p:nvPicPr>
          <p:cNvPr id="2" name="Picture 1" descr="wide_clean_infographic_background_scene_for_a_pres_2_batch_2.png">
            <a:extLst>
              <a:ext uri="{FF2B5EF4-FFF2-40B4-BE49-F238E27FC236}">
                <a16:creationId xmlns:a16="http://schemas.microsoft.com/office/drawing/2014/main" id="{B613D7B3-0E6F-6BD0-04C5-FAC86E80E923}"/>
              </a:ext>
            </a:extLst>
          </p:cNvPr>
          <p:cNvPicPr>
            <a:picLocks noChangeAspect="1"/>
          </p:cNvPicPr>
          <p:nvPr/>
        </p:nvPicPr>
        <p:blipFill>
          <a:blip r:embed="rId3"/>
          <a:stretch>
            <a:fillRect/>
          </a:stretch>
        </p:blipFill>
        <p:spPr>
          <a:xfrm>
            <a:off x="0" y="0"/>
            <a:ext cx="12191695" cy="6858000"/>
          </a:xfrm>
          <a:prstGeom prst="rect">
            <a:avLst/>
          </a:prstGeom>
        </p:spPr>
      </p:pic>
      <p:sp>
        <p:nvSpPr>
          <p:cNvPr id="7" name="Rectangle 6">
            <a:extLst>
              <a:ext uri="{FF2B5EF4-FFF2-40B4-BE49-F238E27FC236}">
                <a16:creationId xmlns:a16="http://schemas.microsoft.com/office/drawing/2014/main" id="{0C5F98EF-06E4-0B77-3E92-4E966E66E4F3}"/>
              </a:ext>
            </a:extLst>
          </p:cNvPr>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288E99DD-2D13-A516-1603-60ECCEA5EB17}"/>
              </a:ext>
            </a:extLst>
          </p:cNvPr>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a:extLst>
              <a:ext uri="{FF2B5EF4-FFF2-40B4-BE49-F238E27FC236}">
                <a16:creationId xmlns:a16="http://schemas.microsoft.com/office/drawing/2014/main" id="{C652114F-5F4C-6164-6501-0AFC174054F0}"/>
              </a:ext>
            </a:extLst>
          </p:cNvPr>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a:extLst>
              <a:ext uri="{FF2B5EF4-FFF2-40B4-BE49-F238E27FC236}">
                <a16:creationId xmlns:a16="http://schemas.microsoft.com/office/drawing/2014/main" id="{542563F4-F011-F336-53CB-DCF199BCE1B5}"/>
              </a:ext>
            </a:extLst>
          </p:cNvPr>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7</a:t>
            </a:r>
          </a:p>
        </p:txBody>
      </p:sp>
      <p:pic>
        <p:nvPicPr>
          <p:cNvPr id="11" name="Picture 10" descr="kcoa_logo_crest.png">
            <a:extLst>
              <a:ext uri="{FF2B5EF4-FFF2-40B4-BE49-F238E27FC236}">
                <a16:creationId xmlns:a16="http://schemas.microsoft.com/office/drawing/2014/main" id="{F5F18390-A27B-4B24-0E78-4ED4452E66CD}"/>
              </a:ext>
            </a:extLst>
          </p:cNvPr>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29184"/>
            <a:ext cx="8229600" cy="548640"/>
          </a:xfrm>
          <a:prstGeom prst="rect">
            <a:avLst/>
          </a:prstGeom>
          <a:noFill/>
        </p:spPr>
        <p:txBody>
          <a:bodyPr wrap="square" lIns="45720" tIns="27432" rIns="45720" bIns="27432" anchor="ctr">
            <a:spAutoFit/>
          </a:bodyPr>
          <a:lstStyle/>
          <a:p>
            <a:pPr algn="ctr">
              <a:spcAft>
                <a:spcPts val="0"/>
              </a:spcAft>
            </a:pPr>
            <a:r>
              <a:rPr sz="2800" b="1" i="0">
                <a:solidFill>
                  <a:srgbClr val="14304E"/>
                </a:solidFill>
              </a:rPr>
              <a:t>Results 1  |  Mitigation</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sp>
        <p:nvSpPr>
          <p:cNvPr id="15" name="TextBox 14"/>
          <p:cNvSpPr txBox="1"/>
          <p:nvPr/>
        </p:nvSpPr>
        <p:spPr>
          <a:xfrm>
            <a:off x="914400" y="1600200"/>
            <a:ext cx="5852160" cy="3200400"/>
          </a:xfrm>
          <a:prstGeom prst="rect">
            <a:avLst/>
          </a:prstGeom>
          <a:noFill/>
        </p:spPr>
        <p:txBody>
          <a:bodyPr wrap="square" lIns="45720" tIns="27432" rIns="45720" bIns="27432" anchor="t">
            <a:spAutoFit/>
          </a:bodyPr>
          <a:lstStyle/>
          <a:p>
            <a:pPr algn="l">
              <a:spcAft>
                <a:spcPts val="1800"/>
              </a:spcAft>
            </a:pPr>
            <a:r>
              <a:rPr sz="1400" b="0" i="0">
                <a:solidFill>
                  <a:srgbClr val="CEA84D"/>
                </a:solidFill>
              </a:rPr>
              <a:t>■  </a:t>
            </a:r>
            <a:r>
              <a:rPr sz="2000" b="1" i="0">
                <a:solidFill>
                  <a:srgbClr val="232B32"/>
                </a:solidFill>
              </a:rPr>
              <a:t>Risk mapping</a:t>
            </a:r>
            <a:r>
              <a:rPr sz="2000" b="0" i="0">
                <a:solidFill>
                  <a:srgbClr val="232B32"/>
                </a:solidFill>
              </a:rPr>
              <a:t> of coastal hazards implemented</a:t>
            </a:r>
          </a:p>
          <a:p>
            <a:pPr algn="l">
              <a:spcAft>
                <a:spcPts val="1800"/>
              </a:spcAft>
            </a:pPr>
            <a:r>
              <a:rPr sz="1400" b="0" i="0">
                <a:solidFill>
                  <a:srgbClr val="CEA84D"/>
                </a:solidFill>
              </a:rPr>
              <a:t>■  </a:t>
            </a:r>
            <a:r>
              <a:rPr sz="2000" b="1" i="0">
                <a:solidFill>
                  <a:srgbClr val="232B32"/>
                </a:solidFill>
              </a:rPr>
              <a:t>Community first-aid education</a:t>
            </a:r>
            <a:r>
              <a:rPr sz="2000" b="0" i="0">
                <a:solidFill>
                  <a:srgbClr val="232B32"/>
                </a:solidFill>
              </a:rPr>
              <a:t> strengthened early response</a:t>
            </a:r>
          </a:p>
        </p:txBody>
      </p:sp>
      <p:sp>
        <p:nvSpPr>
          <p:cNvPr id="16" name="Rounded Rectangle 15"/>
          <p:cNvSpPr/>
          <p:nvPr/>
        </p:nvSpPr>
        <p:spPr>
          <a:xfrm>
            <a:off x="7086600" y="1463040"/>
            <a:ext cx="4023360" cy="347472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0"/>
              </a:spcAft>
            </a:pPr>
            <a:r>
              <a:rPr sz="6600" b="1" i="0">
                <a:solidFill>
                  <a:srgbClr val="207E7A"/>
                </a:solidFill>
              </a:rPr>
              <a:t>22%</a:t>
            </a:r>
          </a:p>
          <a:p>
            <a:pPr algn="ctr">
              <a:spcAft>
                <a:spcPts val="0"/>
              </a:spcAft>
            </a:pPr>
            <a:r>
              <a:rPr sz="1500" b="0" i="0">
                <a:solidFill>
                  <a:srgbClr val="232B32"/>
                </a:solidFill>
              </a:rPr>
              <a:t>reduction in reported preventable emergency cases</a:t>
            </a:r>
          </a:p>
        </p:txBody>
      </p:sp>
      <p:sp>
        <p:nvSpPr>
          <p:cNvPr id="17" name="Rounded Rectangle 16"/>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Upstream investment cut preventable emergencies by 22%.</a:t>
            </a:r>
          </a:p>
        </p:txBody>
      </p:sp>
    </p:spTree>
    <p:extLst>
      <p:ext uri="{BB962C8B-B14F-4D97-AF65-F5344CB8AC3E}">
        <p14:creationId xmlns:p14="http://schemas.microsoft.com/office/powerpoint/2010/main" val="2329577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8</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29184"/>
            <a:ext cx="8229600" cy="548640"/>
          </a:xfrm>
          <a:prstGeom prst="rect">
            <a:avLst/>
          </a:prstGeom>
          <a:noFill/>
        </p:spPr>
        <p:txBody>
          <a:bodyPr wrap="square" lIns="45720" tIns="27432" rIns="45720" bIns="27432" anchor="ctr">
            <a:spAutoFit/>
          </a:bodyPr>
          <a:lstStyle/>
          <a:p>
            <a:pPr algn="ctr">
              <a:spcAft>
                <a:spcPts val="0"/>
              </a:spcAft>
            </a:pPr>
            <a:r>
              <a:rPr sz="2800" b="1" i="0">
                <a:solidFill>
                  <a:srgbClr val="14304E"/>
                </a:solidFill>
              </a:rPr>
              <a:t>Results 2  |  Preparedness</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sp>
        <p:nvSpPr>
          <p:cNvPr id="15" name="Rounded Rectangle 14"/>
          <p:cNvSpPr/>
          <p:nvPr/>
        </p:nvSpPr>
        <p:spPr>
          <a:xfrm>
            <a:off x="914400" y="1463040"/>
            <a:ext cx="5074920" cy="164592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320040" rIns="137160" rtlCol="0" anchor="ctr"/>
          <a:lstStyle/>
          <a:p>
            <a:pPr algn="l">
              <a:spcAft>
                <a:spcPts val="200"/>
              </a:spcAft>
            </a:pPr>
            <a:r>
              <a:rPr sz="2600" b="1" i="0">
                <a:solidFill>
                  <a:srgbClr val="2768A0"/>
                </a:solidFill>
              </a:rPr>
              <a:t>Dedicated</a:t>
            </a:r>
          </a:p>
          <a:p>
            <a:pPr algn="l">
              <a:spcAft>
                <a:spcPts val="0"/>
              </a:spcAft>
            </a:pPr>
            <a:r>
              <a:rPr sz="1800" b="0" i="0">
                <a:solidFill>
                  <a:srgbClr val="232B32"/>
                </a:solidFill>
              </a:rPr>
              <a:t>Emergency Department established</a:t>
            </a:r>
          </a:p>
        </p:txBody>
      </p:sp>
      <p:sp>
        <p:nvSpPr>
          <p:cNvPr id="16" name="Rounded Rectangle 15"/>
          <p:cNvSpPr/>
          <p:nvPr/>
        </p:nvSpPr>
        <p:spPr>
          <a:xfrm>
            <a:off x="6172200" y="1463040"/>
            <a:ext cx="5074920" cy="164592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320040" rIns="137160" rtlCol="0" anchor="ctr"/>
          <a:lstStyle/>
          <a:p>
            <a:pPr algn="l">
              <a:spcAft>
                <a:spcPts val="200"/>
              </a:spcAft>
            </a:pPr>
            <a:r>
              <a:rPr sz="2600" b="1" i="0">
                <a:solidFill>
                  <a:srgbClr val="2768A0"/>
                </a:solidFill>
              </a:rPr>
              <a:t>Structured</a:t>
            </a:r>
          </a:p>
          <a:p>
            <a:pPr algn="l">
              <a:spcAft>
                <a:spcPts val="0"/>
              </a:spcAft>
            </a:pPr>
            <a:r>
              <a:rPr sz="1800" b="0" i="0">
                <a:solidFill>
                  <a:srgbClr val="232B32"/>
                </a:solidFill>
              </a:rPr>
              <a:t>triage system implemented</a:t>
            </a:r>
          </a:p>
        </p:txBody>
      </p:sp>
      <p:sp>
        <p:nvSpPr>
          <p:cNvPr id="17" name="Rounded Rectangle 16"/>
          <p:cNvSpPr/>
          <p:nvPr/>
        </p:nvSpPr>
        <p:spPr>
          <a:xfrm>
            <a:off x="914400" y="3337560"/>
            <a:ext cx="5074920" cy="164592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320040" rIns="137160" rtlCol="0" anchor="ctr"/>
          <a:lstStyle/>
          <a:p>
            <a:pPr algn="l">
              <a:spcAft>
                <a:spcPts val="200"/>
              </a:spcAft>
            </a:pPr>
            <a:r>
              <a:rPr sz="2600" b="1" i="0">
                <a:solidFill>
                  <a:srgbClr val="2768A0"/>
                </a:solidFill>
              </a:rPr>
              <a:t>Regular</a:t>
            </a:r>
          </a:p>
          <a:p>
            <a:pPr algn="l">
              <a:spcAft>
                <a:spcPts val="0"/>
              </a:spcAft>
            </a:pPr>
            <a:r>
              <a:rPr sz="1800" b="0" i="0">
                <a:solidFill>
                  <a:srgbClr val="232B32"/>
                </a:solidFill>
              </a:rPr>
              <a:t>disaster drills introduced</a:t>
            </a:r>
          </a:p>
        </p:txBody>
      </p:sp>
      <p:sp>
        <p:nvSpPr>
          <p:cNvPr id="18" name="Rounded Rectangle 17"/>
          <p:cNvSpPr/>
          <p:nvPr/>
        </p:nvSpPr>
        <p:spPr>
          <a:xfrm>
            <a:off x="6172200" y="3337560"/>
            <a:ext cx="5074920" cy="164592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320040" rIns="137160" rtlCol="0" anchor="ctr"/>
          <a:lstStyle/>
          <a:p>
            <a:pPr algn="l">
              <a:spcAft>
                <a:spcPts val="200"/>
              </a:spcAft>
            </a:pPr>
            <a:r>
              <a:rPr sz="2600" b="1" i="0">
                <a:solidFill>
                  <a:srgbClr val="2768A0"/>
                </a:solidFill>
              </a:rPr>
              <a:t>Strategic</a:t>
            </a:r>
          </a:p>
          <a:p>
            <a:pPr algn="l">
              <a:spcAft>
                <a:spcPts val="0"/>
              </a:spcAft>
            </a:pPr>
            <a:r>
              <a:rPr sz="1800" b="0" i="0">
                <a:solidFill>
                  <a:srgbClr val="232B32"/>
                </a:solidFill>
              </a:rPr>
              <a:t>trauma-supply stockpiles for surge capacity</a:t>
            </a:r>
          </a:p>
        </p:txBody>
      </p:sp>
      <p:sp>
        <p:nvSpPr>
          <p:cNvPr id="19" name="Rounded Rectangle 18"/>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Readiness is now built in before the surge — space, triage, drills and stock.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DF5F1-DF69-DCE5-0538-90983E18C6A3}"/>
            </a:ext>
          </a:extLst>
        </p:cNvPr>
        <p:cNvGrpSpPr/>
        <p:nvPr/>
      </p:nvGrpSpPr>
      <p:grpSpPr>
        <a:xfrm>
          <a:off x="0" y="0"/>
          <a:ext cx="0" cy="0"/>
          <a:chOff x="0" y="0"/>
          <a:chExt cx="0" cy="0"/>
        </a:xfrm>
      </p:grpSpPr>
      <p:pic>
        <p:nvPicPr>
          <p:cNvPr id="2" name="Picture 1" descr="wide_clean_infographic_background_scene_for_a_pres_2_batch_2.png">
            <a:extLst>
              <a:ext uri="{FF2B5EF4-FFF2-40B4-BE49-F238E27FC236}">
                <a16:creationId xmlns:a16="http://schemas.microsoft.com/office/drawing/2014/main" id="{99410588-C94F-7887-35A9-601782D48ACB}"/>
              </a:ext>
            </a:extLst>
          </p:cNvPr>
          <p:cNvPicPr>
            <a:picLocks noChangeAspect="1"/>
          </p:cNvPicPr>
          <p:nvPr/>
        </p:nvPicPr>
        <p:blipFill>
          <a:blip r:embed="rId3"/>
          <a:stretch>
            <a:fillRect/>
          </a:stretch>
        </p:blipFill>
        <p:spPr>
          <a:xfrm>
            <a:off x="0" y="0"/>
            <a:ext cx="12191695" cy="6858000"/>
          </a:xfrm>
          <a:prstGeom prst="rect">
            <a:avLst/>
          </a:prstGeom>
        </p:spPr>
      </p:pic>
      <p:sp>
        <p:nvSpPr>
          <p:cNvPr id="7" name="Rectangle 6">
            <a:extLst>
              <a:ext uri="{FF2B5EF4-FFF2-40B4-BE49-F238E27FC236}">
                <a16:creationId xmlns:a16="http://schemas.microsoft.com/office/drawing/2014/main" id="{D5E7BBFB-FACA-4B13-D14B-71DA2EFA500F}"/>
              </a:ext>
            </a:extLst>
          </p:cNvPr>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EE2DD0C5-1692-134A-9B4B-4C82DBB22FFC}"/>
              </a:ext>
            </a:extLst>
          </p:cNvPr>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a:extLst>
              <a:ext uri="{FF2B5EF4-FFF2-40B4-BE49-F238E27FC236}">
                <a16:creationId xmlns:a16="http://schemas.microsoft.com/office/drawing/2014/main" id="{592D0BDE-37DE-5147-1DC1-F4AD75BDF4EB}"/>
              </a:ext>
            </a:extLst>
          </p:cNvPr>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a:extLst>
              <a:ext uri="{FF2B5EF4-FFF2-40B4-BE49-F238E27FC236}">
                <a16:creationId xmlns:a16="http://schemas.microsoft.com/office/drawing/2014/main" id="{F9740EC4-EB12-BD1A-B970-0119B6E34445}"/>
              </a:ext>
            </a:extLst>
          </p:cNvPr>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9</a:t>
            </a:r>
          </a:p>
        </p:txBody>
      </p:sp>
      <p:pic>
        <p:nvPicPr>
          <p:cNvPr id="11" name="Picture 10" descr="kcoa_logo_crest.png">
            <a:extLst>
              <a:ext uri="{FF2B5EF4-FFF2-40B4-BE49-F238E27FC236}">
                <a16:creationId xmlns:a16="http://schemas.microsoft.com/office/drawing/2014/main" id="{4647DC33-1E6A-9C0E-96F2-EAEAA6DD7B7D}"/>
              </a:ext>
            </a:extLst>
          </p:cNvPr>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29184"/>
            <a:ext cx="8229600" cy="548640"/>
          </a:xfrm>
          <a:prstGeom prst="rect">
            <a:avLst/>
          </a:prstGeom>
          <a:noFill/>
        </p:spPr>
        <p:txBody>
          <a:bodyPr wrap="square" lIns="45720" tIns="27432" rIns="45720" bIns="27432" anchor="ctr">
            <a:spAutoFit/>
          </a:bodyPr>
          <a:lstStyle/>
          <a:p>
            <a:pPr algn="ctr">
              <a:spcAft>
                <a:spcPts val="0"/>
              </a:spcAft>
            </a:pPr>
            <a:r>
              <a:rPr sz="2800" b="1" i="0">
                <a:solidFill>
                  <a:srgbClr val="14304E"/>
                </a:solidFill>
              </a:rPr>
              <a:t>Results 3  |  Response</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sp>
        <p:nvSpPr>
          <p:cNvPr id="15" name="Rounded Rectangle 14"/>
          <p:cNvSpPr/>
          <p:nvPr/>
        </p:nvSpPr>
        <p:spPr>
          <a:xfrm>
            <a:off x="1188720" y="1463040"/>
            <a:ext cx="4206240" cy="265176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0"/>
              </a:spcAft>
            </a:pPr>
            <a:r>
              <a:rPr sz="5400" b="1" i="0">
                <a:solidFill>
                  <a:srgbClr val="545F5A"/>
                </a:solidFill>
              </a:rPr>
              <a:t>45 min</a:t>
            </a:r>
          </a:p>
          <a:p>
            <a:pPr algn="ctr">
              <a:spcAft>
                <a:spcPts val="0"/>
              </a:spcAft>
            </a:pPr>
            <a:r>
              <a:rPr sz="1500" b="0" i="0">
                <a:solidFill>
                  <a:srgbClr val="232B32"/>
                </a:solidFill>
              </a:rPr>
              <a:t>Time to critical emergency care — before</a:t>
            </a:r>
          </a:p>
        </p:txBody>
      </p:sp>
      <p:sp>
        <p:nvSpPr>
          <p:cNvPr id="16" name="TextBox 15"/>
          <p:cNvSpPr txBox="1"/>
          <p:nvPr/>
        </p:nvSpPr>
        <p:spPr>
          <a:xfrm>
            <a:off x="5440680" y="2377440"/>
            <a:ext cx="1280160" cy="822960"/>
          </a:xfrm>
          <a:prstGeom prst="rect">
            <a:avLst/>
          </a:prstGeom>
          <a:noFill/>
        </p:spPr>
        <p:txBody>
          <a:bodyPr wrap="square" lIns="45720" tIns="27432" rIns="45720" bIns="27432" anchor="ctr">
            <a:spAutoFit/>
          </a:bodyPr>
          <a:lstStyle/>
          <a:p>
            <a:pPr algn="ctr">
              <a:spcAft>
                <a:spcPts val="0"/>
              </a:spcAft>
            </a:pPr>
            <a:r>
              <a:rPr sz="4400" b="1" i="0">
                <a:solidFill>
                  <a:srgbClr val="14304E"/>
                </a:solidFill>
              </a:rPr>
              <a:t>→</a:t>
            </a:r>
          </a:p>
        </p:txBody>
      </p:sp>
      <p:sp>
        <p:nvSpPr>
          <p:cNvPr id="17" name="Rounded Rectangle 16"/>
          <p:cNvSpPr/>
          <p:nvPr/>
        </p:nvSpPr>
        <p:spPr>
          <a:xfrm>
            <a:off x="6766560" y="1463040"/>
            <a:ext cx="4206240" cy="265176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0"/>
              </a:spcAft>
            </a:pPr>
            <a:r>
              <a:rPr sz="5400" b="1" i="0">
                <a:solidFill>
                  <a:srgbClr val="DE7E2D"/>
                </a:solidFill>
              </a:rPr>
              <a:t>12 min</a:t>
            </a:r>
          </a:p>
          <a:p>
            <a:pPr algn="ctr">
              <a:spcAft>
                <a:spcPts val="0"/>
              </a:spcAft>
            </a:pPr>
            <a:r>
              <a:rPr sz="1500" b="0" i="0">
                <a:solidFill>
                  <a:srgbClr val="232B32"/>
                </a:solidFill>
              </a:rPr>
              <a:t>Time to critical emergency care — after</a:t>
            </a:r>
          </a:p>
        </p:txBody>
      </p:sp>
      <p:sp>
        <p:nvSpPr>
          <p:cNvPr id="18" name="TextBox 17"/>
          <p:cNvSpPr txBox="1"/>
          <p:nvPr/>
        </p:nvSpPr>
        <p:spPr>
          <a:xfrm>
            <a:off x="914400" y="4343400"/>
            <a:ext cx="10332720" cy="548640"/>
          </a:xfrm>
          <a:prstGeom prst="rect">
            <a:avLst/>
          </a:prstGeom>
          <a:noFill/>
        </p:spPr>
        <p:txBody>
          <a:bodyPr wrap="square" lIns="45720" tIns="27432" rIns="45720" bIns="27432" anchor="ctr">
            <a:spAutoFit/>
          </a:bodyPr>
          <a:lstStyle/>
          <a:p>
            <a:pPr algn="ctr">
              <a:spcAft>
                <a:spcPts val="0"/>
              </a:spcAft>
            </a:pPr>
            <a:r>
              <a:rPr sz="1900" b="1" i="0">
                <a:solidFill>
                  <a:srgbClr val="CEA84D"/>
                </a:solidFill>
              </a:rPr>
              <a:t>Driver: </a:t>
            </a:r>
            <a:r>
              <a:rPr sz="1900" b="1" i="0">
                <a:solidFill>
                  <a:srgbClr val="14304E"/>
                </a:solidFill>
              </a:rPr>
              <a:t>24-hour emergency team + ambulance dispatch protocol</a:t>
            </a:r>
          </a:p>
        </p:txBody>
      </p:sp>
      <p:sp>
        <p:nvSpPr>
          <p:cNvPr id="19" name="Rounded Rectangle 18"/>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Time to critical care fell by 73% — from 45 to 12 minutes.</a:t>
            </a:r>
          </a:p>
        </p:txBody>
      </p:sp>
    </p:spTree>
    <p:extLst>
      <p:ext uri="{BB962C8B-B14F-4D97-AF65-F5344CB8AC3E}">
        <p14:creationId xmlns:p14="http://schemas.microsoft.com/office/powerpoint/2010/main" val="1919977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554F1-A505-9C7C-8822-0E8301550299}"/>
            </a:ext>
          </a:extLst>
        </p:cNvPr>
        <p:cNvGrpSpPr/>
        <p:nvPr/>
      </p:nvGrpSpPr>
      <p:grpSpPr>
        <a:xfrm>
          <a:off x="0" y="0"/>
          <a:ext cx="0" cy="0"/>
          <a:chOff x="0" y="0"/>
          <a:chExt cx="0" cy="0"/>
        </a:xfrm>
      </p:grpSpPr>
      <p:pic>
        <p:nvPicPr>
          <p:cNvPr id="2" name="Picture 1" descr="wide_clean_infographic_background_scene_for_a_pres_2_batch_2.png">
            <a:extLst>
              <a:ext uri="{FF2B5EF4-FFF2-40B4-BE49-F238E27FC236}">
                <a16:creationId xmlns:a16="http://schemas.microsoft.com/office/drawing/2014/main" id="{A2A9D03B-8398-CA2E-2381-F8EB1AE45B6C}"/>
              </a:ext>
            </a:extLst>
          </p:cNvPr>
          <p:cNvPicPr>
            <a:picLocks noChangeAspect="1"/>
          </p:cNvPicPr>
          <p:nvPr/>
        </p:nvPicPr>
        <p:blipFill>
          <a:blip r:embed="rId3"/>
          <a:stretch>
            <a:fillRect/>
          </a:stretch>
        </p:blipFill>
        <p:spPr>
          <a:xfrm>
            <a:off x="0" y="0"/>
            <a:ext cx="12191695" cy="6858000"/>
          </a:xfrm>
          <a:prstGeom prst="rect">
            <a:avLst/>
          </a:prstGeom>
        </p:spPr>
      </p:pic>
      <p:sp>
        <p:nvSpPr>
          <p:cNvPr id="7" name="Rectangle 6">
            <a:extLst>
              <a:ext uri="{FF2B5EF4-FFF2-40B4-BE49-F238E27FC236}">
                <a16:creationId xmlns:a16="http://schemas.microsoft.com/office/drawing/2014/main" id="{248B76FD-40ED-4357-901E-CD980F2A857E}"/>
              </a:ext>
            </a:extLst>
          </p:cNvPr>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7F0A2DB6-0316-5B99-34FA-EDBB3E63E070}"/>
              </a:ext>
            </a:extLst>
          </p:cNvPr>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a:extLst>
              <a:ext uri="{FF2B5EF4-FFF2-40B4-BE49-F238E27FC236}">
                <a16:creationId xmlns:a16="http://schemas.microsoft.com/office/drawing/2014/main" id="{0CBFBAD4-2929-8354-57F9-0E2577867908}"/>
              </a:ext>
            </a:extLst>
          </p:cNvPr>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a:extLst>
              <a:ext uri="{FF2B5EF4-FFF2-40B4-BE49-F238E27FC236}">
                <a16:creationId xmlns:a16="http://schemas.microsoft.com/office/drawing/2014/main" id="{84DFFF74-AB02-104B-38FD-8FB1B0ECF249}"/>
              </a:ext>
            </a:extLst>
          </p:cNvPr>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10</a:t>
            </a:r>
          </a:p>
        </p:txBody>
      </p:sp>
      <p:pic>
        <p:nvPicPr>
          <p:cNvPr id="11" name="Picture 10" descr="kcoa_logo_crest.png">
            <a:extLst>
              <a:ext uri="{FF2B5EF4-FFF2-40B4-BE49-F238E27FC236}">
                <a16:creationId xmlns:a16="http://schemas.microsoft.com/office/drawing/2014/main" id="{2F82A281-0689-E993-33D1-AF65FDBA58CA}"/>
              </a:ext>
            </a:extLst>
          </p:cNvPr>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29184"/>
            <a:ext cx="8229600" cy="548640"/>
          </a:xfrm>
          <a:prstGeom prst="rect">
            <a:avLst/>
          </a:prstGeom>
          <a:noFill/>
        </p:spPr>
        <p:txBody>
          <a:bodyPr wrap="square" lIns="45720" tIns="27432" rIns="45720" bIns="27432" anchor="ctr">
            <a:spAutoFit/>
          </a:bodyPr>
          <a:lstStyle/>
          <a:p>
            <a:pPr algn="ctr">
              <a:spcAft>
                <a:spcPts val="0"/>
              </a:spcAft>
            </a:pPr>
            <a:r>
              <a:rPr sz="2800" b="1" i="0">
                <a:solidFill>
                  <a:srgbClr val="14304E"/>
                </a:solidFill>
              </a:rPr>
              <a:t>Results 4  |  Recovery</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sp>
        <p:nvSpPr>
          <p:cNvPr id="15" name="TextBox 14"/>
          <p:cNvSpPr txBox="1"/>
          <p:nvPr/>
        </p:nvSpPr>
        <p:spPr>
          <a:xfrm>
            <a:off x="914400" y="1600200"/>
            <a:ext cx="5943600" cy="3291840"/>
          </a:xfrm>
          <a:prstGeom prst="rect">
            <a:avLst/>
          </a:prstGeom>
          <a:noFill/>
        </p:spPr>
        <p:txBody>
          <a:bodyPr wrap="square" lIns="45720" tIns="27432" rIns="45720" bIns="27432" anchor="t">
            <a:spAutoFit/>
          </a:bodyPr>
          <a:lstStyle/>
          <a:p>
            <a:pPr algn="l">
              <a:spcAft>
                <a:spcPts val="1800"/>
              </a:spcAft>
            </a:pPr>
            <a:r>
              <a:rPr sz="1400" b="0" i="0">
                <a:solidFill>
                  <a:srgbClr val="CEA84D"/>
                </a:solidFill>
              </a:rPr>
              <a:t>■  </a:t>
            </a:r>
            <a:r>
              <a:rPr sz="2000" b="1" i="0">
                <a:solidFill>
                  <a:srgbClr val="232B32"/>
                </a:solidFill>
              </a:rPr>
              <a:t>Post-event debriefing</a:t>
            </a:r>
            <a:r>
              <a:rPr sz="2000" b="0" i="0">
                <a:solidFill>
                  <a:srgbClr val="232B32"/>
                </a:solidFill>
              </a:rPr>
              <a:t> for learning &amp; improvement</a:t>
            </a:r>
          </a:p>
          <a:p>
            <a:pPr algn="l">
              <a:spcAft>
                <a:spcPts val="1800"/>
              </a:spcAft>
            </a:pPr>
            <a:r>
              <a:rPr sz="1400" b="0" i="0">
                <a:solidFill>
                  <a:srgbClr val="CEA84D"/>
                </a:solidFill>
              </a:rPr>
              <a:t>■  </a:t>
            </a:r>
            <a:r>
              <a:rPr sz="2000" b="1" i="0">
                <a:solidFill>
                  <a:srgbClr val="232B32"/>
                </a:solidFill>
              </a:rPr>
              <a:t>Psychosocial support</a:t>
            </a:r>
            <a:r>
              <a:rPr sz="2000" b="0" i="0">
                <a:solidFill>
                  <a:srgbClr val="232B32"/>
                </a:solidFill>
              </a:rPr>
              <a:t> after emergency events</a:t>
            </a:r>
          </a:p>
          <a:p>
            <a:pPr algn="l">
              <a:spcAft>
                <a:spcPts val="1800"/>
              </a:spcAft>
            </a:pPr>
            <a:r>
              <a:rPr sz="1400" b="0" i="0">
                <a:solidFill>
                  <a:srgbClr val="CEA84D"/>
                </a:solidFill>
              </a:rPr>
              <a:t>■  </a:t>
            </a:r>
            <a:r>
              <a:rPr sz="2000" b="1" i="0">
                <a:solidFill>
                  <a:srgbClr val="232B32"/>
                </a:solidFill>
              </a:rPr>
              <a:t>Referral linkages</a:t>
            </a:r>
            <a:r>
              <a:rPr sz="2000" b="0" i="0">
                <a:solidFill>
                  <a:srgbClr val="232B32"/>
                </a:solidFill>
              </a:rPr>
              <a:t> with Level 5 facilities</a:t>
            </a:r>
          </a:p>
        </p:txBody>
      </p:sp>
      <p:sp>
        <p:nvSpPr>
          <p:cNvPr id="16" name="Rounded Rectangle 15"/>
          <p:cNvSpPr/>
          <p:nvPr/>
        </p:nvSpPr>
        <p:spPr>
          <a:xfrm>
            <a:off x="7086600" y="1463040"/>
            <a:ext cx="4023360" cy="347472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0"/>
              </a:spcAft>
            </a:pPr>
            <a:r>
              <a:rPr sz="5000" b="1" i="0">
                <a:solidFill>
                  <a:srgbClr val="14304E"/>
                </a:solidFill>
              </a:rPr>
              <a:t>40% → 76%</a:t>
            </a:r>
          </a:p>
          <a:p>
            <a:pPr algn="ctr">
              <a:spcAft>
                <a:spcPts val="0"/>
              </a:spcAft>
            </a:pPr>
            <a:r>
              <a:rPr sz="1500" b="0" i="0">
                <a:solidFill>
                  <a:srgbClr val="232B32"/>
                </a:solidFill>
              </a:rPr>
              <a:t>patient follow-up</a:t>
            </a:r>
          </a:p>
        </p:txBody>
      </p:sp>
      <p:sp>
        <p:nvSpPr>
          <p:cNvPr id="17" name="Rounded Rectangle 16"/>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Structured recovery nearly doubled patient follow-up, from 40% to 76%.</a:t>
            </a:r>
          </a:p>
        </p:txBody>
      </p:sp>
    </p:spTree>
    <p:extLst>
      <p:ext uri="{BB962C8B-B14F-4D97-AF65-F5344CB8AC3E}">
        <p14:creationId xmlns:p14="http://schemas.microsoft.com/office/powerpoint/2010/main" val="3457643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845B2-08DF-965B-7E67-7E73D1D64817}"/>
            </a:ext>
          </a:extLst>
        </p:cNvPr>
        <p:cNvGrpSpPr/>
        <p:nvPr/>
      </p:nvGrpSpPr>
      <p:grpSpPr>
        <a:xfrm>
          <a:off x="0" y="0"/>
          <a:ext cx="0" cy="0"/>
          <a:chOff x="0" y="0"/>
          <a:chExt cx="0" cy="0"/>
        </a:xfrm>
      </p:grpSpPr>
      <p:pic>
        <p:nvPicPr>
          <p:cNvPr id="2" name="Picture 1" descr="wide_clean_infographic_background_scene_for_a_pres_2_batch_2.png">
            <a:extLst>
              <a:ext uri="{FF2B5EF4-FFF2-40B4-BE49-F238E27FC236}">
                <a16:creationId xmlns:a16="http://schemas.microsoft.com/office/drawing/2014/main" id="{9AB9B45D-B9BC-76D8-DF3A-4D06A31CFF47}"/>
              </a:ext>
            </a:extLst>
          </p:cNvPr>
          <p:cNvPicPr>
            <a:picLocks noChangeAspect="1"/>
          </p:cNvPicPr>
          <p:nvPr/>
        </p:nvPicPr>
        <p:blipFill>
          <a:blip r:embed="rId3"/>
          <a:stretch>
            <a:fillRect/>
          </a:stretch>
        </p:blipFill>
        <p:spPr>
          <a:xfrm>
            <a:off x="0" y="0"/>
            <a:ext cx="12191695" cy="6858000"/>
          </a:xfrm>
          <a:prstGeom prst="rect">
            <a:avLst/>
          </a:prstGeom>
        </p:spPr>
      </p:pic>
      <p:sp>
        <p:nvSpPr>
          <p:cNvPr id="7" name="Rectangle 6">
            <a:extLst>
              <a:ext uri="{FF2B5EF4-FFF2-40B4-BE49-F238E27FC236}">
                <a16:creationId xmlns:a16="http://schemas.microsoft.com/office/drawing/2014/main" id="{D42F5156-06D7-974A-CE1B-3A18A3BB8A9D}"/>
              </a:ext>
            </a:extLst>
          </p:cNvPr>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4C126D44-914C-1E0B-5DA4-912FC2347949}"/>
              </a:ext>
            </a:extLst>
          </p:cNvPr>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a:extLst>
              <a:ext uri="{FF2B5EF4-FFF2-40B4-BE49-F238E27FC236}">
                <a16:creationId xmlns:a16="http://schemas.microsoft.com/office/drawing/2014/main" id="{9224730E-4914-6BF9-A393-B51374C76801}"/>
              </a:ext>
            </a:extLst>
          </p:cNvPr>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a:extLst>
              <a:ext uri="{FF2B5EF4-FFF2-40B4-BE49-F238E27FC236}">
                <a16:creationId xmlns:a16="http://schemas.microsoft.com/office/drawing/2014/main" id="{A9E426BF-510D-E244-BC5B-02E167DCD2C4}"/>
              </a:ext>
            </a:extLst>
          </p:cNvPr>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11</a:t>
            </a:r>
          </a:p>
        </p:txBody>
      </p:sp>
      <p:pic>
        <p:nvPicPr>
          <p:cNvPr id="11" name="Picture 10" descr="kcoa_logo_crest.png">
            <a:extLst>
              <a:ext uri="{FF2B5EF4-FFF2-40B4-BE49-F238E27FC236}">
                <a16:creationId xmlns:a16="http://schemas.microsoft.com/office/drawing/2014/main" id="{533B0AAB-BA1A-F8E1-FB83-D2996F1E82A1}"/>
              </a:ext>
            </a:extLst>
          </p:cNvPr>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60360"/>
            <a:ext cx="8229600" cy="486287"/>
          </a:xfrm>
          <a:prstGeom prst="rect">
            <a:avLst/>
          </a:prstGeom>
          <a:noFill/>
        </p:spPr>
        <p:txBody>
          <a:bodyPr wrap="square" lIns="45720" tIns="27432" rIns="45720" bIns="27432" anchor="ctr">
            <a:spAutoFit/>
          </a:bodyPr>
          <a:lstStyle/>
          <a:p>
            <a:pPr algn="ctr">
              <a:spcAft>
                <a:spcPts val="0"/>
              </a:spcAft>
            </a:pPr>
            <a:r>
              <a:rPr sz="2800" b="1" i="0" dirty="0">
                <a:solidFill>
                  <a:srgbClr val="14304E"/>
                </a:solidFill>
              </a:rPr>
              <a:t>Key Improvements</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graphicFrame>
        <p:nvGraphicFramePr>
          <p:cNvPr id="15" name="Table 14"/>
          <p:cNvGraphicFramePr>
            <a:graphicFrameLocks noGrp="1"/>
          </p:cNvGraphicFramePr>
          <p:nvPr/>
        </p:nvGraphicFramePr>
        <p:xfrm>
          <a:off x="914400" y="1371600"/>
          <a:ext cx="10369296" cy="3749040"/>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20000"/>
                    </a:ext>
                  </a:extLst>
                </a:gridCol>
                <a:gridCol w="4937760">
                  <a:extLst>
                    <a:ext uri="{9D8B030D-6E8A-4147-A177-3AD203B41FA5}">
                      <a16:colId xmlns:a16="http://schemas.microsoft.com/office/drawing/2014/main" val="20001"/>
                    </a:ext>
                  </a:extLst>
                </a:gridCol>
                <a:gridCol w="3236976">
                  <a:extLst>
                    <a:ext uri="{9D8B030D-6E8A-4147-A177-3AD203B41FA5}">
                      <a16:colId xmlns:a16="http://schemas.microsoft.com/office/drawing/2014/main" val="20002"/>
                    </a:ext>
                  </a:extLst>
                </a:gridCol>
              </a:tblGrid>
              <a:tr h="640080">
                <a:tc>
                  <a:txBody>
                    <a:bodyPr/>
                    <a:lstStyle/>
                    <a:p>
                      <a:pPr algn="l">
                        <a:spcAft>
                          <a:spcPts val="0"/>
                        </a:spcAft>
                      </a:pPr>
                      <a:r>
                        <a:rPr sz="1600" b="1" i="0">
                          <a:solidFill>
                            <a:srgbClr val="FFFFFF"/>
                          </a:solidFill>
                        </a:rPr>
                        <a:t>Phase</a:t>
                      </a:r>
                    </a:p>
                  </a:txBody>
                  <a:tcPr marL="137160" anchor="ctr">
                    <a:solidFill>
                      <a:srgbClr val="14304E"/>
                    </a:solidFill>
                  </a:tcPr>
                </a:tc>
                <a:tc>
                  <a:txBody>
                    <a:bodyPr/>
                    <a:lstStyle/>
                    <a:p>
                      <a:pPr algn="l">
                        <a:spcAft>
                          <a:spcPts val="0"/>
                        </a:spcAft>
                      </a:pPr>
                      <a:r>
                        <a:rPr sz="1600" b="1" i="0">
                          <a:solidFill>
                            <a:srgbClr val="FFFFFF"/>
                          </a:solidFill>
                        </a:rPr>
                        <a:t>Key improvements</a:t>
                      </a:r>
                    </a:p>
                  </a:txBody>
                  <a:tcPr marL="137160" anchor="ctr">
                    <a:solidFill>
                      <a:srgbClr val="14304E"/>
                    </a:solidFill>
                  </a:tcPr>
                </a:tc>
                <a:tc>
                  <a:txBody>
                    <a:bodyPr/>
                    <a:lstStyle/>
                    <a:p>
                      <a:pPr algn="l">
                        <a:spcAft>
                          <a:spcPts val="0"/>
                        </a:spcAft>
                      </a:pPr>
                      <a:r>
                        <a:rPr sz="1600" b="1" i="0">
                          <a:solidFill>
                            <a:srgbClr val="FFFFFF"/>
                          </a:solidFill>
                        </a:rPr>
                        <a:t>Result</a:t>
                      </a:r>
                    </a:p>
                  </a:txBody>
                  <a:tcPr marL="137160" anchor="ctr">
                    <a:solidFill>
                      <a:srgbClr val="14304E"/>
                    </a:solidFill>
                  </a:tcPr>
                </a:tc>
                <a:extLst>
                  <a:ext uri="{0D108BD9-81ED-4DB2-BD59-A6C34878D82A}">
                    <a16:rowId xmlns:a16="http://schemas.microsoft.com/office/drawing/2014/main" val="10000"/>
                  </a:ext>
                </a:extLst>
              </a:tr>
              <a:tr h="777240">
                <a:tc>
                  <a:txBody>
                    <a:bodyPr/>
                    <a:lstStyle/>
                    <a:p>
                      <a:pPr algn="l">
                        <a:spcAft>
                          <a:spcPts val="0"/>
                        </a:spcAft>
                      </a:pPr>
                      <a:r>
                        <a:rPr sz="1700" b="1" i="0">
                          <a:solidFill>
                            <a:srgbClr val="207E7A"/>
                          </a:solidFill>
                        </a:rPr>
                        <a:t>Mitigation</a:t>
                      </a:r>
                    </a:p>
                  </a:txBody>
                  <a:tcPr marL="137160" anchor="ctr">
                    <a:solidFill>
                      <a:srgbClr val="F2F6F9"/>
                    </a:solidFill>
                  </a:tcPr>
                </a:tc>
                <a:tc>
                  <a:txBody>
                    <a:bodyPr/>
                    <a:lstStyle/>
                    <a:p>
                      <a:pPr algn="l">
                        <a:spcAft>
                          <a:spcPts val="0"/>
                        </a:spcAft>
                      </a:pPr>
                      <a:r>
                        <a:rPr sz="1600" b="0" i="0">
                          <a:solidFill>
                            <a:srgbClr val="232B32"/>
                          </a:solidFill>
                        </a:rPr>
                        <a:t>Risk mapping + community first-aid education</a:t>
                      </a:r>
                    </a:p>
                  </a:txBody>
                  <a:tcPr marL="137160" anchor="ctr">
                    <a:solidFill>
                      <a:srgbClr val="F2F6F9"/>
                    </a:solidFill>
                  </a:tcPr>
                </a:tc>
                <a:tc>
                  <a:txBody>
                    <a:bodyPr/>
                    <a:lstStyle/>
                    <a:p>
                      <a:pPr algn="l">
                        <a:spcAft>
                          <a:spcPts val="0"/>
                        </a:spcAft>
                      </a:pPr>
                      <a:r>
                        <a:rPr sz="1700" b="1" i="0">
                          <a:solidFill>
                            <a:srgbClr val="14304E"/>
                          </a:solidFill>
                        </a:rPr>
                        <a:t>22% fewer preventable cases</a:t>
                      </a:r>
                    </a:p>
                  </a:txBody>
                  <a:tcPr marL="137160" anchor="ctr">
                    <a:solidFill>
                      <a:srgbClr val="F2F6F9"/>
                    </a:solidFill>
                  </a:tcPr>
                </a:tc>
                <a:extLst>
                  <a:ext uri="{0D108BD9-81ED-4DB2-BD59-A6C34878D82A}">
                    <a16:rowId xmlns:a16="http://schemas.microsoft.com/office/drawing/2014/main" val="10001"/>
                  </a:ext>
                </a:extLst>
              </a:tr>
              <a:tr h="777240">
                <a:tc>
                  <a:txBody>
                    <a:bodyPr/>
                    <a:lstStyle/>
                    <a:p>
                      <a:pPr algn="l">
                        <a:spcAft>
                          <a:spcPts val="0"/>
                        </a:spcAft>
                      </a:pPr>
                      <a:r>
                        <a:rPr sz="1700" b="1" i="0">
                          <a:solidFill>
                            <a:srgbClr val="2768A0"/>
                          </a:solidFill>
                        </a:rPr>
                        <a:t>Preparedness</a:t>
                      </a:r>
                    </a:p>
                  </a:txBody>
                  <a:tcPr marL="137160" anchor="ctr">
                    <a:solidFill>
                      <a:srgbClr val="FFFFFF"/>
                    </a:solidFill>
                  </a:tcPr>
                </a:tc>
                <a:tc>
                  <a:txBody>
                    <a:bodyPr/>
                    <a:lstStyle/>
                    <a:p>
                      <a:pPr algn="l">
                        <a:spcAft>
                          <a:spcPts val="0"/>
                        </a:spcAft>
                      </a:pPr>
                      <a:r>
                        <a:rPr sz="1600" b="0" i="0" dirty="0">
                          <a:solidFill>
                            <a:srgbClr val="232B32"/>
                          </a:solidFill>
                        </a:rPr>
                        <a:t>Dedicated ED, triage, drills, trauma stockpiles</a:t>
                      </a:r>
                    </a:p>
                  </a:txBody>
                  <a:tcPr marL="137160" anchor="ctr">
                    <a:solidFill>
                      <a:srgbClr val="FFFFFF"/>
                    </a:solidFill>
                  </a:tcPr>
                </a:tc>
                <a:tc>
                  <a:txBody>
                    <a:bodyPr/>
                    <a:lstStyle/>
                    <a:p>
                      <a:pPr algn="l">
                        <a:spcAft>
                          <a:spcPts val="0"/>
                        </a:spcAft>
                      </a:pPr>
                      <a:r>
                        <a:rPr sz="1700" b="1" i="0">
                          <a:solidFill>
                            <a:srgbClr val="14304E"/>
                          </a:solidFill>
                        </a:rPr>
                        <a:t>Improved surge readiness</a:t>
                      </a:r>
                    </a:p>
                  </a:txBody>
                  <a:tcPr marL="137160" anchor="ctr">
                    <a:solidFill>
                      <a:srgbClr val="FFFFFF"/>
                    </a:solidFill>
                  </a:tcPr>
                </a:tc>
                <a:extLst>
                  <a:ext uri="{0D108BD9-81ED-4DB2-BD59-A6C34878D82A}">
                    <a16:rowId xmlns:a16="http://schemas.microsoft.com/office/drawing/2014/main" val="10002"/>
                  </a:ext>
                </a:extLst>
              </a:tr>
              <a:tr h="777240">
                <a:tc>
                  <a:txBody>
                    <a:bodyPr/>
                    <a:lstStyle/>
                    <a:p>
                      <a:pPr algn="l">
                        <a:spcAft>
                          <a:spcPts val="0"/>
                        </a:spcAft>
                      </a:pPr>
                      <a:r>
                        <a:rPr sz="1700" b="1" i="0">
                          <a:solidFill>
                            <a:srgbClr val="DE7E2D"/>
                          </a:solidFill>
                        </a:rPr>
                        <a:t>Response</a:t>
                      </a:r>
                    </a:p>
                  </a:txBody>
                  <a:tcPr marL="137160" anchor="ctr">
                    <a:solidFill>
                      <a:srgbClr val="F2F6F9"/>
                    </a:solidFill>
                  </a:tcPr>
                </a:tc>
                <a:tc>
                  <a:txBody>
                    <a:bodyPr/>
                    <a:lstStyle/>
                    <a:p>
                      <a:pPr algn="l">
                        <a:spcAft>
                          <a:spcPts val="0"/>
                        </a:spcAft>
                      </a:pPr>
                      <a:r>
                        <a:rPr sz="1600" b="0" i="0">
                          <a:solidFill>
                            <a:srgbClr val="232B32"/>
                          </a:solidFill>
                        </a:rPr>
                        <a:t>24-hour team + ambulance dispatch protocol</a:t>
                      </a:r>
                    </a:p>
                  </a:txBody>
                  <a:tcPr marL="137160" anchor="ctr">
                    <a:solidFill>
                      <a:srgbClr val="F2F6F9"/>
                    </a:solidFill>
                  </a:tcPr>
                </a:tc>
                <a:tc>
                  <a:txBody>
                    <a:bodyPr/>
                    <a:lstStyle/>
                    <a:p>
                      <a:pPr algn="l">
                        <a:spcAft>
                          <a:spcPts val="0"/>
                        </a:spcAft>
                      </a:pPr>
                      <a:r>
                        <a:rPr sz="1700" b="1" i="0">
                          <a:solidFill>
                            <a:srgbClr val="14304E"/>
                          </a:solidFill>
                        </a:rPr>
                        <a:t>45 → 12 min to critical care</a:t>
                      </a:r>
                    </a:p>
                  </a:txBody>
                  <a:tcPr marL="137160" anchor="ctr">
                    <a:solidFill>
                      <a:srgbClr val="F2F6F9"/>
                    </a:solidFill>
                  </a:tcPr>
                </a:tc>
                <a:extLst>
                  <a:ext uri="{0D108BD9-81ED-4DB2-BD59-A6C34878D82A}">
                    <a16:rowId xmlns:a16="http://schemas.microsoft.com/office/drawing/2014/main" val="10003"/>
                  </a:ext>
                </a:extLst>
              </a:tr>
              <a:tr h="777240">
                <a:tc>
                  <a:txBody>
                    <a:bodyPr/>
                    <a:lstStyle/>
                    <a:p>
                      <a:pPr algn="l">
                        <a:spcAft>
                          <a:spcPts val="0"/>
                        </a:spcAft>
                      </a:pPr>
                      <a:r>
                        <a:rPr sz="1700" b="1" i="0">
                          <a:solidFill>
                            <a:srgbClr val="14304E"/>
                          </a:solidFill>
                        </a:rPr>
                        <a:t>Recovery</a:t>
                      </a:r>
                    </a:p>
                  </a:txBody>
                  <a:tcPr marL="137160" anchor="ctr">
                    <a:solidFill>
                      <a:srgbClr val="FFFFFF"/>
                    </a:solidFill>
                  </a:tcPr>
                </a:tc>
                <a:tc>
                  <a:txBody>
                    <a:bodyPr/>
                    <a:lstStyle/>
                    <a:p>
                      <a:pPr algn="l">
                        <a:spcAft>
                          <a:spcPts val="0"/>
                        </a:spcAft>
                      </a:pPr>
                      <a:r>
                        <a:rPr sz="1600" b="0" i="0">
                          <a:solidFill>
                            <a:srgbClr val="232B32"/>
                          </a:solidFill>
                        </a:rPr>
                        <a:t>Debriefing, psychosocial support, referral links</a:t>
                      </a:r>
                    </a:p>
                  </a:txBody>
                  <a:tcPr marL="137160" anchor="ctr">
                    <a:solidFill>
                      <a:srgbClr val="FFFFFF"/>
                    </a:solidFill>
                  </a:tcPr>
                </a:tc>
                <a:tc>
                  <a:txBody>
                    <a:bodyPr/>
                    <a:lstStyle/>
                    <a:p>
                      <a:pPr algn="l">
                        <a:spcAft>
                          <a:spcPts val="0"/>
                        </a:spcAft>
                      </a:pPr>
                      <a:r>
                        <a:rPr sz="1700" b="1" i="0" dirty="0">
                          <a:solidFill>
                            <a:srgbClr val="14304E"/>
                          </a:solidFill>
                        </a:rPr>
                        <a:t>40% → 76% follow-up</a:t>
                      </a:r>
                    </a:p>
                  </a:txBody>
                  <a:tcPr marL="137160" anchor="ctr">
                    <a:solidFill>
                      <a:srgbClr val="FFFFFF"/>
                    </a:solidFill>
                  </a:tcPr>
                </a:tc>
                <a:extLst>
                  <a:ext uri="{0D108BD9-81ED-4DB2-BD59-A6C34878D82A}">
                    <a16:rowId xmlns:a16="http://schemas.microsoft.com/office/drawing/2014/main" val="10004"/>
                  </a:ext>
                </a:extLst>
              </a:tr>
            </a:tbl>
          </a:graphicData>
        </a:graphic>
      </p:graphicFrame>
      <p:sp>
        <p:nvSpPr>
          <p:cNvPr id="16" name="Rounded Rectangle 15"/>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Measurable gains were recorded in every phase of the cycle.</a:t>
            </a:r>
          </a:p>
        </p:txBody>
      </p:sp>
    </p:spTree>
    <p:extLst>
      <p:ext uri="{BB962C8B-B14F-4D97-AF65-F5344CB8AC3E}">
        <p14:creationId xmlns:p14="http://schemas.microsoft.com/office/powerpoint/2010/main" val="1334258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648402-6B01-1F1A-A97D-1292016CE5D8}"/>
            </a:ext>
          </a:extLst>
        </p:cNvPr>
        <p:cNvGrpSpPr/>
        <p:nvPr/>
      </p:nvGrpSpPr>
      <p:grpSpPr>
        <a:xfrm>
          <a:off x="0" y="0"/>
          <a:ext cx="0" cy="0"/>
          <a:chOff x="0" y="0"/>
          <a:chExt cx="0" cy="0"/>
        </a:xfrm>
      </p:grpSpPr>
      <p:pic>
        <p:nvPicPr>
          <p:cNvPr id="2" name="Picture 1" descr="wide_clean_infographic_background_scene_for_a_pres_2_batch_2.png">
            <a:extLst>
              <a:ext uri="{FF2B5EF4-FFF2-40B4-BE49-F238E27FC236}">
                <a16:creationId xmlns:a16="http://schemas.microsoft.com/office/drawing/2014/main" id="{53061504-D10F-8825-9893-44D62316BB4B}"/>
              </a:ext>
            </a:extLst>
          </p:cNvPr>
          <p:cNvPicPr>
            <a:picLocks noChangeAspect="1"/>
          </p:cNvPicPr>
          <p:nvPr/>
        </p:nvPicPr>
        <p:blipFill>
          <a:blip r:embed="rId3"/>
          <a:stretch>
            <a:fillRect/>
          </a:stretch>
        </p:blipFill>
        <p:spPr>
          <a:xfrm>
            <a:off x="0" y="0"/>
            <a:ext cx="12191695" cy="6858000"/>
          </a:xfrm>
          <a:prstGeom prst="rect">
            <a:avLst/>
          </a:prstGeom>
        </p:spPr>
      </p:pic>
      <p:sp>
        <p:nvSpPr>
          <p:cNvPr id="7" name="Rectangle 6">
            <a:extLst>
              <a:ext uri="{FF2B5EF4-FFF2-40B4-BE49-F238E27FC236}">
                <a16:creationId xmlns:a16="http://schemas.microsoft.com/office/drawing/2014/main" id="{1AA47468-9505-CF8A-5E79-A069F4A00032}"/>
              </a:ext>
            </a:extLst>
          </p:cNvPr>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a:extLst>
              <a:ext uri="{FF2B5EF4-FFF2-40B4-BE49-F238E27FC236}">
                <a16:creationId xmlns:a16="http://schemas.microsoft.com/office/drawing/2014/main" id="{568BBB8C-9B7B-BD9A-5B05-50E464CA647B}"/>
              </a:ext>
            </a:extLst>
          </p:cNvPr>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a:extLst>
              <a:ext uri="{FF2B5EF4-FFF2-40B4-BE49-F238E27FC236}">
                <a16:creationId xmlns:a16="http://schemas.microsoft.com/office/drawing/2014/main" id="{F72D6F1E-77EA-6623-E7A9-B686D2B52172}"/>
              </a:ext>
            </a:extLst>
          </p:cNvPr>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a:extLst>
              <a:ext uri="{FF2B5EF4-FFF2-40B4-BE49-F238E27FC236}">
                <a16:creationId xmlns:a16="http://schemas.microsoft.com/office/drawing/2014/main" id="{32AA5201-83E1-2655-449D-5BE6DCCB6739}"/>
              </a:ext>
            </a:extLst>
          </p:cNvPr>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12</a:t>
            </a:r>
          </a:p>
        </p:txBody>
      </p:sp>
      <p:pic>
        <p:nvPicPr>
          <p:cNvPr id="11" name="Picture 10" descr="kcoa_logo_crest.png">
            <a:extLst>
              <a:ext uri="{FF2B5EF4-FFF2-40B4-BE49-F238E27FC236}">
                <a16:creationId xmlns:a16="http://schemas.microsoft.com/office/drawing/2014/main" id="{A21A35D7-F9F5-C630-B2BE-18D5F438599F}"/>
              </a:ext>
            </a:extLst>
          </p:cNvPr>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29184"/>
            <a:ext cx="8229600" cy="548640"/>
          </a:xfrm>
          <a:prstGeom prst="rect">
            <a:avLst/>
          </a:prstGeom>
          <a:noFill/>
        </p:spPr>
        <p:txBody>
          <a:bodyPr wrap="square" lIns="45720" tIns="27432" rIns="45720" bIns="27432" anchor="ctr">
            <a:spAutoFit/>
          </a:bodyPr>
          <a:lstStyle/>
          <a:p>
            <a:pPr algn="ctr">
              <a:spcAft>
                <a:spcPts val="0"/>
              </a:spcAft>
            </a:pPr>
            <a:r>
              <a:rPr sz="2800" b="1" i="0">
                <a:solidFill>
                  <a:srgbClr val="14304E"/>
                </a:solidFill>
              </a:rPr>
              <a:t>Conclusion</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sp>
        <p:nvSpPr>
          <p:cNvPr id="15" name="TextBox 14"/>
          <p:cNvSpPr txBox="1"/>
          <p:nvPr/>
        </p:nvSpPr>
        <p:spPr>
          <a:xfrm>
            <a:off x="914400" y="1371600"/>
            <a:ext cx="10332720" cy="1737360"/>
          </a:xfrm>
          <a:prstGeom prst="rect">
            <a:avLst/>
          </a:prstGeom>
          <a:noFill/>
        </p:spPr>
        <p:txBody>
          <a:bodyPr wrap="square" lIns="45720" tIns="27432" rIns="45720" bIns="27432" anchor="t">
            <a:spAutoFit/>
          </a:bodyPr>
          <a:lstStyle/>
          <a:p>
            <a:pPr algn="l">
              <a:spcAft>
                <a:spcPts val="1200"/>
              </a:spcAft>
            </a:pPr>
            <a:r>
              <a:rPr sz="1200" b="0" i="0">
                <a:solidFill>
                  <a:srgbClr val="CEA84D"/>
                </a:solidFill>
              </a:rPr>
              <a:t>■  </a:t>
            </a:r>
            <a:r>
              <a:rPr sz="1800" b="0" i="0">
                <a:solidFill>
                  <a:srgbClr val="232B32"/>
                </a:solidFill>
              </a:rPr>
              <a:t>The disaster management cycle was associated with substantial gains in preparedness, response and continuity of care</a:t>
            </a:r>
          </a:p>
          <a:p>
            <a:pPr algn="l">
              <a:spcAft>
                <a:spcPts val="1200"/>
              </a:spcAft>
            </a:pPr>
            <a:r>
              <a:rPr sz="1200" b="0" i="0">
                <a:solidFill>
                  <a:srgbClr val="CEA84D"/>
                </a:solidFill>
              </a:rPr>
              <a:t>■  </a:t>
            </a:r>
            <a:r>
              <a:rPr sz="1800" b="0" i="0">
                <a:solidFill>
                  <a:srgbClr val="232B32"/>
                </a:solidFill>
              </a:rPr>
              <a:t>Integrating risk reduction, structured response and recovery is feasible within county health systems</a:t>
            </a:r>
          </a:p>
        </p:txBody>
      </p:sp>
      <p:sp>
        <p:nvSpPr>
          <p:cNvPr id="16" name="Rounded Rectangle 15"/>
          <p:cNvSpPr/>
          <p:nvPr/>
        </p:nvSpPr>
        <p:spPr>
          <a:xfrm>
            <a:off x="914400" y="3200400"/>
            <a:ext cx="3246120" cy="1874519"/>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0"/>
              </a:spcAft>
            </a:pPr>
            <a:r>
              <a:rPr sz="3200" b="1" i="0">
                <a:solidFill>
                  <a:srgbClr val="207E7A"/>
                </a:solidFill>
              </a:rPr>
              <a:t>22%</a:t>
            </a:r>
          </a:p>
          <a:p>
            <a:pPr algn="ctr">
              <a:spcAft>
                <a:spcPts val="0"/>
              </a:spcAft>
            </a:pPr>
            <a:r>
              <a:rPr sz="1500" b="0" i="0">
                <a:solidFill>
                  <a:srgbClr val="232B32"/>
                </a:solidFill>
              </a:rPr>
              <a:t>fewer preventable cases</a:t>
            </a:r>
          </a:p>
        </p:txBody>
      </p:sp>
      <p:sp>
        <p:nvSpPr>
          <p:cNvPr id="17" name="Rounded Rectangle 16"/>
          <p:cNvSpPr/>
          <p:nvPr/>
        </p:nvSpPr>
        <p:spPr>
          <a:xfrm>
            <a:off x="4434840" y="3200400"/>
            <a:ext cx="3246120" cy="1874519"/>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0"/>
              </a:spcAft>
            </a:pPr>
            <a:r>
              <a:rPr sz="3200" b="1" i="0">
                <a:solidFill>
                  <a:srgbClr val="DE7E2D"/>
                </a:solidFill>
              </a:rPr>
              <a:t>45 → 12 min</a:t>
            </a:r>
          </a:p>
          <a:p>
            <a:pPr algn="ctr">
              <a:spcAft>
                <a:spcPts val="0"/>
              </a:spcAft>
            </a:pPr>
            <a:r>
              <a:rPr sz="1500" b="0" i="0">
                <a:solidFill>
                  <a:srgbClr val="232B32"/>
                </a:solidFill>
              </a:rPr>
              <a:t>to critical care</a:t>
            </a:r>
          </a:p>
        </p:txBody>
      </p:sp>
      <p:sp>
        <p:nvSpPr>
          <p:cNvPr id="18" name="Rounded Rectangle 17"/>
          <p:cNvSpPr/>
          <p:nvPr/>
        </p:nvSpPr>
        <p:spPr>
          <a:xfrm>
            <a:off x="7955279" y="3200400"/>
            <a:ext cx="3246120" cy="1874519"/>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spcAft>
                <a:spcPts val="0"/>
              </a:spcAft>
            </a:pPr>
            <a:r>
              <a:rPr sz="3200" b="1" i="0">
                <a:solidFill>
                  <a:srgbClr val="14304E"/>
                </a:solidFill>
              </a:rPr>
              <a:t>40% → 76%</a:t>
            </a:r>
          </a:p>
          <a:p>
            <a:pPr algn="ctr">
              <a:spcAft>
                <a:spcPts val="0"/>
              </a:spcAft>
            </a:pPr>
            <a:r>
              <a:rPr sz="1500" b="0" i="0">
                <a:solidFill>
                  <a:srgbClr val="232B32"/>
                </a:solidFill>
              </a:rPr>
              <a:t>patient follow-up</a:t>
            </a:r>
          </a:p>
        </p:txBody>
      </p:sp>
      <p:sp>
        <p:nvSpPr>
          <p:cNvPr id="19" name="Rounded Rectangle 18"/>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Resilience requires a continuous cycle — not a one-time disaster response.</a:t>
            </a:r>
          </a:p>
        </p:txBody>
      </p:sp>
    </p:spTree>
    <p:extLst>
      <p:ext uri="{BB962C8B-B14F-4D97-AF65-F5344CB8AC3E}">
        <p14:creationId xmlns:p14="http://schemas.microsoft.com/office/powerpoint/2010/main" val="41904485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13</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29184"/>
            <a:ext cx="8229600" cy="548640"/>
          </a:xfrm>
          <a:prstGeom prst="rect">
            <a:avLst/>
          </a:prstGeom>
          <a:noFill/>
        </p:spPr>
        <p:txBody>
          <a:bodyPr wrap="square" lIns="45720" tIns="27432" rIns="45720" bIns="27432" anchor="ctr">
            <a:spAutoFit/>
          </a:bodyPr>
          <a:lstStyle/>
          <a:p>
            <a:pPr algn="ctr">
              <a:spcAft>
                <a:spcPts val="0"/>
              </a:spcAft>
            </a:pPr>
            <a:r>
              <a:rPr sz="2800" b="1" i="0">
                <a:solidFill>
                  <a:srgbClr val="14304E"/>
                </a:solidFill>
              </a:rPr>
              <a:t>Recommendations</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sp>
        <p:nvSpPr>
          <p:cNvPr id="15" name="Rounded Rectangle 14"/>
          <p:cNvSpPr/>
          <p:nvPr/>
        </p:nvSpPr>
        <p:spPr>
          <a:xfrm>
            <a:off x="914400" y="1371600"/>
            <a:ext cx="5074920" cy="109728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2200" b="1" i="0">
                <a:solidFill>
                  <a:srgbClr val="CEA84D"/>
                </a:solidFill>
              </a:rPr>
              <a:t>1  </a:t>
            </a:r>
            <a:r>
              <a:rPr sz="1700" b="1" i="0">
                <a:solidFill>
                  <a:srgbClr val="207E7A"/>
                </a:solidFill>
              </a:rPr>
              <a:t>Sustain </a:t>
            </a:r>
            <a:r>
              <a:rPr sz="1700" b="0" i="0">
                <a:solidFill>
                  <a:srgbClr val="232B32"/>
                </a:solidFill>
              </a:rPr>
              <a:t>community risk reduction &amp; first-aid education</a:t>
            </a:r>
          </a:p>
        </p:txBody>
      </p:sp>
      <p:sp>
        <p:nvSpPr>
          <p:cNvPr id="16" name="Rounded Rectangle 15"/>
          <p:cNvSpPr/>
          <p:nvPr/>
        </p:nvSpPr>
        <p:spPr>
          <a:xfrm>
            <a:off x="6172200" y="1371600"/>
            <a:ext cx="5074920" cy="109728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2200" b="1" i="0">
                <a:solidFill>
                  <a:srgbClr val="CEA84D"/>
                </a:solidFill>
              </a:rPr>
              <a:t>2  </a:t>
            </a:r>
            <a:r>
              <a:rPr sz="1700" b="1" i="0">
                <a:solidFill>
                  <a:srgbClr val="2768A0"/>
                </a:solidFill>
              </a:rPr>
              <a:t>Invest </a:t>
            </a:r>
            <a:r>
              <a:rPr sz="1700" b="0" i="0">
                <a:solidFill>
                  <a:srgbClr val="232B32"/>
                </a:solidFill>
              </a:rPr>
              <a:t>in emergency workforce &amp; continuous skills</a:t>
            </a:r>
          </a:p>
        </p:txBody>
      </p:sp>
      <p:sp>
        <p:nvSpPr>
          <p:cNvPr id="17" name="Rounded Rectangle 16"/>
          <p:cNvSpPr/>
          <p:nvPr/>
        </p:nvSpPr>
        <p:spPr>
          <a:xfrm>
            <a:off x="914400" y="2651760"/>
            <a:ext cx="5074920" cy="109728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2200" b="1" i="0">
                <a:solidFill>
                  <a:srgbClr val="CEA84D"/>
                </a:solidFill>
              </a:rPr>
              <a:t>3  </a:t>
            </a:r>
            <a:r>
              <a:rPr sz="1700" b="1" i="0">
                <a:solidFill>
                  <a:srgbClr val="2768A0"/>
                </a:solidFill>
              </a:rPr>
              <a:t>Maintain </a:t>
            </a:r>
            <a:r>
              <a:rPr sz="1700" b="0" i="0">
                <a:solidFill>
                  <a:srgbClr val="232B32"/>
                </a:solidFill>
              </a:rPr>
              <a:t>regular simulation &amp; disaster drills</a:t>
            </a:r>
          </a:p>
        </p:txBody>
      </p:sp>
      <p:sp>
        <p:nvSpPr>
          <p:cNvPr id="18" name="Rounded Rectangle 17"/>
          <p:cNvSpPr/>
          <p:nvPr/>
        </p:nvSpPr>
        <p:spPr>
          <a:xfrm>
            <a:off x="6172200" y="2651760"/>
            <a:ext cx="5074920" cy="109728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2200" b="1" i="0">
                <a:solidFill>
                  <a:srgbClr val="CEA84D"/>
                </a:solidFill>
              </a:rPr>
              <a:t>4  </a:t>
            </a:r>
            <a:r>
              <a:rPr sz="1700" b="1" i="0">
                <a:solidFill>
                  <a:srgbClr val="DE7E2D"/>
                </a:solidFill>
              </a:rPr>
              <a:t>Strengthen </a:t>
            </a:r>
            <a:r>
              <a:rPr sz="1700" b="0" i="0">
                <a:solidFill>
                  <a:srgbClr val="232B32"/>
                </a:solidFill>
              </a:rPr>
              <a:t>ambulance systems &amp; dispatch coordination</a:t>
            </a:r>
          </a:p>
        </p:txBody>
      </p:sp>
      <p:sp>
        <p:nvSpPr>
          <p:cNvPr id="19" name="Rounded Rectangle 18"/>
          <p:cNvSpPr/>
          <p:nvPr/>
        </p:nvSpPr>
        <p:spPr>
          <a:xfrm>
            <a:off x="914400" y="3931920"/>
            <a:ext cx="5074920" cy="109728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2200" b="1" i="0">
                <a:solidFill>
                  <a:srgbClr val="CEA84D"/>
                </a:solidFill>
              </a:rPr>
              <a:t>5  </a:t>
            </a:r>
            <a:r>
              <a:rPr sz="1700" b="1" i="0">
                <a:solidFill>
                  <a:srgbClr val="14304E"/>
                </a:solidFill>
              </a:rPr>
              <a:t>Expand </a:t>
            </a:r>
            <a:r>
              <a:rPr sz="1700" b="0" i="0">
                <a:solidFill>
                  <a:srgbClr val="232B32"/>
                </a:solidFill>
              </a:rPr>
              <a:t>referral networks &amp; post-event follow-up</a:t>
            </a:r>
          </a:p>
        </p:txBody>
      </p:sp>
      <p:sp>
        <p:nvSpPr>
          <p:cNvPr id="20" name="Rounded Rectangle 19"/>
          <p:cNvSpPr/>
          <p:nvPr/>
        </p:nvSpPr>
        <p:spPr>
          <a:xfrm>
            <a:off x="6172200" y="3931920"/>
            <a:ext cx="5074920" cy="1097280"/>
          </a:xfrm>
          <a:prstGeom prst="roundRect">
            <a:avLst>
              <a:gd name="adj" fmla="val 12000"/>
            </a:avLst>
          </a:prstGeom>
          <a:solidFill>
            <a:srgbClr val="F2F6F9"/>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2200" b="1" i="0">
                <a:solidFill>
                  <a:srgbClr val="CEA84D"/>
                </a:solidFill>
              </a:rPr>
              <a:t>6  </a:t>
            </a:r>
            <a:r>
              <a:rPr sz="1700" b="1" i="0">
                <a:solidFill>
                  <a:srgbClr val="035043"/>
                </a:solidFill>
              </a:rPr>
              <a:t>Use </a:t>
            </a:r>
            <a:r>
              <a:rPr sz="1700" b="0" i="0">
                <a:solidFill>
                  <a:srgbClr val="232B32"/>
                </a:solidFill>
              </a:rPr>
              <a:t>routine emergency data to monitor every phase</a:t>
            </a:r>
          </a:p>
        </p:txBody>
      </p:sp>
      <p:sp>
        <p:nvSpPr>
          <p:cNvPr id="21" name="Rounded Rectangle 20"/>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Sustaining these gains requires continued investment across the whole cycle.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ide_clean_infographic_background_scene_for_a_pres_2_batch_2.png"/>
          <p:cNvPicPr>
            <a:picLocks noChangeAspect="1"/>
          </p:cNvPicPr>
          <p:nvPr/>
        </p:nvPicPr>
        <p:blipFill>
          <a:blip r:embed="rId3"/>
          <a:stretch>
            <a:fillRect/>
          </a:stretch>
        </p:blipFill>
        <p:spPr>
          <a:xfrm>
            <a:off x="0" y="0"/>
            <a:ext cx="12191695" cy="6858000"/>
          </a:xfrm>
          <a:prstGeom prst="rect">
            <a:avLst/>
          </a:prstGeom>
        </p:spPr>
      </p:pic>
      <p:sp>
        <p:nvSpPr>
          <p:cNvPr id="7" name="Rectangle 6"/>
          <p:cNvSpPr/>
          <p:nvPr/>
        </p:nvSpPr>
        <p:spPr>
          <a:xfrm>
            <a:off x="640080" y="6446520"/>
            <a:ext cx="10881360" cy="18288"/>
          </a:xfrm>
          <a:prstGeom prst="rect">
            <a:avLst/>
          </a:prstGeom>
          <a:solidFill>
            <a:srgbClr val="CEA8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31520" y="6473952"/>
            <a:ext cx="3657600" cy="219456"/>
          </a:xfrm>
          <a:prstGeom prst="rect">
            <a:avLst/>
          </a:prstGeom>
          <a:noFill/>
        </p:spPr>
        <p:txBody>
          <a:bodyPr wrap="square" anchor="t">
            <a:spAutoFit/>
          </a:bodyPr>
          <a:lstStyle/>
          <a:p>
            <a:pPr algn="l"/>
            <a:r>
              <a:rPr sz="1000" b="0">
                <a:solidFill>
                  <a:srgbClr val="545F5A"/>
                </a:solidFill>
                <a:latin typeface="Aptos"/>
              </a:rPr>
              <a:t>www.kecoa.org</a:t>
            </a:r>
          </a:p>
        </p:txBody>
      </p:sp>
      <p:sp>
        <p:nvSpPr>
          <p:cNvPr id="9" name="TextBox 8"/>
          <p:cNvSpPr txBox="1"/>
          <p:nvPr/>
        </p:nvSpPr>
        <p:spPr>
          <a:xfrm>
            <a:off x="4206240" y="6473952"/>
            <a:ext cx="4206240" cy="219456"/>
          </a:xfrm>
          <a:prstGeom prst="rect">
            <a:avLst/>
          </a:prstGeom>
          <a:noFill/>
        </p:spPr>
        <p:txBody>
          <a:bodyPr wrap="square" anchor="t">
            <a:spAutoFit/>
          </a:bodyPr>
          <a:lstStyle/>
          <a:p>
            <a:pPr algn="ctr"/>
            <a:r>
              <a:rPr sz="1000" b="0">
                <a:solidFill>
                  <a:srgbClr val="545F5A"/>
                </a:solidFill>
                <a:latin typeface="Aptos"/>
              </a:rPr>
              <a:t>Building Resilient Health Systems for Universal Health Coverage</a:t>
            </a:r>
          </a:p>
        </p:txBody>
      </p:sp>
      <p:sp>
        <p:nvSpPr>
          <p:cNvPr id="10" name="TextBox 9"/>
          <p:cNvSpPr txBox="1"/>
          <p:nvPr/>
        </p:nvSpPr>
        <p:spPr>
          <a:xfrm>
            <a:off x="11109960" y="6419088"/>
            <a:ext cx="320040" cy="228600"/>
          </a:xfrm>
          <a:prstGeom prst="rect">
            <a:avLst/>
          </a:prstGeom>
          <a:noFill/>
        </p:spPr>
        <p:txBody>
          <a:bodyPr wrap="square" anchor="t">
            <a:spAutoFit/>
          </a:bodyPr>
          <a:lstStyle/>
          <a:p>
            <a:pPr algn="r"/>
            <a:r>
              <a:rPr sz="1000" b="0">
                <a:solidFill>
                  <a:srgbClr val="545F5A"/>
                </a:solidFill>
                <a:latin typeface="Aptos"/>
              </a:rPr>
              <a:t>14</a:t>
            </a:r>
          </a:p>
        </p:txBody>
      </p:sp>
      <p:pic>
        <p:nvPicPr>
          <p:cNvPr id="11" name="Picture 10" descr="kcoa_logo_crest.png"/>
          <p:cNvPicPr>
            <a:picLocks noChangeAspect="1"/>
          </p:cNvPicPr>
          <p:nvPr/>
        </p:nvPicPr>
        <p:blipFill>
          <a:blip r:embed="rId4"/>
          <a:stretch>
            <a:fillRect/>
          </a:stretch>
        </p:blipFill>
        <p:spPr>
          <a:xfrm>
            <a:off x="10378440" y="182880"/>
            <a:ext cx="796925" cy="685800"/>
          </a:xfrm>
          <a:prstGeom prst="rect">
            <a:avLst/>
          </a:prstGeom>
        </p:spPr>
      </p:pic>
      <p:sp>
        <p:nvSpPr>
          <p:cNvPr id="12" name="TextBox 11"/>
          <p:cNvSpPr txBox="1"/>
          <p:nvPr/>
        </p:nvSpPr>
        <p:spPr>
          <a:xfrm>
            <a:off x="1984248" y="329184"/>
            <a:ext cx="8229600" cy="548640"/>
          </a:xfrm>
          <a:prstGeom prst="rect">
            <a:avLst/>
          </a:prstGeom>
          <a:noFill/>
        </p:spPr>
        <p:txBody>
          <a:bodyPr wrap="square" lIns="45720" tIns="27432" rIns="45720" bIns="27432" anchor="ctr">
            <a:spAutoFit/>
          </a:bodyPr>
          <a:lstStyle/>
          <a:p>
            <a:pPr algn="ctr">
              <a:spcAft>
                <a:spcPts val="0"/>
              </a:spcAft>
            </a:pPr>
            <a:r>
              <a:rPr sz="2800" b="1" i="0">
                <a:solidFill>
                  <a:srgbClr val="14304E"/>
                </a:solidFill>
              </a:rPr>
              <a:t>The Bottom Line</a:t>
            </a:r>
          </a:p>
        </p:txBody>
      </p:sp>
      <p:sp>
        <p:nvSpPr>
          <p:cNvPr id="13" name="Rectangle 12"/>
          <p:cNvSpPr/>
          <p:nvPr/>
        </p:nvSpPr>
        <p:spPr>
          <a:xfrm>
            <a:off x="4818888" y="914400"/>
            <a:ext cx="2560320" cy="45720"/>
          </a:xfrm>
          <a:prstGeom prst="rect">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p:cNvSpPr/>
          <p:nvPr/>
        </p:nvSpPr>
        <p:spPr>
          <a:xfrm>
            <a:off x="603504" y="1143000"/>
            <a:ext cx="10991088" cy="5166360"/>
          </a:xfrm>
          <a:prstGeom prst="roundRect">
            <a:avLst>
              <a:gd name="adj" fmla="val 8000"/>
            </a:avLst>
          </a:prstGeom>
          <a:solidFill>
            <a:srgbClr val="FFFFFF"/>
          </a:solidFill>
          <a:ln w="12700">
            <a:solidFill>
              <a:srgbClr val="D2DCE4"/>
            </a:solidFill>
          </a:ln>
          <a:effectLst/>
        </p:spPr>
        <p:style>
          <a:lnRef idx="1">
            <a:schemeClr val="accent1"/>
          </a:lnRef>
          <a:fillRef idx="3">
            <a:schemeClr val="accent1"/>
          </a:fillRef>
          <a:effectRef idx="2">
            <a:schemeClr val="accent1"/>
          </a:effectRef>
          <a:fontRef idx="minor">
            <a:schemeClr val="lt1"/>
          </a:fontRef>
        </p:style>
        <p:txBody>
          <a:bodyPr wrap="square" lIns="137160" rIns="137160" rtlCol="0" anchor="ctr"/>
          <a:lstStyle/>
          <a:p>
            <a:pPr algn="ctr"/>
            <a:endParaRPr/>
          </a:p>
        </p:txBody>
      </p:sp>
      <p:sp>
        <p:nvSpPr>
          <p:cNvPr id="15" name="TextBox 14"/>
          <p:cNvSpPr txBox="1"/>
          <p:nvPr/>
        </p:nvSpPr>
        <p:spPr>
          <a:xfrm>
            <a:off x="1005840" y="1280160"/>
            <a:ext cx="10186416" cy="1005840"/>
          </a:xfrm>
          <a:prstGeom prst="rect">
            <a:avLst/>
          </a:prstGeom>
          <a:noFill/>
        </p:spPr>
        <p:txBody>
          <a:bodyPr wrap="square" lIns="45720" tIns="27432" rIns="45720" bIns="27432" anchor="ctr">
            <a:spAutoFit/>
          </a:bodyPr>
          <a:lstStyle/>
          <a:p>
            <a:pPr algn="ctr">
              <a:spcAft>
                <a:spcPts val="0"/>
              </a:spcAft>
            </a:pPr>
            <a:r>
              <a:rPr sz="2800" b="1" i="0">
                <a:solidFill>
                  <a:srgbClr val="14304E"/>
                </a:solidFill>
              </a:rPr>
              <a:t>A resilient emergency system requires</a:t>
            </a:r>
          </a:p>
          <a:p>
            <a:pPr algn="ctr">
              <a:spcAft>
                <a:spcPts val="0"/>
              </a:spcAft>
            </a:pPr>
            <a:r>
              <a:rPr sz="3000" b="1" i="0">
                <a:solidFill>
                  <a:srgbClr val="DE7E2D"/>
                </a:solidFill>
              </a:rPr>
              <a:t>more than responding to disasters</a:t>
            </a:r>
          </a:p>
        </p:txBody>
      </p:sp>
      <p:sp>
        <p:nvSpPr>
          <p:cNvPr id="16" name="TextBox 15"/>
          <p:cNvSpPr txBox="1"/>
          <p:nvPr/>
        </p:nvSpPr>
        <p:spPr>
          <a:xfrm>
            <a:off x="1005840" y="2240280"/>
            <a:ext cx="10186416" cy="457200"/>
          </a:xfrm>
          <a:prstGeom prst="rect">
            <a:avLst/>
          </a:prstGeom>
          <a:noFill/>
        </p:spPr>
        <p:txBody>
          <a:bodyPr wrap="square" lIns="45720" tIns="27432" rIns="45720" bIns="27432" anchor="ctr">
            <a:spAutoFit/>
          </a:bodyPr>
          <a:lstStyle/>
          <a:p>
            <a:pPr algn="ctr">
              <a:spcAft>
                <a:spcPts val="0"/>
              </a:spcAft>
            </a:pPr>
            <a:r>
              <a:rPr sz="2200" b="0" i="0">
                <a:solidFill>
                  <a:srgbClr val="232B32"/>
                </a:solidFill>
              </a:rPr>
              <a:t>— it requires </a:t>
            </a:r>
            <a:r>
              <a:rPr sz="2200" b="1" i="0">
                <a:solidFill>
                  <a:srgbClr val="035043"/>
                </a:solidFill>
              </a:rPr>
              <a:t>continuous investment</a:t>
            </a:r>
            <a:r>
              <a:rPr sz="2200" b="0" i="0">
                <a:solidFill>
                  <a:srgbClr val="232B32"/>
                </a:solidFill>
              </a:rPr>
              <a:t> in:</a:t>
            </a:r>
          </a:p>
        </p:txBody>
      </p:sp>
      <p:sp>
        <p:nvSpPr>
          <p:cNvPr id="17" name="Oval 16"/>
          <p:cNvSpPr/>
          <p:nvPr/>
        </p:nvSpPr>
        <p:spPr>
          <a:xfrm>
            <a:off x="914400" y="2743200"/>
            <a:ext cx="1965960" cy="1965960"/>
          </a:xfrm>
          <a:prstGeom prst="ellipse">
            <a:avLst/>
          </a:prstGeom>
          <a:solidFill>
            <a:srgbClr val="207E7A"/>
          </a:solidFill>
          <a:ln w="38100">
            <a:solidFill>
              <a:srgbClr val="CEA84D"/>
            </a:solidFill>
          </a:ln>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spcAft>
                <a:spcPts val="0"/>
              </a:spcAft>
            </a:pPr>
            <a:r>
              <a:rPr sz="1400" b="1" i="0">
                <a:solidFill>
                  <a:srgbClr val="FFFFFF"/>
                </a:solidFill>
              </a:rPr>
              <a:t>1</a:t>
            </a:r>
          </a:p>
          <a:p>
            <a:pPr algn="ctr">
              <a:spcAft>
                <a:spcPts val="0"/>
              </a:spcAft>
            </a:pPr>
            <a:r>
              <a:rPr sz="1600" b="1" i="0">
                <a:solidFill>
                  <a:srgbClr val="FFFFFF"/>
                </a:solidFill>
              </a:rPr>
              <a:t>MITIGATION</a:t>
            </a:r>
          </a:p>
          <a:p>
            <a:pPr algn="ctr">
              <a:spcAft>
                <a:spcPts val="0"/>
              </a:spcAft>
            </a:pPr>
            <a:r>
              <a:rPr sz="1300" b="0" i="0">
                <a:solidFill>
                  <a:srgbClr val="FFFFFF"/>
                </a:solidFill>
              </a:rPr>
              <a:t>Reduce risk</a:t>
            </a:r>
          </a:p>
        </p:txBody>
      </p:sp>
      <p:sp>
        <p:nvSpPr>
          <p:cNvPr id="18" name="Right Arrow 17"/>
          <p:cNvSpPr/>
          <p:nvPr/>
        </p:nvSpPr>
        <p:spPr>
          <a:xfrm>
            <a:off x="3023616" y="3525012"/>
            <a:ext cx="548640" cy="402336"/>
          </a:xfrm>
          <a:prstGeom prst="rightArrow">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3715512" y="2743200"/>
            <a:ext cx="1965960" cy="1965960"/>
          </a:xfrm>
          <a:prstGeom prst="ellipse">
            <a:avLst/>
          </a:prstGeom>
          <a:solidFill>
            <a:srgbClr val="2768A0"/>
          </a:solidFill>
          <a:ln w="38100">
            <a:solidFill>
              <a:srgbClr val="CEA84D"/>
            </a:solidFill>
          </a:ln>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spcAft>
                <a:spcPts val="0"/>
              </a:spcAft>
            </a:pPr>
            <a:r>
              <a:rPr sz="1400" b="1" i="0">
                <a:solidFill>
                  <a:srgbClr val="FFFFFF"/>
                </a:solidFill>
              </a:rPr>
              <a:t>2</a:t>
            </a:r>
          </a:p>
          <a:p>
            <a:pPr algn="ctr">
              <a:spcAft>
                <a:spcPts val="0"/>
              </a:spcAft>
            </a:pPr>
            <a:r>
              <a:rPr sz="1600" b="1" i="0">
                <a:solidFill>
                  <a:srgbClr val="FFFFFF"/>
                </a:solidFill>
              </a:rPr>
              <a:t>PREPAREDNESS</a:t>
            </a:r>
          </a:p>
          <a:p>
            <a:pPr algn="ctr">
              <a:spcAft>
                <a:spcPts val="0"/>
              </a:spcAft>
            </a:pPr>
            <a:r>
              <a:rPr sz="1300" b="0" i="0">
                <a:solidFill>
                  <a:srgbClr val="FFFFFF"/>
                </a:solidFill>
              </a:rPr>
              <a:t>Build readiness</a:t>
            </a:r>
          </a:p>
        </p:txBody>
      </p:sp>
      <p:sp>
        <p:nvSpPr>
          <p:cNvPr id="20" name="Right Arrow 19"/>
          <p:cNvSpPr/>
          <p:nvPr/>
        </p:nvSpPr>
        <p:spPr>
          <a:xfrm>
            <a:off x="5824728" y="3525012"/>
            <a:ext cx="548640" cy="402336"/>
          </a:xfrm>
          <a:prstGeom prst="rightArrow">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6516624" y="2743200"/>
            <a:ext cx="1965960" cy="1965960"/>
          </a:xfrm>
          <a:prstGeom prst="ellipse">
            <a:avLst/>
          </a:prstGeom>
          <a:solidFill>
            <a:srgbClr val="DE7E2D"/>
          </a:solidFill>
          <a:ln w="38100">
            <a:solidFill>
              <a:srgbClr val="CEA84D"/>
            </a:solidFill>
          </a:ln>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spcAft>
                <a:spcPts val="0"/>
              </a:spcAft>
            </a:pPr>
            <a:r>
              <a:rPr sz="1400" b="1" i="0">
                <a:solidFill>
                  <a:srgbClr val="FFFFFF"/>
                </a:solidFill>
              </a:rPr>
              <a:t>3</a:t>
            </a:r>
          </a:p>
          <a:p>
            <a:pPr algn="ctr">
              <a:spcAft>
                <a:spcPts val="0"/>
              </a:spcAft>
            </a:pPr>
            <a:r>
              <a:rPr sz="1600" b="1" i="0">
                <a:solidFill>
                  <a:srgbClr val="FFFFFF"/>
                </a:solidFill>
              </a:rPr>
              <a:t>RAPID</a:t>
            </a:r>
          </a:p>
          <a:p>
            <a:pPr algn="ctr">
              <a:spcAft>
                <a:spcPts val="0"/>
              </a:spcAft>
            </a:pPr>
            <a:r>
              <a:rPr sz="1600" b="1" i="0">
                <a:solidFill>
                  <a:srgbClr val="FFFFFF"/>
                </a:solidFill>
              </a:rPr>
              <a:t>RESPONSE</a:t>
            </a:r>
          </a:p>
          <a:p>
            <a:pPr algn="ctr">
              <a:spcAft>
                <a:spcPts val="0"/>
              </a:spcAft>
            </a:pPr>
            <a:r>
              <a:rPr sz="1300" b="0" i="0">
                <a:solidFill>
                  <a:srgbClr val="FFFFFF"/>
                </a:solidFill>
              </a:rPr>
              <a:t>Act fast</a:t>
            </a:r>
          </a:p>
        </p:txBody>
      </p:sp>
      <p:sp>
        <p:nvSpPr>
          <p:cNvPr id="22" name="Right Arrow 21"/>
          <p:cNvSpPr/>
          <p:nvPr/>
        </p:nvSpPr>
        <p:spPr>
          <a:xfrm>
            <a:off x="8625840" y="3525012"/>
            <a:ext cx="548640" cy="402336"/>
          </a:xfrm>
          <a:prstGeom prst="rightArrow">
            <a:avLst/>
          </a:prstGeom>
          <a:solidFill>
            <a:srgbClr val="CEA8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9317736" y="2743200"/>
            <a:ext cx="1965960" cy="1965960"/>
          </a:xfrm>
          <a:prstGeom prst="ellipse">
            <a:avLst/>
          </a:prstGeom>
          <a:solidFill>
            <a:srgbClr val="14304E"/>
          </a:solidFill>
          <a:ln w="38100">
            <a:solidFill>
              <a:srgbClr val="CEA84D"/>
            </a:solidFill>
          </a:ln>
        </p:spPr>
        <p:style>
          <a:lnRef idx="1">
            <a:schemeClr val="accent1"/>
          </a:lnRef>
          <a:fillRef idx="3">
            <a:schemeClr val="accent1"/>
          </a:fillRef>
          <a:effectRef idx="2">
            <a:schemeClr val="accent1"/>
          </a:effectRef>
          <a:fontRef idx="minor">
            <a:schemeClr val="lt1"/>
          </a:fontRef>
        </p:style>
        <p:txBody>
          <a:bodyPr wrap="square" lIns="0" rIns="0" rtlCol="0" anchor="ctr"/>
          <a:lstStyle/>
          <a:p>
            <a:pPr algn="ctr">
              <a:spcAft>
                <a:spcPts val="0"/>
              </a:spcAft>
            </a:pPr>
            <a:r>
              <a:rPr sz="1400" b="1" i="0">
                <a:solidFill>
                  <a:srgbClr val="FFFFFF"/>
                </a:solidFill>
              </a:rPr>
              <a:t>4</a:t>
            </a:r>
          </a:p>
          <a:p>
            <a:pPr algn="ctr">
              <a:spcAft>
                <a:spcPts val="0"/>
              </a:spcAft>
            </a:pPr>
            <a:r>
              <a:rPr sz="1600" b="1" i="0">
                <a:solidFill>
                  <a:srgbClr val="FFFFFF"/>
                </a:solidFill>
              </a:rPr>
              <a:t>RECOVERY</a:t>
            </a:r>
          </a:p>
          <a:p>
            <a:pPr algn="ctr">
              <a:spcAft>
                <a:spcPts val="0"/>
              </a:spcAft>
            </a:pPr>
            <a:r>
              <a:rPr sz="1300" b="0" i="0">
                <a:solidFill>
                  <a:srgbClr val="FFFFFF"/>
                </a:solidFill>
              </a:rPr>
              <a:t>Learn &amp; restore</a:t>
            </a:r>
          </a:p>
        </p:txBody>
      </p:sp>
      <p:sp>
        <p:nvSpPr>
          <p:cNvPr id="24" name="TextBox 23"/>
          <p:cNvSpPr txBox="1"/>
          <p:nvPr/>
        </p:nvSpPr>
        <p:spPr>
          <a:xfrm>
            <a:off x="914400" y="4791456"/>
            <a:ext cx="10369296" cy="411480"/>
          </a:xfrm>
          <a:prstGeom prst="rect">
            <a:avLst/>
          </a:prstGeom>
          <a:noFill/>
        </p:spPr>
        <p:txBody>
          <a:bodyPr wrap="square" lIns="45720" tIns="27432" rIns="45720" bIns="27432" anchor="ctr">
            <a:spAutoFit/>
          </a:bodyPr>
          <a:lstStyle/>
          <a:p>
            <a:pPr algn="ctr">
              <a:spcAft>
                <a:spcPts val="0"/>
              </a:spcAft>
            </a:pPr>
            <a:r>
              <a:rPr sz="1700" b="1" i="1">
                <a:solidFill>
                  <a:srgbClr val="CEA84D"/>
                </a:solidFill>
              </a:rPr>
              <a:t>↻  A continuous cycle — not a one-time response</a:t>
            </a:r>
          </a:p>
        </p:txBody>
      </p:sp>
      <p:sp>
        <p:nvSpPr>
          <p:cNvPr id="25" name="Rounded Rectangle 24"/>
          <p:cNvSpPr/>
          <p:nvPr/>
        </p:nvSpPr>
        <p:spPr>
          <a:xfrm>
            <a:off x="914400" y="5349240"/>
            <a:ext cx="10369296" cy="731520"/>
          </a:xfrm>
          <a:prstGeom prst="roundRect">
            <a:avLst>
              <a:gd name="adj" fmla="val 30000"/>
            </a:avLst>
          </a:prstGeom>
          <a:solidFill>
            <a:srgbClr val="035043"/>
          </a:solidFill>
          <a:ln>
            <a:noFill/>
          </a:ln>
          <a:effectLst/>
        </p:spPr>
        <p:style>
          <a:lnRef idx="1">
            <a:schemeClr val="accent1"/>
          </a:lnRef>
          <a:fillRef idx="3">
            <a:schemeClr val="accent1"/>
          </a:fillRef>
          <a:effectRef idx="2">
            <a:schemeClr val="accent1"/>
          </a:effectRef>
          <a:fontRef idx="minor">
            <a:schemeClr val="lt1"/>
          </a:fontRef>
        </p:style>
        <p:txBody>
          <a:bodyPr wrap="square" lIns="274320" rIns="137160" rtlCol="0" anchor="ctr"/>
          <a:lstStyle/>
          <a:p>
            <a:pPr algn="l">
              <a:spcAft>
                <a:spcPts val="0"/>
              </a:spcAft>
            </a:pPr>
            <a:r>
              <a:rPr sz="1300" b="1" i="0">
                <a:solidFill>
                  <a:srgbClr val="CEA84D"/>
                </a:solidFill>
              </a:rPr>
              <a:t>KEY MESSAGE   </a:t>
            </a:r>
            <a:r>
              <a:rPr sz="1800" b="1" i="0">
                <a:solidFill>
                  <a:srgbClr val="FFFFFF"/>
                </a:solidFill>
              </a:rPr>
              <a:t>Invest before, during and after every emergency.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_wide_landscape_graphic_design_background_scene_1_batch_1.png"/>
          <p:cNvPicPr>
            <a:picLocks noChangeAspect="1"/>
          </p:cNvPicPr>
          <p:nvPr/>
        </p:nvPicPr>
        <p:blipFill>
          <a:blip r:embed="rId3"/>
          <a:stretch>
            <a:fillRect/>
          </a:stretch>
        </p:blipFill>
        <p:spPr>
          <a:xfrm>
            <a:off x="0" y="0"/>
            <a:ext cx="12191695" cy="6858000"/>
          </a:xfrm>
          <a:prstGeom prst="rect">
            <a:avLst/>
          </a:prstGeom>
        </p:spPr>
      </p:pic>
      <p:sp>
        <p:nvSpPr>
          <p:cNvPr id="4" name="Rounded Rectangle 3"/>
          <p:cNvSpPr/>
          <p:nvPr/>
        </p:nvSpPr>
        <p:spPr>
          <a:xfrm>
            <a:off x="667512" y="1371600"/>
            <a:ext cx="5806440" cy="2395728"/>
          </a:xfrm>
          <a:prstGeom prst="roundRect">
            <a:avLst/>
          </a:prstGeom>
          <a:solidFill>
            <a:srgbClr val="FFFFFF"/>
          </a:solidFill>
          <a:ln w="19050">
            <a:solidFill>
              <a:srgbClr val="C79532"/>
            </a:solidFill>
          </a:ln>
        </p:spPr>
        <p:style>
          <a:lnRef idx="1">
            <a:schemeClr val="accent1"/>
          </a:lnRef>
          <a:fillRef idx="3">
            <a:schemeClr val="accent1"/>
          </a:fillRef>
          <a:effectRef idx="2">
            <a:schemeClr val="accent1"/>
          </a:effectRef>
          <a:fontRef idx="minor">
            <a:schemeClr val="lt1"/>
          </a:fontRef>
        </p:style>
        <p:txBody>
          <a:bodyPr rtlCol="0" anchor="ctr"/>
          <a:lstStyle/>
          <a:p>
            <a:pPr algn="l"/>
            <a:r>
              <a:rPr sz="2500" b="1">
                <a:solidFill>
                  <a:srgbClr val="035043"/>
                </a:solidFill>
                <a:latin typeface="Aptos"/>
              </a:rPr>
              <a:t>Thank You</a:t>
            </a:r>
          </a:p>
          <a:p>
            <a:pPr algn="l"/>
            <a:r>
              <a:rPr sz="1500" b="1">
                <a:solidFill>
                  <a:srgbClr val="056050"/>
                </a:solidFill>
                <a:latin typeface="Aptos"/>
              </a:rPr>
              <a:t>Kenya Clinical Officers’ Association
28th Annual Scientific Conference 2026</a:t>
            </a:r>
          </a:p>
          <a:p>
            <a:pPr algn="l"/>
            <a:r>
              <a:rPr sz="1200" b="0">
                <a:solidFill>
                  <a:srgbClr val="545F5A"/>
                </a:solidFill>
                <a:latin typeface="Aptos"/>
              </a:rPr>
              <a:t>www.kecoa.org</a:t>
            </a:r>
          </a:p>
        </p:txBody>
      </p:sp>
      <p:sp>
        <p:nvSpPr>
          <p:cNvPr id="5" name="TextBox 4"/>
          <p:cNvSpPr txBox="1"/>
          <p:nvPr/>
        </p:nvSpPr>
        <p:spPr>
          <a:xfrm>
            <a:off x="868680" y="4041648"/>
            <a:ext cx="5943600" cy="594360"/>
          </a:xfrm>
          <a:prstGeom prst="rect">
            <a:avLst/>
          </a:prstGeom>
          <a:noFill/>
        </p:spPr>
        <p:txBody>
          <a:bodyPr wrap="square" lIns="18288" tIns="18288">
            <a:spAutoFit/>
          </a:bodyPr>
          <a:lstStyle/>
          <a:p>
            <a:r>
              <a:rPr sz="1300" b="1">
                <a:solidFill>
                  <a:srgbClr val="035043"/>
                </a:solidFill>
                <a:latin typeface="Aptos"/>
              </a:rPr>
              <a:t>Building Resilient Health Systems
for Universal Health Coverage</a:t>
            </a:r>
          </a:p>
        </p:txBody>
      </p:sp>
      <p:pic>
        <p:nvPicPr>
          <p:cNvPr id="6" name="Picture 5" descr="kcoa_logo_full.png"/>
          <p:cNvPicPr>
            <a:picLocks noChangeAspect="1"/>
          </p:cNvPicPr>
          <p:nvPr/>
        </p:nvPicPr>
        <p:blipFill>
          <a:blip r:embed="rId4"/>
          <a:stretch>
            <a:fillRect/>
          </a:stretch>
        </p:blipFill>
        <p:spPr>
          <a:xfrm>
            <a:off x="7269480" y="384048"/>
            <a:ext cx="4297680" cy="124358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833</TotalTime>
  <Words>1817</Words>
  <Application>Microsoft Office PowerPoint</Application>
  <PresentationFormat>Widescreen</PresentationFormat>
  <Paragraphs>215</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KCOA 28th Annual Scientific Conference 2026 – Professional Presentation Template</dc:title>
  <dc:subject/>
  <dc:creator>Administrator</dc:creator>
  <cp:keywords/>
  <dc:description>generated using python-pptx</dc:description>
  <cp:lastModifiedBy>JOEL KINYANGI</cp:lastModifiedBy>
  <cp:revision>9</cp:revision>
  <dcterms:created xsi:type="dcterms:W3CDTF">2013-01-27T09:14:16Z</dcterms:created>
  <dcterms:modified xsi:type="dcterms:W3CDTF">2026-10-20T15:49:55Z</dcterms:modified>
  <cp:category/>
</cp:coreProperties>
</file>