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5" r:id="rId9"/>
    <p:sldId id="266" r:id="rId10"/>
    <p:sldId id="277" r:id="rId11"/>
    <p:sldId id="267" r:id="rId12"/>
    <p:sldId id="268" r:id="rId13"/>
    <p:sldId id="272" r:id="rId14"/>
    <p:sldId id="269" r:id="rId15"/>
    <p:sldId id="276" r:id="rId16"/>
    <p:sldId id="273" r:id="rId17"/>
    <p:sldId id="278" r:id="rId18"/>
    <p:sldId id="279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535" autoAdjust="0"/>
    <p:restoredTop sz="94699"/>
  </p:normalViewPr>
  <p:slideViewPr>
    <p:cSldViewPr snapToGrid="0" snapToObjects="1">
      <p:cViewPr varScale="1">
        <p:scale>
          <a:sx n="60" d="100"/>
          <a:sy n="60" d="100"/>
        </p:scale>
        <p:origin x="70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3DFE92-0148-4459-9FAA-6708D75CAACB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FE5D4F-AAA3-4842-A183-40E3EB58B4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885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FE5D4F-AAA3-4842-A183-40E3EB58B44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543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FE5D4F-AAA3-4842-A183-40E3EB58B44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00663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FE5D4F-AAA3-4842-A183-40E3EB58B44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3933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FE5D4F-AAA3-4842-A183-40E3EB58B44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94189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FE5D4F-AAA3-4842-A183-40E3EB58B44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966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fif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fif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merald_healthcare_network_of_keny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1392"/>
            <a:ext cx="12017348" cy="68810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245" y="656614"/>
            <a:ext cx="571500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50" b="1" i="0" dirty="0">
                <a:solidFill>
                  <a:srgbClr val="CA972F"/>
                </a:solidFill>
                <a:latin typeface="Inter"/>
              </a:rPr>
              <a:t>KCOA 2026  •  PECHAKUCHA 20×20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44128" y="2779"/>
            <a:ext cx="3547872" cy="129844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0160">
            <a:solidFill>
              <a:srgbClr val="CA97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kcoa_logo_ful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7884" y="52586"/>
            <a:ext cx="2880360" cy="85933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000232" y="6281928"/>
            <a:ext cx="457200" cy="2651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Inter"/>
              </a:rPr>
              <a:t>01</a:t>
            </a:r>
          </a:p>
        </p:txBody>
      </p:sp>
      <p:pic>
        <p:nvPicPr>
          <p:cNvPr id="2050" name="Picture 2" descr="Alupe University – The Bastion of Knowled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220" y="2063179"/>
            <a:ext cx="7132373" cy="4956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52471" y="1194258"/>
            <a:ext cx="1153952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>
                <a:latin typeface="Times New Roman" panose="02020603050405020304" pitchFamily="18" charset="0"/>
                <a:cs typeface="Times New Roman" panose="02020603050405020304" pitchFamily="18" charset="0"/>
              </a:rPr>
              <a:t>IMPLEMENTATION OF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DIPLOMA CLINICAL MEDICINE CURRICULUM IN MEDICAL TRAINING INSTITUTIONS IN KERICHO COUNTY, KENYA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" y="2038270"/>
            <a:ext cx="5037220" cy="4485558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-34818" y="1954771"/>
            <a:ext cx="5072037" cy="4652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b="1" dirty="0" smtClean="0">
                <a:latin typeface="Times New Roman"/>
                <a:ea typeface="Calibri"/>
                <a:cs typeface="Times New Roman"/>
              </a:rPr>
              <a:t>PRESENTER:  </a:t>
            </a:r>
            <a:r>
              <a:rPr lang="en-US" b="1" dirty="0" smtClean="0">
                <a:latin typeface="Times New Roman"/>
                <a:ea typeface="Calibri"/>
                <a:cs typeface="Times New Roman"/>
              </a:rPr>
              <a:t>ANDREW </a:t>
            </a:r>
            <a:r>
              <a:rPr lang="en-US" b="1" dirty="0">
                <a:latin typeface="Times New Roman"/>
                <a:ea typeface="Calibri"/>
                <a:cs typeface="Times New Roman"/>
              </a:rPr>
              <a:t>KIPYEGON KIRUI</a:t>
            </a:r>
          </a:p>
          <a:p>
            <a:pPr lvl="0" algn="ctr">
              <a:lnSpc>
                <a:spcPct val="150000"/>
              </a:lnSpc>
              <a:spcAft>
                <a:spcPts val="800"/>
              </a:spcAft>
            </a:pP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M.Sc. Medical </a:t>
            </a:r>
            <a:r>
              <a:rPr lang="en-US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edu</a:t>
            </a: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.(HPE) - MMUST</a:t>
            </a:r>
          </a:p>
          <a:p>
            <a:pPr lvl="0" algn="ctr">
              <a:lnSpc>
                <a:spcPct val="150000"/>
              </a:lnSpc>
              <a:spcAft>
                <a:spcPts val="800"/>
              </a:spcAft>
            </a:pPr>
            <a:r>
              <a:rPr lang="en-US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Bsc</a:t>
            </a: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-</a:t>
            </a:r>
            <a:r>
              <a:rPr lang="en-US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Clin.Med</a:t>
            </a: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-UOK</a:t>
            </a:r>
          </a:p>
          <a:p>
            <a:pPr lvl="0" algn="ctr">
              <a:lnSpc>
                <a:spcPct val="150000"/>
              </a:lnSpc>
              <a:spcAft>
                <a:spcPts val="800"/>
              </a:spcAft>
            </a:pP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Dip- </a:t>
            </a:r>
            <a:r>
              <a:rPr lang="en-US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Clin</a:t>
            </a: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med- Moshi ,TZ</a:t>
            </a:r>
          </a:p>
          <a:p>
            <a:pPr lvl="0" algn="ctr">
              <a:lnSpc>
                <a:spcPct val="150000"/>
              </a:lnSpc>
              <a:spcAft>
                <a:spcPts val="800"/>
              </a:spcAft>
            </a:pPr>
            <a:r>
              <a:rPr lang="en-US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SUPERVISORS: </a:t>
            </a: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PROF GLADYS MENGICH (</a:t>
            </a:r>
            <a:r>
              <a:rPr lang="en-US" dirty="0" err="1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Phd</a:t>
            </a: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)</a:t>
            </a:r>
            <a:endParaRPr lang="en-US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ctr">
              <a:lnSpc>
                <a:spcPct val="150000"/>
              </a:lnSpc>
              <a:spcAft>
                <a:spcPts val="800"/>
              </a:spcAft>
            </a:pPr>
            <a:r>
              <a:rPr lang="en-US" dirty="0">
                <a:solidFill>
                  <a:prstClr val="black"/>
                </a:solidFill>
                <a:ea typeface="Calibri"/>
                <a:cs typeface="Times New Roman"/>
              </a:rPr>
              <a:t>              DR DAVID KANIARU (</a:t>
            </a:r>
            <a:r>
              <a:rPr lang="en-US" dirty="0" err="1" smtClean="0">
                <a:solidFill>
                  <a:prstClr val="black"/>
                </a:solidFill>
                <a:ea typeface="Calibri"/>
                <a:cs typeface="Times New Roman"/>
              </a:rPr>
              <a:t>Phd</a:t>
            </a:r>
            <a:r>
              <a:rPr lang="en-US" dirty="0" smtClean="0">
                <a:solidFill>
                  <a:prstClr val="black"/>
                </a:solidFill>
                <a:ea typeface="Calibri"/>
                <a:cs typeface="Times New Roman"/>
              </a:rPr>
              <a:t>)</a:t>
            </a:r>
            <a:endParaRPr lang="en-GB" dirty="0">
              <a:solidFill>
                <a:prstClr val="black"/>
              </a:solidFill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b="1" dirty="0" smtClean="0">
                <a:latin typeface="Times New Roman"/>
                <a:ea typeface="Calibri"/>
                <a:cs typeface="Times New Roman"/>
              </a:rPr>
              <a:t>KCOA </a:t>
            </a:r>
            <a:r>
              <a:rPr lang="en-US" b="1" dirty="0" smtClean="0">
                <a:latin typeface="Times New Roman"/>
                <a:ea typeface="Calibri"/>
                <a:cs typeface="Times New Roman"/>
              </a:rPr>
              <a:t>CONFERENCE PRESENTATION ,2026</a:t>
            </a:r>
            <a:endParaRPr lang="en-US" b="1" dirty="0"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b="1" dirty="0" smtClean="0">
                <a:latin typeface="Times New Roman"/>
                <a:ea typeface="Calibri"/>
                <a:cs typeface="Times New Roman"/>
              </a:rPr>
              <a:t>28/10/2026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b="1" dirty="0" smtClean="0">
                <a:latin typeface="Times New Roman"/>
                <a:ea typeface="Calibri"/>
                <a:cs typeface="Times New Roman"/>
              </a:rPr>
              <a:t>VENUE:PRIDE INN TICC, SHANZU.</a:t>
            </a:r>
            <a:endParaRPr lang="en-US" b="1" dirty="0">
              <a:latin typeface="Times New Roman"/>
              <a:ea typeface="Calibri"/>
              <a:cs typeface="Times New Roman"/>
            </a:endParaRPr>
          </a:p>
        </p:txBody>
      </p:sp>
    </p:spTree>
  </p:cSld>
  <p:clrMapOvr>
    <a:masterClrMapping/>
  </p:clrMapOvr>
  <p:transition spd="med" advClick="0" advTm="20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nimalist_kenyan_healthcare_network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 rot="5400000" flipH="1">
            <a:off x="5353812" y="-286596"/>
            <a:ext cx="45719" cy="2375991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796630" y="199156"/>
            <a:ext cx="4993169" cy="55399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3600" b="1" dirty="0">
                <a:solidFill>
                  <a:srgbClr val="003D33"/>
                </a:solidFill>
                <a:latin typeface="Inter"/>
              </a:rPr>
              <a:t>Introduction</a:t>
            </a:r>
            <a:endParaRPr sz="2600" b="1" i="0" dirty="0">
              <a:solidFill>
                <a:srgbClr val="003D33"/>
              </a:solidFill>
              <a:latin typeface="Inter"/>
            </a:endParaRPr>
          </a:p>
        </p:txBody>
      </p:sp>
      <p:pic>
        <p:nvPicPr>
          <p:cNvPr id="5" name="Picture 4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210312"/>
            <a:ext cx="733171" cy="63093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95528" y="6455664"/>
            <a:ext cx="10561320" cy="25603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92663" y="852221"/>
            <a:ext cx="10489893" cy="5108725"/>
          </a:xfrm>
          <a:prstGeom prst="roundRect">
            <a:avLst>
              <a:gd name="adj" fmla="val 10000"/>
            </a:avLst>
          </a:prstGeom>
          <a:solidFill>
            <a:srgbClr val="FFFFFF">
              <a:alpha val="11000"/>
            </a:srgbClr>
          </a:solidFill>
          <a:ln w="12065">
            <a:solidFill>
              <a:srgbClr val="D0DF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2663" y="5992063"/>
            <a:ext cx="3657600" cy="1737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0" i="0" dirty="0">
                <a:solidFill>
                  <a:srgbClr val="596862"/>
                </a:solidFill>
                <a:latin typeface="Inter"/>
              </a:rPr>
              <a:t>KCOA 2026  •  PECHAKUCHA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08792" y="6455664"/>
            <a:ext cx="36576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45B48"/>
                </a:solidFill>
                <a:latin typeface="Inter"/>
              </a:rPr>
              <a:t>02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48000" y="2136339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dirty="0"/>
          </a:p>
        </p:txBody>
      </p:sp>
      <p:sp>
        <p:nvSpPr>
          <p:cNvPr id="13" name="Isosceles Triangle 12"/>
          <p:cNvSpPr/>
          <p:nvPr/>
        </p:nvSpPr>
        <p:spPr>
          <a:xfrm>
            <a:off x="3466210" y="1909333"/>
            <a:ext cx="3733129" cy="2857952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4658660" y="935814"/>
            <a:ext cx="20185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CURRICULUM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(Young, 2014).</a:t>
            </a:r>
          </a:p>
          <a:p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7595808" y="3351513"/>
            <a:ext cx="264131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 CURRICULUM IMPLEMENTATION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Pedagogy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Assesments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Reporting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692663" y="3433225"/>
            <a:ext cx="29071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CURRICULUM IMPLEMENTATION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(Smith, 2021). </a:t>
            </a:r>
          </a:p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Curriculum design</a:t>
            </a:r>
          </a:p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Stakeholder involvement</a:t>
            </a:r>
          </a:p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-Tutors</a:t>
            </a:r>
          </a:p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-Students</a:t>
            </a:r>
          </a:p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-Administrators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99339" y="878540"/>
            <a:ext cx="31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Structured framework</a:t>
            </a:r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7199339" y="1093571"/>
            <a:ext cx="2945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Guiding teaching and learning processes</a:t>
            </a:r>
            <a:endParaRPr lang="en-GB" dirty="0"/>
          </a:p>
        </p:txBody>
      </p:sp>
      <p:sp>
        <p:nvSpPr>
          <p:cNvPr id="26" name="TextBox 25"/>
          <p:cNvSpPr txBox="1"/>
          <p:nvPr/>
        </p:nvSpPr>
        <p:spPr>
          <a:xfrm>
            <a:off x="4150825" y="3421512"/>
            <a:ext cx="2526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Dip </a:t>
            </a:r>
            <a:r>
              <a:rPr lang="en-GB" sz="3200" dirty="0" err="1">
                <a:solidFill>
                  <a:schemeClr val="tx2">
                    <a:lumMod val="20000"/>
                    <a:lumOff val="80000"/>
                  </a:schemeClr>
                </a:solidFill>
              </a:rPr>
              <a:t>clin</a:t>
            </a:r>
            <a:r>
              <a:rPr lang="en-GB" sz="32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. Med curriculum</a:t>
            </a:r>
          </a:p>
        </p:txBody>
      </p:sp>
    </p:spTree>
  </p:cSld>
  <p:clrMapOvr>
    <a:masterClrMapping/>
  </p:clrMapOvr>
  <p:transition spd="med" advClick="0" advTm="20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nimalist_kenyan_healthcare_network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5" name="Picture 4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210312"/>
            <a:ext cx="733171" cy="630936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841248" y="1234440"/>
            <a:ext cx="10515600" cy="50749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065">
            <a:solidFill>
              <a:srgbClr val="D0DF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487168" y="3392424"/>
            <a:ext cx="7205472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829089"/>
                </a:solidFill>
                <a:latin typeface="Inter"/>
              </a:rPr>
              <a:t>REPLACE WITH ONE STRONG IMAGE</a:t>
            </a:r>
          </a:p>
        </p:txBody>
      </p:sp>
      <p:sp>
        <p:nvSpPr>
          <p:cNvPr id="8" name="Rectangle 7"/>
          <p:cNvSpPr/>
          <p:nvPr/>
        </p:nvSpPr>
        <p:spPr>
          <a:xfrm>
            <a:off x="795528" y="6455664"/>
            <a:ext cx="10561320" cy="25603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08792" y="6455664"/>
            <a:ext cx="36576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45B48"/>
                </a:solidFill>
                <a:latin typeface="Inter"/>
              </a:rPr>
              <a:t>03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D329FD-2CEC-36F5-928C-5DDEA931C2BE}"/>
              </a:ext>
            </a:extLst>
          </p:cNvPr>
          <p:cNvSpPr/>
          <p:nvPr/>
        </p:nvSpPr>
        <p:spPr>
          <a:xfrm rot="5400000" flipH="1">
            <a:off x="5353812" y="-286596"/>
            <a:ext cx="45719" cy="2375991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152163-3AD0-53EF-FB3C-703B9BBE498E}"/>
              </a:ext>
            </a:extLst>
          </p:cNvPr>
          <p:cNvSpPr txBox="1"/>
          <p:nvPr/>
        </p:nvSpPr>
        <p:spPr>
          <a:xfrm>
            <a:off x="3985404" y="97876"/>
            <a:ext cx="5202621" cy="55399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3600" b="1" i="0" dirty="0">
                <a:solidFill>
                  <a:srgbClr val="003D33"/>
                </a:solidFill>
                <a:latin typeface="Inter"/>
              </a:rPr>
              <a:t>Background of Study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6289" y="973621"/>
            <a:ext cx="10515600" cy="540534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065">
            <a:solidFill>
              <a:srgbClr val="D0DF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Isosceles Triangle 2"/>
          <p:cNvSpPr/>
          <p:nvPr/>
        </p:nvSpPr>
        <p:spPr>
          <a:xfrm>
            <a:off x="3985404" y="2736842"/>
            <a:ext cx="4547235" cy="2443550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8571180" y="4846702"/>
            <a:ext cx="1917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EFFECTIVE CURRICULUM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27255" y="4789777"/>
            <a:ext cx="2469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CURRICULUM IMPLEMENTATION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21728" y="2221206"/>
            <a:ext cx="2383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CURRICULUM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58952" y="1020934"/>
            <a:ext cx="10515600" cy="540534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065">
            <a:solidFill>
              <a:srgbClr val="D0DF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3" name="TextBox 32"/>
          <p:cNvSpPr txBox="1"/>
          <p:nvPr/>
        </p:nvSpPr>
        <p:spPr>
          <a:xfrm>
            <a:off x="841248" y="1205057"/>
            <a:ext cx="10290641" cy="15696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Globally- China</a:t>
            </a:r>
            <a:endParaRPr lang="en-GB" sz="2400" b="1" dirty="0"/>
          </a:p>
          <a:p>
            <a:pPr algn="ctr"/>
            <a:r>
              <a:rPr lang="en-GB" sz="2400" dirty="0"/>
              <a:t>     Gaps in clinical training</a:t>
            </a:r>
          </a:p>
          <a:p>
            <a:pPr algn="ctr"/>
            <a:r>
              <a:rPr lang="en-GB" sz="2400" dirty="0"/>
              <a:t>And interdisciplinary approaches </a:t>
            </a:r>
          </a:p>
          <a:p>
            <a:pPr algn="ctr"/>
            <a:r>
              <a:rPr lang="en-GB" sz="2400" dirty="0"/>
              <a:t>(432 Medicine graduates) Zhang </a:t>
            </a:r>
            <a:r>
              <a:rPr lang="en-GB" sz="2400" i="1" dirty="0" err="1"/>
              <a:t>et,al</a:t>
            </a:r>
            <a:r>
              <a:rPr lang="en-GB" sz="2400" i="1" dirty="0"/>
              <a:t> 2015</a:t>
            </a:r>
            <a:endParaRPr lang="en-GB" sz="2400" dirty="0"/>
          </a:p>
        </p:txBody>
      </p:sp>
      <p:sp>
        <p:nvSpPr>
          <p:cNvPr id="38" name="TextBox 37"/>
          <p:cNvSpPr txBox="1"/>
          <p:nvPr/>
        </p:nvSpPr>
        <p:spPr>
          <a:xfrm flipH="1">
            <a:off x="758951" y="3429000"/>
            <a:ext cx="10417259" cy="10156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Regionally- LMIC’S- ( </a:t>
            </a:r>
            <a:r>
              <a:rPr lang="en-US" sz="2000" b="1" dirty="0" smtClean="0"/>
              <a:t>Tanzania</a:t>
            </a:r>
            <a:r>
              <a:rPr lang="en-GB" sz="2000" b="1" dirty="0" smtClean="0"/>
              <a:t>)</a:t>
            </a:r>
            <a:endParaRPr lang="en-GB" sz="2000" b="1" dirty="0"/>
          </a:p>
          <a:p>
            <a:pPr algn="ctr"/>
            <a:r>
              <a:rPr lang="en-GB" sz="2000" dirty="0"/>
              <a:t>Challenges in curriculum management and supervision</a:t>
            </a:r>
          </a:p>
          <a:p>
            <a:pPr algn="ctr"/>
            <a:r>
              <a:rPr lang="en-GB" sz="2000" dirty="0"/>
              <a:t>Smith J.A 2021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24197" y="4965243"/>
            <a:ext cx="10479024" cy="10156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Locally-</a:t>
            </a:r>
            <a:r>
              <a:rPr lang="en-GB" sz="2000" dirty="0" smtClean="0"/>
              <a:t>In Kenya</a:t>
            </a:r>
            <a:endParaRPr lang="en-GB" sz="2000" dirty="0"/>
          </a:p>
          <a:p>
            <a:pPr algn="ctr"/>
            <a:r>
              <a:rPr lang="en-GB" sz="2000" dirty="0"/>
              <a:t>Still Existing Challenges in</a:t>
            </a:r>
          </a:p>
          <a:p>
            <a:pPr algn="ctr"/>
            <a:r>
              <a:rPr lang="en-GB" sz="2000" dirty="0"/>
              <a:t>Competency based medical education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Seritan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2024)</a:t>
            </a:r>
            <a:endParaRPr lang="en-GB" sz="2000" dirty="0"/>
          </a:p>
        </p:txBody>
      </p:sp>
      <p:sp>
        <p:nvSpPr>
          <p:cNvPr id="43" name="Down Arrow 42"/>
          <p:cNvSpPr/>
          <p:nvPr/>
        </p:nvSpPr>
        <p:spPr>
          <a:xfrm>
            <a:off x="5652716" y="2770224"/>
            <a:ext cx="420280" cy="62428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Down Arrow 44"/>
          <p:cNvSpPr/>
          <p:nvPr/>
        </p:nvSpPr>
        <p:spPr>
          <a:xfrm>
            <a:off x="5652716" y="4438135"/>
            <a:ext cx="364036" cy="56047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ransition spd="med" advClick="0" advTm="20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nimalist_kenyan_healthcare_network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660" y="0"/>
            <a:ext cx="12191695" cy="6858000"/>
          </a:xfrm>
          <a:prstGeom prst="rect">
            <a:avLst/>
          </a:prstGeom>
        </p:spPr>
      </p:pic>
      <p:pic>
        <p:nvPicPr>
          <p:cNvPr id="5" name="Picture 4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210312"/>
            <a:ext cx="733171" cy="63093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95528" y="6455664"/>
            <a:ext cx="10561320" cy="25603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41248" y="6492240"/>
            <a:ext cx="3657600" cy="1737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596862"/>
                </a:solidFill>
                <a:latin typeface="Inter"/>
              </a:rPr>
              <a:t>KCOA 2026  •  PECHAKUCHA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08792" y="6455664"/>
            <a:ext cx="36576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45B48"/>
                </a:solidFill>
                <a:latin typeface="Inter"/>
              </a:rPr>
              <a:t>04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261532-A11F-72B5-A596-173FBDCE2AC5}"/>
              </a:ext>
            </a:extLst>
          </p:cNvPr>
          <p:cNvSpPr/>
          <p:nvPr/>
        </p:nvSpPr>
        <p:spPr>
          <a:xfrm rot="5400000" flipH="1">
            <a:off x="5353812" y="-286596"/>
            <a:ext cx="45719" cy="2375991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19DF11-9B4C-E2C7-F61C-E4BCC1A0E87F}"/>
              </a:ext>
            </a:extLst>
          </p:cNvPr>
          <p:cNvSpPr txBox="1"/>
          <p:nvPr/>
        </p:nvSpPr>
        <p:spPr>
          <a:xfrm>
            <a:off x="3815255" y="280686"/>
            <a:ext cx="4761187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2600" b="1" i="0" dirty="0">
                <a:solidFill>
                  <a:srgbClr val="003D33"/>
                </a:solidFill>
                <a:latin typeface="Inter"/>
              </a:rPr>
              <a:t>Problem Statement of Study</a:t>
            </a:r>
            <a:endParaRPr sz="2600" b="1" i="0" dirty="0">
              <a:solidFill>
                <a:srgbClr val="003D33"/>
              </a:solidFill>
              <a:latin typeface="Inter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498848" y="1308295"/>
            <a:ext cx="45719" cy="4571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4188676" y="3699803"/>
            <a:ext cx="5011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25" name="Picture 24" descr="minimalist_kenyan_healthcare_network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" y="43100"/>
            <a:ext cx="1219169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4E17DD0-BAED-5CAB-169E-CFFA085253B4}"/>
              </a:ext>
            </a:extLst>
          </p:cNvPr>
          <p:cNvSpPr txBox="1"/>
          <p:nvPr/>
        </p:nvSpPr>
        <p:spPr>
          <a:xfrm>
            <a:off x="994610" y="1949192"/>
            <a:ext cx="9962148" cy="5345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sz="2800" b="1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Challenges in Competency-Based Curriculum Implementation</a:t>
            </a:r>
            <a:endParaRPr lang="en-US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800" b="1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Inadequate resources:</a:t>
            </a:r>
            <a:r>
              <a:rPr lang="en-GB" sz="28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Limited infrastructure, teaching materials, clinical exposure, and qualified instructors (Kimura et al., 2016).</a:t>
            </a:r>
            <a:endParaRPr lang="en-US" sz="28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800" b="1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Weak collaboration:</a:t>
            </a:r>
            <a:r>
              <a:rPr lang="en-GB" sz="28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Poor coordination among training institutions, healthcare facilities, and government agencies in Kericho County (Kericho County Health Department, 2022).</a:t>
            </a:r>
            <a:endParaRPr lang="en-US" sz="28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800" b="1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Research gap:</a:t>
            </a:r>
            <a:r>
              <a:rPr lang="en-GB" sz="28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Limited local evidence comparing curriculum implementation challenges in public and private institutions.</a:t>
            </a:r>
            <a:endParaRPr lang="en-US" sz="28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800" b="1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Study motivation:</a:t>
            </a:r>
            <a:r>
              <a:rPr lang="en-GB" sz="28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To investigate these challenges and address the existing evidence gap.</a:t>
            </a:r>
            <a:endParaRPr lang="en-US" sz="28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BFEE56-5F76-22BC-1A16-D45C8CEF9A61}"/>
              </a:ext>
            </a:extLst>
          </p:cNvPr>
          <p:cNvSpPr/>
          <p:nvPr/>
        </p:nvSpPr>
        <p:spPr>
          <a:xfrm>
            <a:off x="3269764" y="320523"/>
            <a:ext cx="5011595" cy="10972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Problem Statement of Study</a:t>
            </a:r>
          </a:p>
        </p:txBody>
      </p:sp>
      <p:pic>
        <p:nvPicPr>
          <p:cNvPr id="13" name="Picture 12" descr="kcoa_logo_crest.png">
            <a:extLst>
              <a:ext uri="{FF2B5EF4-FFF2-40B4-BE49-F238E27FC236}">
                <a16:creationId xmlns:a16="http://schemas.microsoft.com/office/drawing/2014/main" id="{73CA4DE9-F6A0-CFBC-EF19-EEBECA9DA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5160" y="362712"/>
            <a:ext cx="733171" cy="630936"/>
          </a:xfrm>
          <a:prstGeom prst="rect">
            <a:avLst/>
          </a:prstGeom>
        </p:spPr>
      </p:pic>
    </p:spTree>
  </p:cSld>
  <p:clrMapOvr>
    <a:masterClrMapping/>
  </p:clrMapOvr>
  <p:transition spd="med" advClick="0" advTm="20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nimalist_kenyan_healthcare_network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614" y="210312"/>
            <a:ext cx="12191695" cy="6455664"/>
          </a:xfrm>
          <a:prstGeom prst="rect">
            <a:avLst/>
          </a:prstGeom>
        </p:spPr>
      </p:pic>
      <p:pic>
        <p:nvPicPr>
          <p:cNvPr id="5" name="Picture 4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210312"/>
            <a:ext cx="733171" cy="63093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95528" y="6455664"/>
            <a:ext cx="10561320" cy="25603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41248" y="6492240"/>
            <a:ext cx="3657600" cy="1737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596862"/>
                </a:solidFill>
                <a:latin typeface="Inter"/>
              </a:rPr>
              <a:t>KCOA 2026  •  PECHAKUCHA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08792" y="6455664"/>
            <a:ext cx="36576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45B48"/>
                </a:solidFill>
                <a:latin typeface="Inter"/>
              </a:rPr>
              <a:t>06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31D04F-665F-6320-817A-DE48065A2E64}"/>
              </a:ext>
            </a:extLst>
          </p:cNvPr>
          <p:cNvSpPr/>
          <p:nvPr/>
        </p:nvSpPr>
        <p:spPr>
          <a:xfrm rot="5400000" flipH="1">
            <a:off x="5353812" y="-286596"/>
            <a:ext cx="45719" cy="2375991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65225B-6D2F-B068-EDEC-430D825AB639}"/>
              </a:ext>
            </a:extLst>
          </p:cNvPr>
          <p:cNvSpPr txBox="1"/>
          <p:nvPr/>
        </p:nvSpPr>
        <p:spPr>
          <a:xfrm>
            <a:off x="4188676" y="184120"/>
            <a:ext cx="4508938" cy="4924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3200" b="1" i="0" dirty="0">
                <a:solidFill>
                  <a:srgbClr val="003D33"/>
                </a:solidFill>
                <a:latin typeface="Inter"/>
              </a:rPr>
              <a:t>Research Objectives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9841" y="2046096"/>
            <a:ext cx="2682110" cy="162282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369841" y="3693072"/>
            <a:ext cx="388724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Objective Two</a:t>
            </a:r>
          </a:p>
          <a:p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To determine institutional compliance towards implementation of diploma clinical medicine curriculum as per regulator standards (COC</a:t>
            </a:r>
            <a:endParaRPr lang="en-GB" sz="2400" b="1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660" y="1870427"/>
            <a:ext cx="2550363" cy="196806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5850" y="2406014"/>
            <a:ext cx="2340081" cy="1813537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20484" y="3564935"/>
            <a:ext cx="352859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Objective one</a:t>
            </a:r>
          </a:p>
          <a:p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determine the process of implementation of clinical medicine curriculum in medical training institutions in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Kericho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County, Kenya</a:t>
            </a:r>
            <a:r>
              <a:rPr lang="en-GB" sz="2400" b="1" dirty="0"/>
              <a:t>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98256" y="3703202"/>
            <a:ext cx="349028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Objective three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determine the students and tutor’s perceptions towards curriculum implementation in medical training institutions in </a:t>
            </a:r>
            <a:r>
              <a:rPr lang="en-US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Kericho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County, Kenya</a:t>
            </a:r>
            <a:endParaRPr lang="en-GB" sz="2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841247" y="805160"/>
            <a:ext cx="11591873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Times New Roman"/>
                <a:ea typeface="SimSun"/>
                <a:cs typeface="Times New Roman"/>
              </a:rPr>
              <a:t>Main </a:t>
            </a:r>
            <a:r>
              <a:rPr lang="en-GB" sz="2800" b="1" dirty="0"/>
              <a:t>objective:</a:t>
            </a:r>
          </a:p>
          <a:p>
            <a:r>
              <a:rPr lang="en-US" sz="2800" dirty="0">
                <a:latin typeface="Times New Roman"/>
                <a:ea typeface="SimSun"/>
                <a:cs typeface="Times New Roman"/>
              </a:rPr>
              <a:t> To  evaluate implementation of clinical medicine curriculum in medical training institutions in </a:t>
            </a:r>
            <a:r>
              <a:rPr lang="en-US" sz="2800" dirty="0" err="1">
                <a:latin typeface="Times New Roman"/>
                <a:ea typeface="SimSun"/>
                <a:cs typeface="Times New Roman"/>
              </a:rPr>
              <a:t>Kericho</a:t>
            </a:r>
            <a:r>
              <a:rPr lang="en-US" sz="2800" dirty="0">
                <a:latin typeface="Times New Roman"/>
                <a:ea typeface="SimSun"/>
                <a:cs typeface="Times New Roman"/>
              </a:rPr>
              <a:t> county</a:t>
            </a:r>
            <a:r>
              <a:rPr lang="en-GB" sz="2800" dirty="0"/>
              <a:t> </a:t>
            </a:r>
          </a:p>
        </p:txBody>
      </p:sp>
    </p:spTree>
  </p:cSld>
  <p:clrMapOvr>
    <a:masterClrMapping/>
  </p:clrMapOvr>
  <p:transition spd="med" advClick="0" advTm="20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nimalist_kenyan_healthcare_network_backgrou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319" y="1472184"/>
            <a:ext cx="12191695" cy="6858000"/>
          </a:xfrm>
          <a:prstGeom prst="rect">
            <a:avLst/>
          </a:prstGeom>
        </p:spPr>
      </p:pic>
      <p:pic>
        <p:nvPicPr>
          <p:cNvPr id="5" name="Picture 4" descr="kcoa_logo_cre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2760" y="210312"/>
            <a:ext cx="733171" cy="630936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841248" y="1234440"/>
            <a:ext cx="10515600" cy="50749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065">
            <a:solidFill>
              <a:srgbClr val="D0DF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487168" y="3535715"/>
            <a:ext cx="7205472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 dirty="0">
                <a:solidFill>
                  <a:srgbClr val="829089"/>
                </a:solidFill>
                <a:latin typeface="Inter"/>
              </a:rPr>
              <a:t>REPLACE WITH ONE </a:t>
            </a:r>
            <a:r>
              <a:rPr sz="2000" b="1" i="0" dirty="0" smtClean="0">
                <a:solidFill>
                  <a:srgbClr val="829089"/>
                </a:solidFill>
                <a:latin typeface="Inter"/>
              </a:rPr>
              <a:t>STR </a:t>
            </a:r>
            <a:r>
              <a:rPr sz="2000" b="1" i="0" dirty="0">
                <a:solidFill>
                  <a:srgbClr val="829089"/>
                </a:solidFill>
                <a:latin typeface="Inter"/>
              </a:rPr>
              <a:t>IMAGE</a:t>
            </a:r>
          </a:p>
        </p:txBody>
      </p:sp>
      <p:sp>
        <p:nvSpPr>
          <p:cNvPr id="8" name="Rectangle 7"/>
          <p:cNvSpPr/>
          <p:nvPr/>
        </p:nvSpPr>
        <p:spPr>
          <a:xfrm>
            <a:off x="795528" y="6455664"/>
            <a:ext cx="10561320" cy="25603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41248" y="6492240"/>
            <a:ext cx="3657600" cy="1737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596862"/>
                </a:solidFill>
                <a:latin typeface="Inter"/>
              </a:rPr>
              <a:t>KCOA 2026  •  PECHAKUCHA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08792" y="6455664"/>
            <a:ext cx="36576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45B48"/>
                </a:solidFill>
                <a:latin typeface="Inter"/>
              </a:rPr>
              <a:t>07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2F9AAD-3589-ED32-42FB-9DE9763CCDE6}"/>
              </a:ext>
            </a:extLst>
          </p:cNvPr>
          <p:cNvSpPr txBox="1"/>
          <p:nvPr/>
        </p:nvSpPr>
        <p:spPr>
          <a:xfrm>
            <a:off x="3983175" y="-1659464"/>
            <a:ext cx="4288221" cy="4308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Justification of study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35" y="1273107"/>
            <a:ext cx="12129925" cy="55818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49179" y="401341"/>
            <a:ext cx="110400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Justification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This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 addressed gaps in curriculum implementation of clinical medicine that affect the quality of healthcare training in Kenya.</a:t>
            </a:r>
          </a:p>
          <a:p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-39319" y="4064049"/>
            <a:ext cx="335007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Significance</a:t>
            </a:r>
            <a:endParaRPr lang="en-US" altLang="en-US" sz="2400" b="1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Improves training 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quality 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Helps policymakers 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lang="en-US" alt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Supports Universal Health Coverage (UHC)</a:t>
            </a:r>
          </a:p>
          <a:p>
            <a:endParaRPr lang="en-GB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3200" y="6478914"/>
            <a:ext cx="12248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 :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Assesment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 MOH and Capacity Kenya 2011.     MOH and intra health 2014 </a:t>
            </a:r>
          </a:p>
          <a:p>
            <a:endParaRPr lang="en-GB" dirty="0"/>
          </a:p>
        </p:txBody>
      </p:sp>
    </p:spTree>
  </p:cSld>
  <p:clrMapOvr>
    <a:masterClrMapping/>
  </p:clrMapOvr>
  <p:transition spd="med" advClick="0" advTm="20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nimalist_kenyan_healthcare_network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890" y="323874"/>
            <a:ext cx="11840596" cy="6534126"/>
          </a:xfrm>
          <a:prstGeom prst="rect">
            <a:avLst/>
          </a:prstGeom>
        </p:spPr>
      </p:pic>
      <p:pic>
        <p:nvPicPr>
          <p:cNvPr id="5" name="Picture 4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210312"/>
            <a:ext cx="733171" cy="63093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95528" y="6455664"/>
            <a:ext cx="10561320" cy="25603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41248" y="6492240"/>
            <a:ext cx="3657600" cy="1737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596862"/>
                </a:solidFill>
                <a:latin typeface="Inter"/>
              </a:rPr>
              <a:t>KCOA 2026  •  PECHAKUCHA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08792" y="6455664"/>
            <a:ext cx="36576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45B48"/>
                </a:solidFill>
                <a:latin typeface="Inter"/>
              </a:rPr>
              <a:t>08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F8B678B-BD32-E30E-5132-8095BDB00D6E}"/>
              </a:ext>
            </a:extLst>
          </p:cNvPr>
          <p:cNvSpPr/>
          <p:nvPr/>
        </p:nvSpPr>
        <p:spPr>
          <a:xfrm rot="5400000" flipH="1">
            <a:off x="5353812" y="-286596"/>
            <a:ext cx="45719" cy="2375991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 Box 47">
            <a:extLst>
              <a:ext uri="{FF2B5EF4-FFF2-40B4-BE49-F238E27FC236}">
                <a16:creationId xmlns:a16="http://schemas.microsoft.com/office/drawing/2014/main" id="{ECDB351A-D132-5AD6-186F-B9B9F67F4A59}"/>
              </a:ext>
            </a:extLst>
          </p:cNvPr>
          <p:cNvSpPr txBox="1">
            <a:spLocks/>
          </p:cNvSpPr>
          <p:nvPr/>
        </p:nvSpPr>
        <p:spPr bwMode="auto">
          <a:xfrm>
            <a:off x="381000" y="1655544"/>
            <a:ext cx="3355521" cy="11924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0050" algn="l"/>
              </a:tabLst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Implementation process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00050" algn="l"/>
              </a:tabLst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Implementation strategies</a:t>
            </a: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00050" algn="l"/>
              </a:tabLst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Clarity of curriculum guidelines</a:t>
            </a: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00050" algn="l"/>
              </a:tabLst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Flexibility of curriculum adaptation</a:t>
            </a: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00050" algn="l"/>
              </a:tabLst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Institutional factors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e.g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infrastructure</a:t>
            </a: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00050" algn="l"/>
              </a:tabLst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Text Box 44">
            <a:extLst>
              <a:ext uri="{FF2B5EF4-FFF2-40B4-BE49-F238E27FC236}">
                <a16:creationId xmlns:a16="http://schemas.microsoft.com/office/drawing/2014/main" id="{72861A42-E348-E56F-986B-A600A3B22030}"/>
              </a:ext>
            </a:extLst>
          </p:cNvPr>
          <p:cNvSpPr txBox="1">
            <a:spLocks/>
          </p:cNvSpPr>
          <p:nvPr/>
        </p:nvSpPr>
        <p:spPr bwMode="auto">
          <a:xfrm>
            <a:off x="5651689" y="2591792"/>
            <a:ext cx="2696019" cy="18171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114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14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14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14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14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14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14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14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14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" algn="l"/>
              </a:tabLst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Quality of clinical medicine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curriculum implementation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14300" algn="l"/>
              </a:tabLs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Effectiveness 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14300" algn="l"/>
              </a:tabLs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Level of compliance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14300" algn="l"/>
              </a:tabLs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Perceptions towards curriculum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Text Box 37">
            <a:extLst>
              <a:ext uri="{FF2B5EF4-FFF2-40B4-BE49-F238E27FC236}">
                <a16:creationId xmlns:a16="http://schemas.microsoft.com/office/drawing/2014/main" id="{EAD4F3A9-77EF-4A18-239C-60C24458E161}"/>
              </a:ext>
            </a:extLst>
          </p:cNvPr>
          <p:cNvSpPr txBox="1">
            <a:spLocks/>
          </p:cNvSpPr>
          <p:nvPr/>
        </p:nvSpPr>
        <p:spPr bwMode="auto">
          <a:xfrm>
            <a:off x="4389363" y="5078076"/>
            <a:ext cx="2040683" cy="10455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Gender 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Age 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Environmental Factors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522943E-E2B5-0EFE-8AF9-8452C5EB7155}"/>
              </a:ext>
            </a:extLst>
          </p:cNvPr>
          <p:cNvCxnSpPr>
            <a:cxnSpLocks/>
          </p:cNvCxnSpPr>
          <p:nvPr/>
        </p:nvCxnSpPr>
        <p:spPr>
          <a:xfrm flipH="1">
            <a:off x="4530708" y="1871826"/>
            <a:ext cx="12918" cy="30855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Box 43">
            <a:extLst>
              <a:ext uri="{FF2B5EF4-FFF2-40B4-BE49-F238E27FC236}">
                <a16:creationId xmlns:a16="http://schemas.microsoft.com/office/drawing/2014/main" id="{773601AB-99A9-A415-75F0-48BC7E070E2A}"/>
              </a:ext>
            </a:extLst>
          </p:cNvPr>
          <p:cNvSpPr txBox="1">
            <a:spLocks/>
          </p:cNvSpPr>
          <p:nvPr/>
        </p:nvSpPr>
        <p:spPr bwMode="auto">
          <a:xfrm>
            <a:off x="381001" y="3023333"/>
            <a:ext cx="3423690" cy="121344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Regulator standards (COC)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Specific compliance requirements 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Institutional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capacity, Qualified staff and administrative policies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Management's support for compliance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Text Box 39">
            <a:extLst>
              <a:ext uri="{FF2B5EF4-FFF2-40B4-BE49-F238E27FC236}">
                <a16:creationId xmlns:a16="http://schemas.microsoft.com/office/drawing/2014/main" id="{BC6F75C1-6E46-E2BE-3568-FA7BD49FC8E6}"/>
              </a:ext>
            </a:extLst>
          </p:cNvPr>
          <p:cNvSpPr txBox="1">
            <a:spLocks/>
          </p:cNvSpPr>
          <p:nvPr/>
        </p:nvSpPr>
        <p:spPr bwMode="auto">
          <a:xfrm>
            <a:off x="351099" y="4477211"/>
            <a:ext cx="3385013" cy="13809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Perception</a:t>
            </a: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Participant role,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background factors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Confidence in curriculum implementation 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Experience with curriculum implementation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Communication and feedback mechanisms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ext Box 50">
            <a:extLst>
              <a:ext uri="{FF2B5EF4-FFF2-40B4-BE49-F238E27FC236}">
                <a16:creationId xmlns:a16="http://schemas.microsoft.com/office/drawing/2014/main" id="{244D23BD-28C4-C892-6BA8-C65BB96BCD1B}"/>
              </a:ext>
            </a:extLst>
          </p:cNvPr>
          <p:cNvSpPr txBox="1">
            <a:spLocks/>
          </p:cNvSpPr>
          <p:nvPr/>
        </p:nvSpPr>
        <p:spPr bwMode="auto">
          <a:xfrm>
            <a:off x="6434276" y="1067691"/>
            <a:ext cx="1991618" cy="79707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DEPENDENT VARIABLES 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Text Box 48">
            <a:extLst>
              <a:ext uri="{FF2B5EF4-FFF2-40B4-BE49-F238E27FC236}">
                <a16:creationId xmlns:a16="http://schemas.microsoft.com/office/drawing/2014/main" id="{40CCDE47-849B-8BF9-5D97-D5FB1FDF93FE}"/>
              </a:ext>
            </a:extLst>
          </p:cNvPr>
          <p:cNvSpPr txBox="1">
            <a:spLocks/>
          </p:cNvSpPr>
          <p:nvPr/>
        </p:nvSpPr>
        <p:spPr bwMode="auto">
          <a:xfrm>
            <a:off x="268304" y="871952"/>
            <a:ext cx="2497348" cy="65977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INDEPENDENT VARIABLES 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Box 49">
            <a:extLst>
              <a:ext uri="{FF2B5EF4-FFF2-40B4-BE49-F238E27FC236}">
                <a16:creationId xmlns:a16="http://schemas.microsoft.com/office/drawing/2014/main" id="{742F3B9F-E2F3-F031-E72B-12EA5263FF79}"/>
              </a:ext>
            </a:extLst>
          </p:cNvPr>
          <p:cNvSpPr txBox="1">
            <a:spLocks/>
          </p:cNvSpPr>
          <p:nvPr/>
        </p:nvSpPr>
        <p:spPr bwMode="auto">
          <a:xfrm>
            <a:off x="3814071" y="1042697"/>
            <a:ext cx="1837892" cy="63060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INTERVENING VARIABLES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B1FDA5F-5537-695E-328B-3A313D41C21C}"/>
              </a:ext>
            </a:extLst>
          </p:cNvPr>
          <p:cNvCxnSpPr>
            <a:cxnSpLocks/>
          </p:cNvCxnSpPr>
          <p:nvPr/>
        </p:nvCxnSpPr>
        <p:spPr>
          <a:xfrm flipV="1">
            <a:off x="3764495" y="1879948"/>
            <a:ext cx="779131" cy="200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560C491-08C8-7BAE-DEDA-D18213578DE4}"/>
              </a:ext>
            </a:extLst>
          </p:cNvPr>
          <p:cNvCxnSpPr>
            <a:cxnSpLocks/>
          </p:cNvCxnSpPr>
          <p:nvPr/>
        </p:nvCxnSpPr>
        <p:spPr>
          <a:xfrm>
            <a:off x="3827687" y="3505200"/>
            <a:ext cx="77256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F47C3E8-21EE-51C1-4CF7-48FFB7FBD482}"/>
              </a:ext>
            </a:extLst>
          </p:cNvPr>
          <p:cNvCxnSpPr>
            <a:cxnSpLocks/>
          </p:cNvCxnSpPr>
          <p:nvPr/>
        </p:nvCxnSpPr>
        <p:spPr>
          <a:xfrm>
            <a:off x="3743526" y="4950956"/>
            <a:ext cx="8001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62F416B-3F91-4A6F-9293-750BD3E015A5}"/>
              </a:ext>
            </a:extLst>
          </p:cNvPr>
          <p:cNvCxnSpPr>
            <a:cxnSpLocks/>
          </p:cNvCxnSpPr>
          <p:nvPr/>
        </p:nvCxnSpPr>
        <p:spPr>
          <a:xfrm flipH="1" flipV="1">
            <a:off x="5118390" y="3479801"/>
            <a:ext cx="4091" cy="159827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35">
            <a:extLst>
              <a:ext uri="{FF2B5EF4-FFF2-40B4-BE49-F238E27FC236}">
                <a16:creationId xmlns:a16="http://schemas.microsoft.com/office/drawing/2014/main" id="{8EE7C885-E60F-00DF-D2F8-6D65185C8142}"/>
              </a:ext>
            </a:extLst>
          </p:cNvPr>
          <p:cNvSpPr txBox="1">
            <a:spLocks/>
          </p:cNvSpPr>
          <p:nvPr/>
        </p:nvSpPr>
        <p:spPr bwMode="auto">
          <a:xfrm>
            <a:off x="6903812" y="4956296"/>
            <a:ext cx="1074522" cy="19131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6350">
            <a:solidFill>
              <a:schemeClr val="tx2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Key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Text Box 34">
            <a:extLst>
              <a:ext uri="{FF2B5EF4-FFF2-40B4-BE49-F238E27FC236}">
                <a16:creationId xmlns:a16="http://schemas.microsoft.com/office/drawing/2014/main" id="{7FDBDE03-3D25-01D1-272F-C5A7AE9A5E71}"/>
              </a:ext>
            </a:extLst>
          </p:cNvPr>
          <p:cNvSpPr txBox="1">
            <a:spLocks/>
          </p:cNvSpPr>
          <p:nvPr/>
        </p:nvSpPr>
        <p:spPr bwMode="auto">
          <a:xfrm>
            <a:off x="6795295" y="5263324"/>
            <a:ext cx="1529664" cy="33800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6350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Studied variable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Text Box 32">
            <a:extLst>
              <a:ext uri="{FF2B5EF4-FFF2-40B4-BE49-F238E27FC236}">
                <a16:creationId xmlns:a16="http://schemas.microsoft.com/office/drawing/2014/main" id="{A8209A38-82AC-A7CB-72E4-A348A97A261C}"/>
              </a:ext>
            </a:extLst>
          </p:cNvPr>
          <p:cNvSpPr txBox="1">
            <a:spLocks/>
          </p:cNvSpPr>
          <p:nvPr/>
        </p:nvSpPr>
        <p:spPr bwMode="auto">
          <a:xfrm>
            <a:off x="6797672" y="5641439"/>
            <a:ext cx="1524910" cy="2722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6350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Non-Studied variable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4">
            <a:extLst>
              <a:ext uri="{FF2B5EF4-FFF2-40B4-BE49-F238E27FC236}">
                <a16:creationId xmlns:a16="http://schemas.microsoft.com/office/drawing/2014/main" id="{4C333146-D128-ACEE-5004-38BEA2B6EA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7540" y="-110029"/>
            <a:ext cx="7015656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CONCEPTUAL &amp; THEORETICAL</a:t>
            </a:r>
            <a:r>
              <a:rPr kumimoji="0" lang="en-US" altLang="en-US" sz="2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FRAMEWORK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68233" y="6344328"/>
            <a:ext cx="2843529" cy="4001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Researcher, 2025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4600254" y="3459212"/>
            <a:ext cx="1051435" cy="205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7077628" y="1760295"/>
            <a:ext cx="1" cy="8205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9127801" y="1531730"/>
            <a:ext cx="292531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 Framework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study was based on the Diffusion of Innovations Theory by Everett Rogers, Dearing et., al (2018).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explains how new ideas and practices are adopted within institutions. 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Helps analyze how curriculum changes are implemented in medical training institutions.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</p:cSld>
  <p:clrMapOvr>
    <a:masterClrMapping/>
  </p:clrMapOvr>
  <p:transition spd="med" advClick="0" advTm="2000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nimalist_kenyan_healthcare_network_backgrou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5" name="Picture 4" descr="kcoa_logo_cre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2760" y="210312"/>
            <a:ext cx="733171" cy="63093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95528" y="6455664"/>
            <a:ext cx="10561320" cy="25603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41248" y="6492240"/>
            <a:ext cx="3657600" cy="1737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596862"/>
                </a:solidFill>
                <a:latin typeface="Inter"/>
              </a:rPr>
              <a:t>KCOA 2026  •  PECHAKUCHA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08792" y="6455664"/>
            <a:ext cx="36576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45B48"/>
                </a:solidFill>
                <a:latin typeface="Inter"/>
              </a:rPr>
              <a:t>10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561E5B-6B5F-FA59-D41D-7E78388F065D}"/>
              </a:ext>
            </a:extLst>
          </p:cNvPr>
          <p:cNvSpPr/>
          <p:nvPr/>
        </p:nvSpPr>
        <p:spPr>
          <a:xfrm rot="5400000" flipH="1">
            <a:off x="5353812" y="-286596"/>
            <a:ext cx="45719" cy="2375991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9F5313-9EFB-62CC-83DE-12000D9BCC31}"/>
              </a:ext>
            </a:extLst>
          </p:cNvPr>
          <p:cNvSpPr txBox="1"/>
          <p:nvPr/>
        </p:nvSpPr>
        <p:spPr>
          <a:xfrm>
            <a:off x="1981046" y="133701"/>
            <a:ext cx="8229600" cy="4001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 dirty="0">
                <a:solidFill>
                  <a:srgbClr val="003D33"/>
                </a:solidFill>
                <a:latin typeface="Inter"/>
              </a:rPr>
              <a:t>]</a:t>
            </a:r>
          </a:p>
        </p:txBody>
      </p:sp>
      <p:sp>
        <p:nvSpPr>
          <p:cNvPr id="3" name="Rectangle 2"/>
          <p:cNvSpPr/>
          <p:nvPr/>
        </p:nvSpPr>
        <p:spPr>
          <a:xfrm>
            <a:off x="1019017" y="1173181"/>
            <a:ext cx="10153657" cy="2003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US" dirty="0">
                <a:latin typeface="Times New Roman"/>
                <a:ea typeface="Calibri"/>
                <a:cs typeface="Times New Roman"/>
              </a:rPr>
              <a:t>The Sample Size was </a:t>
            </a:r>
            <a:r>
              <a:rPr lang="en-US" sz="2000" dirty="0">
                <a:latin typeface="Times New Roman"/>
                <a:ea typeface="Calibri"/>
                <a:cs typeface="Times New Roman"/>
              </a:rPr>
              <a:t>Determined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By The Use Of Taro Yamane Formula (1967) Where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US" dirty="0">
                <a:latin typeface="Times New Roman"/>
                <a:ea typeface="Calibri"/>
                <a:cs typeface="Times New Roman"/>
              </a:rPr>
              <a:t> n=N/(1+n(e</a:t>
            </a:r>
            <a:r>
              <a:rPr lang="en-US" baseline="30000" dirty="0">
                <a:latin typeface="Times New Roman"/>
                <a:ea typeface="Calibri"/>
                <a:cs typeface="Times New Roman"/>
              </a:rPr>
              <a:t>)2</a:t>
            </a:r>
            <a:r>
              <a:rPr lang="en-US" dirty="0">
                <a:latin typeface="Times New Roman"/>
                <a:ea typeface="Calibri"/>
                <a:cs typeface="Times New Roman"/>
              </a:rPr>
              <a:t>)</a:t>
            </a:r>
            <a:endParaRPr lang="en-US" dirty="0">
              <a:ea typeface="Calibri"/>
              <a:cs typeface="Times New Roman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US" dirty="0">
                <a:latin typeface="Times New Roman"/>
                <a:ea typeface="Calibri"/>
                <a:cs typeface="Times New Roman"/>
              </a:rPr>
              <a:t>n=signifies The Sample Size</a:t>
            </a:r>
            <a:endParaRPr lang="en-US" dirty="0">
              <a:ea typeface="Calibri"/>
              <a:cs typeface="Times New Roman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US" dirty="0">
                <a:latin typeface="Times New Roman"/>
                <a:ea typeface="Calibri"/>
                <a:cs typeface="Times New Roman"/>
              </a:rPr>
              <a:t>N= Signifies The Population Under Study= 448 Participants</a:t>
            </a:r>
            <a:endParaRPr lang="en-US" dirty="0">
              <a:ea typeface="Calibri"/>
              <a:cs typeface="Times New Roman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en-US" dirty="0">
                <a:latin typeface="Times New Roman"/>
                <a:ea typeface="Calibri"/>
                <a:cs typeface="Times New Roman"/>
              </a:rPr>
              <a:t>‘E’= Signifies The Margin Error (It Could Be 0.10, 0.05 Or 0.01)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2F3534D0-6389-B663-9889-0644D16201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0143176"/>
              </p:ext>
            </p:extLst>
          </p:nvPr>
        </p:nvGraphicFramePr>
        <p:xfrm>
          <a:off x="73502" y="3088051"/>
          <a:ext cx="12044685" cy="3761865"/>
        </p:xfrm>
        <a:graphic>
          <a:graphicData uri="http://schemas.openxmlformats.org/drawingml/2006/table">
            <a:tbl>
              <a:tblPr firstRow="1" firstCol="1" bandRow="1"/>
              <a:tblGrid>
                <a:gridCol w="2284338">
                  <a:extLst>
                    <a:ext uri="{9D8B030D-6E8A-4147-A177-3AD203B41FA5}">
                      <a16:colId xmlns:a16="http://schemas.microsoft.com/office/drawing/2014/main" val="3957863743"/>
                    </a:ext>
                  </a:extLst>
                </a:gridCol>
                <a:gridCol w="3426507">
                  <a:extLst>
                    <a:ext uri="{9D8B030D-6E8A-4147-A177-3AD203B41FA5}">
                      <a16:colId xmlns:a16="http://schemas.microsoft.com/office/drawing/2014/main" val="117749307"/>
                    </a:ext>
                  </a:extLst>
                </a:gridCol>
                <a:gridCol w="3350142">
                  <a:extLst>
                    <a:ext uri="{9D8B030D-6E8A-4147-A177-3AD203B41FA5}">
                      <a16:colId xmlns:a16="http://schemas.microsoft.com/office/drawing/2014/main" val="2648841395"/>
                    </a:ext>
                  </a:extLst>
                </a:gridCol>
                <a:gridCol w="2983698">
                  <a:extLst>
                    <a:ext uri="{9D8B030D-6E8A-4147-A177-3AD203B41FA5}">
                      <a16:colId xmlns:a16="http://schemas.microsoft.com/office/drawing/2014/main" val="862439129"/>
                    </a:ext>
                  </a:extLst>
                </a:gridCol>
              </a:tblGrid>
              <a:tr h="38847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Campuses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3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Number of respondents- N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3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Sample size- n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887019"/>
                  </a:ext>
                </a:extLst>
              </a:tr>
              <a:tr h="388475"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University of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Kabianga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Students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6883567"/>
                  </a:ext>
                </a:extLst>
              </a:tr>
              <a:tr h="43499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Tutors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3044476"/>
                  </a:ext>
                </a:extLst>
              </a:tr>
              <a:tr h="388475"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Kapkatet MTC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Students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9664025"/>
                  </a:ext>
                </a:extLst>
              </a:tr>
              <a:tr h="3884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Tutors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8363612"/>
                  </a:ext>
                </a:extLst>
              </a:tr>
              <a:tr h="388475"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Litein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MTC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Students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3557680"/>
                  </a:ext>
                </a:extLst>
              </a:tr>
              <a:tr h="3884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Tutors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3901192"/>
                  </a:ext>
                </a:extLst>
              </a:tr>
              <a:tr h="49722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Students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448</a:t>
                      </a:r>
                      <a:endParaRPr lang="en-US" sz="20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211</a:t>
                      </a:r>
                      <a:endParaRPr lang="en-US" sz="20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715057"/>
                  </a:ext>
                </a:extLst>
              </a:tr>
              <a:tr h="49879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Tutors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/>
                        <a:t>29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/>
                        <a:t>29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  <a:alpha val="4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2635146"/>
                  </a:ext>
                </a:extLst>
              </a:tr>
            </a:tbl>
          </a:graphicData>
        </a:graphic>
      </p:graphicFrame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/>
          <a:srcRect r="3893" b="41244"/>
          <a:stretch/>
        </p:blipFill>
        <p:spPr>
          <a:xfrm>
            <a:off x="9327335" y="983013"/>
            <a:ext cx="2717520" cy="2043842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3666342" y="188331"/>
            <a:ext cx="4267200" cy="78427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5000"/>
              </a:lnSpc>
              <a:spcBef>
                <a:spcPts val="200"/>
              </a:spcBef>
            </a:pPr>
            <a:r>
              <a:rPr lang="en-US" sz="2000" b="1" dirty="0">
                <a:latin typeface="Times New Roman"/>
              </a:rPr>
              <a:t> </a:t>
            </a:r>
            <a:r>
              <a:rPr lang="en-US" sz="2800" b="1" dirty="0">
                <a:latin typeface="Times New Roman"/>
              </a:rPr>
              <a:t>Sample size determination </a:t>
            </a:r>
            <a:endParaRPr lang="en-US" sz="2800" b="1" dirty="0">
              <a:solidFill>
                <a:srgbClr val="564B3C"/>
              </a:solidFill>
              <a:latin typeface="Times New Roman"/>
              <a:ea typeface="+mn-ea"/>
              <a:cs typeface="+mn-cs"/>
            </a:endParaRPr>
          </a:p>
        </p:txBody>
      </p:sp>
    </p:spTree>
  </p:cSld>
  <p:clrMapOvr>
    <a:masterClrMapping/>
  </p:clrMapOvr>
  <p:transition spd="med" advClick="0" advTm="2000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nimalist_kenyan_healthcare_network_backgrou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826" y="126125"/>
            <a:ext cx="12092756" cy="6543168"/>
          </a:xfrm>
          <a:prstGeom prst="rect">
            <a:avLst/>
          </a:prstGeom>
        </p:spPr>
      </p:pic>
      <p:pic>
        <p:nvPicPr>
          <p:cNvPr id="5" name="Picture 4" descr="kcoa_logo_cre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5930" y="-62833"/>
            <a:ext cx="733171" cy="63093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95528" y="6455664"/>
            <a:ext cx="10561320" cy="25603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41248" y="6492240"/>
            <a:ext cx="3657600" cy="1737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596862"/>
                </a:solidFill>
                <a:latin typeface="Inter"/>
              </a:rPr>
              <a:t>KCOA 2026  •  PECHAKUCHA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08792" y="6455664"/>
            <a:ext cx="36576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45B48"/>
                </a:solidFill>
                <a:latin typeface="Inter"/>
              </a:rPr>
              <a:t>11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003B654-243E-C6E6-2297-CDB307F83324}"/>
              </a:ext>
            </a:extLst>
          </p:cNvPr>
          <p:cNvSpPr/>
          <p:nvPr/>
        </p:nvSpPr>
        <p:spPr>
          <a:xfrm rot="5400000" flipH="1">
            <a:off x="5353812" y="-286596"/>
            <a:ext cx="45719" cy="2375991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D4D8BB-5E26-795F-3A09-6D0075ABE97B}"/>
              </a:ext>
            </a:extLst>
          </p:cNvPr>
          <p:cNvSpPr txBox="1"/>
          <p:nvPr/>
        </p:nvSpPr>
        <p:spPr>
          <a:xfrm>
            <a:off x="4761186" y="-17076"/>
            <a:ext cx="2822028" cy="4308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0" tIns="0" rIns="0" bIns="0" anchor="ctr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002060"/>
                </a:solidFill>
                <a:latin typeface="-apple-system-body"/>
              </a:rPr>
              <a:t>CRITERION</a:t>
            </a:r>
            <a:endParaRPr lang="en-US" altLang="en-US" sz="4800" b="1" dirty="0">
              <a:solidFill>
                <a:srgbClr val="002060"/>
              </a:solidFill>
              <a:latin typeface="-apple-system-body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39637" y="4051487"/>
            <a:ext cx="7777061" cy="2462213"/>
          </a:xfrm>
          <a:prstGeom prst="rect">
            <a:avLst/>
          </a:prstGeom>
          <a:solidFill>
            <a:srgbClr val="F1F6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-apple-system-body"/>
              </a:rPr>
              <a:t>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-apple-system-body"/>
              </a:rPr>
              <a:t>1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Sampling methods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Purposive sampling: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Clinical medicine tutors from three medical training institutions (Thomas, 2022).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Random sampling: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Clinical medicine students selected across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their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years of study (Noor et al., 2022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0" lang="en-US" altLang="en-US" sz="24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and from their respective </a:t>
            </a:r>
            <a:r>
              <a:rPr kumimoji="0" lang="en-US" altLang="en-US" sz="2400" b="0" i="0" u="none" strike="noStrike" cap="none" normalizeH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stratas</a:t>
            </a:r>
            <a:r>
              <a:rPr kumimoji="0" lang="en-US" altLang="en-US" sz="24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rgbClr val="0D0D0D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President William Ruto launches KMTC Narok Campus | Ministry of Healt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26" y="707386"/>
            <a:ext cx="7406925" cy="347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957056" y="894850"/>
            <a:ext cx="4421249" cy="5186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rgbClr val="146B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Inclusion criteria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5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Tutors in the Clinical Medicine Department.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5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undertaking Clinical Medicine.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500" dirty="0">
              <a:solidFill>
                <a:srgbClr val="0D0D0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rgbClr val="A94E3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Exclusion criteria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5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Individuals who were not clinical medicine tutors or did not work in the department.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5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not undertaking Clinical Medicine or who had deferred their studies</a:t>
            </a:r>
            <a:r>
              <a:rPr lang="en-US" altLang="en-US" sz="24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ransition spd="med" advClick="0" advTm="2000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nimalist_kenyan_healthcare_network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909" y="533316"/>
            <a:ext cx="11803119" cy="621200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2910" y="1667093"/>
            <a:ext cx="1180311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 algn="just">
              <a:buFont typeface="+mj-lt"/>
              <a:buAutoNum type="romanLcPeriod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Medical Training institutions in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Kericho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county- University of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Kabianga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Kapkatet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MTC and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Litein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mission hospital. </a:t>
            </a:r>
          </a:p>
          <a:p>
            <a:pPr marL="400050" indent="-400050" algn="just">
              <a:buFont typeface="+mj-lt"/>
              <a:buAutoNum type="romanLcPeriod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Descriptive cross-sectional Design. </a:t>
            </a:r>
          </a:p>
          <a:p>
            <a:pPr marL="400050" indent="-400050" algn="just">
              <a:buFont typeface="+mj-lt"/>
              <a:buAutoNum type="romanLcPeriod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Pilot study was Conducted at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Bomet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KMTC.</a:t>
            </a:r>
          </a:p>
          <a:p>
            <a:pPr algn="just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Findings: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three variables were positively and significantly correlated with a number of setbacks primarily on perception of students taught by unqualified personnel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Reliability of instruments: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test-retest method was used to ensure that the instruments was reliable.</a:t>
            </a:r>
          </a:p>
          <a:p>
            <a:pPr algn="just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Validity: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Content, construct, internal and external validity of the questionnaire was determined through a pilot study; 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its faced validity was assured to experts' judgment in school of public health, biomedical sciences and technology also working closely with the supervisors.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983420" y="156775"/>
            <a:ext cx="6122276" cy="7530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Study site and Pilot study </a:t>
            </a:r>
          </a:p>
        </p:txBody>
      </p:sp>
    </p:spTree>
    <p:extLst>
      <p:ext uri="{BB962C8B-B14F-4D97-AF65-F5344CB8AC3E}">
        <p14:creationId xmlns:p14="http://schemas.microsoft.com/office/powerpoint/2010/main" val="283587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nimalist_kenyan_healthcare_network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5" y="0"/>
            <a:ext cx="12191695" cy="6858000"/>
          </a:xfrm>
          <a:prstGeom prst="rect">
            <a:avLst/>
          </a:prstGeom>
        </p:spPr>
      </p:pic>
      <p:pic>
        <p:nvPicPr>
          <p:cNvPr id="5" name="Picture 4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210312"/>
            <a:ext cx="733171" cy="63093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95528" y="6455664"/>
            <a:ext cx="10561320" cy="25603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95528" y="6683833"/>
            <a:ext cx="3657600" cy="1737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0" i="0" dirty="0">
                <a:solidFill>
                  <a:srgbClr val="596862"/>
                </a:solidFill>
                <a:latin typeface="Inter"/>
              </a:rPr>
              <a:t>KCOA 2026  •  PECHAKUCHA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08792" y="6455664"/>
            <a:ext cx="36576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45B48"/>
                </a:solidFill>
                <a:latin typeface="Inter"/>
              </a:rPr>
              <a:t>12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832AD79-01D2-5FF1-856F-99DAEE6412A3}"/>
              </a:ext>
            </a:extLst>
          </p:cNvPr>
          <p:cNvSpPr/>
          <p:nvPr/>
        </p:nvSpPr>
        <p:spPr>
          <a:xfrm rot="5400000" flipH="1">
            <a:off x="5353812" y="-286596"/>
            <a:ext cx="45719" cy="2375991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2775285" y="287235"/>
            <a:ext cx="7363326" cy="809897"/>
          </a:xfrm>
          <a:prstGeom prst="rect">
            <a:avLst/>
          </a:prstGeom>
          <a:solidFill>
            <a:srgbClr val="E6FCF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kern="1800" dirty="0">
                <a:latin typeface="Calibri"/>
                <a:ea typeface="Calibri"/>
                <a:cs typeface="Times New Roman"/>
              </a:rPr>
              <a:t>Data Col</a:t>
            </a:r>
            <a:r>
              <a:rPr lang="en-US" sz="3600" dirty="0">
                <a:latin typeface="Calibri"/>
                <a:ea typeface="Calibri"/>
                <a:cs typeface="Times New Roman"/>
              </a:rPr>
              <a:t>l</a:t>
            </a:r>
            <a:r>
              <a:rPr lang="en-US" sz="3600" kern="1800" dirty="0">
                <a:latin typeface="Calibri"/>
                <a:ea typeface="Calibri"/>
                <a:cs typeface="Times New Roman"/>
              </a:rPr>
              <a:t>ection </a:t>
            </a:r>
            <a:r>
              <a:rPr lang="en-US" sz="3600" kern="1800" dirty="0" smtClean="0">
                <a:latin typeface="Calibri"/>
                <a:ea typeface="Calibri"/>
                <a:cs typeface="Times New Roman"/>
              </a:rPr>
              <a:t>Tools/Analysis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A51468-068C-C9DD-97D9-7A945044E9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240" b="60701"/>
          <a:stretch>
            <a:fillRect/>
          </a:stretch>
        </p:blipFill>
        <p:spPr>
          <a:xfrm>
            <a:off x="2034638" y="1381263"/>
            <a:ext cx="8368965" cy="39135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65F7B12-7F79-A64A-041E-7DC33B90A986}"/>
              </a:ext>
            </a:extLst>
          </p:cNvPr>
          <p:cNvSpPr/>
          <p:nvPr/>
        </p:nvSpPr>
        <p:spPr>
          <a:xfrm>
            <a:off x="304800" y="5068388"/>
            <a:ext cx="11566358" cy="138053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Verbatim responses obtained from institutional heads (Source: Interview Transcripts, </a:t>
            </a:r>
            <a:r>
              <a:rPr lang="en-US" dirty="0" err="1"/>
              <a:t>Mtc</a:t>
            </a:r>
            <a:r>
              <a:rPr lang="en-US" dirty="0"/>
              <a:t> </a:t>
            </a:r>
            <a:r>
              <a:rPr lang="en-US" dirty="0" err="1"/>
              <a:t>Kco</a:t>
            </a:r>
            <a:r>
              <a:rPr lang="en-US" dirty="0"/>
              <a:t> 02, 2025), (source: interview transcripts, </a:t>
            </a:r>
            <a:r>
              <a:rPr lang="en-US" dirty="0" err="1"/>
              <a:t>mtc</a:t>
            </a:r>
            <a:r>
              <a:rPr lang="en-US" dirty="0"/>
              <a:t> </a:t>
            </a:r>
            <a:r>
              <a:rPr lang="en-US" dirty="0" err="1"/>
              <a:t>kco</a:t>
            </a:r>
            <a:r>
              <a:rPr lang="en-US" dirty="0"/>
              <a:t> 01, </a:t>
            </a:r>
            <a:r>
              <a:rPr lang="en-US" dirty="0" smtClean="0"/>
              <a:t>2025) and</a:t>
            </a:r>
          </a:p>
          <a:p>
            <a:pPr algn="ctr"/>
            <a:r>
              <a:rPr lang="en-US" dirty="0" smtClean="0"/>
              <a:t>T</a:t>
            </a:r>
            <a:r>
              <a:rPr lang="en-US" dirty="0" smtClean="0"/>
              <a:t>ranscribed </a:t>
            </a:r>
            <a:r>
              <a:rPr lang="en-US" dirty="0"/>
              <a:t>responses from student participants (source: interview transcripts, MTC KCO 03, 2025)</a:t>
            </a:r>
          </a:p>
          <a:p>
            <a:pPr algn="ctr"/>
            <a:r>
              <a:rPr lang="en-US" dirty="0" smtClean="0"/>
              <a:t>Qualitative data: obtained </a:t>
            </a:r>
            <a:r>
              <a:rPr lang="en-US" dirty="0" smtClean="0"/>
              <a:t>from </a:t>
            </a:r>
            <a:r>
              <a:rPr lang="en-US" dirty="0" smtClean="0"/>
              <a:t>observation checklists. scheduled interviews  and </a:t>
            </a:r>
            <a:r>
              <a:rPr lang="en-US" dirty="0" err="1" smtClean="0"/>
              <a:t>foussed</a:t>
            </a:r>
            <a:r>
              <a:rPr lang="en-US" dirty="0" smtClean="0"/>
              <a:t> group </a:t>
            </a:r>
            <a:r>
              <a:rPr lang="en-US" dirty="0" err="1" smtClean="0"/>
              <a:t>disussions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ransition spd="med" advClick="0" advTm="2000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nimalist_kenyan_healthcare_network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1434" y="0"/>
            <a:ext cx="12191695" cy="6858000"/>
          </a:xfrm>
          <a:prstGeom prst="rect">
            <a:avLst/>
          </a:prstGeom>
        </p:spPr>
      </p:pic>
      <p:pic>
        <p:nvPicPr>
          <p:cNvPr id="5" name="Picture 4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210312"/>
            <a:ext cx="733171" cy="63093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95528" y="6455664"/>
            <a:ext cx="10561320" cy="25603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41248" y="6492240"/>
            <a:ext cx="3657600" cy="1737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0" i="0" dirty="0">
                <a:solidFill>
                  <a:srgbClr val="596862"/>
                </a:solidFill>
                <a:latin typeface="Inter"/>
              </a:rPr>
              <a:t>KCOA 2026  •  PECHAKUCHA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08792" y="6455664"/>
            <a:ext cx="36576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45B48"/>
                </a:solidFill>
                <a:latin typeface="Inter"/>
              </a:rPr>
              <a:t>13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4F8CC2-8D85-F59E-AAA3-DD4043FC82FA}"/>
              </a:ext>
            </a:extLst>
          </p:cNvPr>
          <p:cNvSpPr/>
          <p:nvPr/>
        </p:nvSpPr>
        <p:spPr>
          <a:xfrm rot="5400000" flipH="1">
            <a:off x="5353812" y="-286596"/>
            <a:ext cx="45719" cy="2375991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15158" y="1336936"/>
            <a:ext cx="1133510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Approval of research proposal was sought from Masinde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Muliro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University of Science And Technology post graduate office 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ISREC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Management of the three medical training institutions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GB" sz="2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2800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Research </a:t>
            </a:r>
            <a:r>
              <a:rPr lang="en-GB" sz="2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permit- NACOSTI </a:t>
            </a: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obtained.</a:t>
            </a:r>
            <a:endParaRPr lang="en-GB" sz="2800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Participants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privacy and confidentiality was upheld throughout the entire study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4" name="Title 3"/>
          <p:cNvSpPr txBox="1">
            <a:spLocks/>
          </p:cNvSpPr>
          <p:nvPr/>
        </p:nvSpPr>
        <p:spPr>
          <a:xfrm>
            <a:off x="2120462" y="182880"/>
            <a:ext cx="8229600" cy="685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Calibri"/>
                <a:ea typeface="Calibri"/>
                <a:cs typeface="Times New Roman"/>
              </a:rPr>
              <a:t>Ethical consideration and approval</a:t>
            </a:r>
            <a:endParaRPr lang="en-US" dirty="0"/>
          </a:p>
        </p:txBody>
      </p:sp>
    </p:spTree>
  </p:cSld>
  <p:clrMapOvr>
    <a:masterClrMapping/>
  </p:clrMapOvr>
  <p:transition spd="med" advClick="0" advTm="2000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nimalist_kenyan_healthcare_network_backgrou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95528" y="6455664"/>
            <a:ext cx="10561320" cy="25603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41248" y="6492240"/>
            <a:ext cx="3657600" cy="1737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596862"/>
                </a:solidFill>
                <a:latin typeface="Inter"/>
              </a:rPr>
              <a:t>KCOA 2026  •  PECHAKUCHA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08792" y="6455664"/>
            <a:ext cx="36576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45B48"/>
                </a:solidFill>
                <a:latin typeface="Inter"/>
              </a:rPr>
              <a:t>17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C17A58-A85B-7228-729B-FAB09E819BC0}"/>
              </a:ext>
            </a:extLst>
          </p:cNvPr>
          <p:cNvSpPr/>
          <p:nvPr/>
        </p:nvSpPr>
        <p:spPr>
          <a:xfrm rot="5400000" flipH="1">
            <a:off x="5353812" y="-286596"/>
            <a:ext cx="45719" cy="2375991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001" y="721678"/>
            <a:ext cx="11808373" cy="5926708"/>
          </a:xfrm>
          <a:prstGeom prst="rect">
            <a:avLst/>
          </a:prstGeom>
        </p:spPr>
      </p:pic>
      <p:pic>
        <p:nvPicPr>
          <p:cNvPr id="5" name="Picture 4" descr="kcoa_logo_cres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52760" y="0"/>
            <a:ext cx="977561" cy="8412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83163" y="92894"/>
            <a:ext cx="3563007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GB" sz="2400" dirty="0"/>
              <a:t>Socio-demographic Profile</a:t>
            </a:r>
          </a:p>
        </p:txBody>
      </p:sp>
    </p:spTree>
  </p:cSld>
  <p:clrMapOvr>
    <a:masterClrMapping/>
  </p:clrMapOvr>
  <p:transition spd="med" advClick="0" advTm="2000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nimalist_kenyan_healthcare_network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5" name="Picture 4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210312"/>
            <a:ext cx="733171" cy="63093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95528" y="6455664"/>
            <a:ext cx="10561320" cy="25603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41248" y="6492240"/>
            <a:ext cx="3657600" cy="1737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596862"/>
                </a:solidFill>
                <a:latin typeface="Inter"/>
              </a:rPr>
              <a:t>KCOA 2026  •  PECHAKUCHA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08792" y="6455664"/>
            <a:ext cx="36576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45B48"/>
                </a:solidFill>
                <a:latin typeface="Inter"/>
              </a:rPr>
              <a:t>14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E837CA-CC35-D775-8DCA-36A013093393}"/>
              </a:ext>
            </a:extLst>
          </p:cNvPr>
          <p:cNvSpPr/>
          <p:nvPr/>
        </p:nvSpPr>
        <p:spPr>
          <a:xfrm rot="5400000" flipH="1">
            <a:off x="5353812" y="-286596"/>
            <a:ext cx="45719" cy="2375991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3677355" y="198943"/>
            <a:ext cx="4040924" cy="47568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/>
              <a:t>RESULTS </a:t>
            </a:r>
            <a:endParaRPr lang="en-US" sz="2800" dirty="0"/>
          </a:p>
        </p:txBody>
      </p:sp>
      <p:graphicFrame>
        <p:nvGraphicFramePr>
          <p:cNvPr id="1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6836804"/>
              </p:ext>
            </p:extLst>
          </p:nvPr>
        </p:nvGraphicFramePr>
        <p:xfrm>
          <a:off x="-6824" y="911584"/>
          <a:ext cx="11871433" cy="57543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94472">
                  <a:extLst>
                    <a:ext uri="{9D8B030D-6E8A-4147-A177-3AD203B41FA5}">
                      <a16:colId xmlns:a16="http://schemas.microsoft.com/office/drawing/2014/main" val="3350132427"/>
                    </a:ext>
                  </a:extLst>
                </a:gridCol>
                <a:gridCol w="4250532">
                  <a:extLst>
                    <a:ext uri="{9D8B030D-6E8A-4147-A177-3AD203B41FA5}">
                      <a16:colId xmlns:a16="http://schemas.microsoft.com/office/drawing/2014/main" val="3887516744"/>
                    </a:ext>
                  </a:extLst>
                </a:gridCol>
                <a:gridCol w="2757836">
                  <a:extLst>
                    <a:ext uri="{9D8B030D-6E8A-4147-A177-3AD203B41FA5}">
                      <a16:colId xmlns:a16="http://schemas.microsoft.com/office/drawing/2014/main" val="2290248832"/>
                    </a:ext>
                  </a:extLst>
                </a:gridCol>
                <a:gridCol w="1989306">
                  <a:extLst>
                    <a:ext uri="{9D8B030D-6E8A-4147-A177-3AD203B41FA5}">
                      <a16:colId xmlns:a16="http://schemas.microsoft.com/office/drawing/2014/main" val="1618413711"/>
                    </a:ext>
                  </a:extLst>
                </a:gridCol>
                <a:gridCol w="1979287">
                  <a:extLst>
                    <a:ext uri="{9D8B030D-6E8A-4147-A177-3AD203B41FA5}">
                      <a16:colId xmlns:a16="http://schemas.microsoft.com/office/drawing/2014/main" val="782645213"/>
                    </a:ext>
                  </a:extLst>
                </a:gridCol>
              </a:tblGrid>
              <a:tr h="143140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S/No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Variables 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299210" algn="l"/>
                        </a:tabLs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 Method  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Tested Values 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Critical Value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9449315"/>
                  </a:ext>
                </a:extLst>
              </a:tr>
              <a:tr h="144579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2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The process 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effectLst/>
                        </a:rPr>
                        <a:t>involved in</a:t>
                      </a:r>
                      <a:r>
                        <a:rPr lang="en-US" sz="2800" baseline="0" dirty="0" smtClean="0">
                          <a:solidFill>
                            <a:schemeClr val="tx1"/>
                          </a:solidFill>
                          <a:effectLst/>
                        </a:rPr>
                        <a:t> curriculum 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implementation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chemeClr val="tx1"/>
                          </a:solidFill>
                          <a:effectLst/>
                        </a:rPr>
                        <a:t>Chi-square</a:t>
                      </a:r>
                      <a:endParaRPr lang="en-US" sz="2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en-US" sz="2800" baseline="30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=81.36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26.30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9542427"/>
                  </a:ext>
                </a:extLst>
              </a:tr>
              <a:tr h="143140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2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Compliance to COC regulation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Correlation coefficient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chemeClr val="tx1"/>
                          </a:solidFill>
                          <a:effectLst/>
                        </a:rPr>
                        <a:t>r=0.83</a:t>
                      </a:r>
                      <a:endParaRPr lang="en-US" sz="2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chemeClr val="tx1"/>
                          </a:solidFill>
                          <a:effectLst/>
                        </a:rPr>
                        <a:t>1.00</a:t>
                      </a:r>
                      <a:endParaRPr lang="en-US" sz="2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708956"/>
                  </a:ext>
                </a:extLst>
              </a:tr>
              <a:tr h="144579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2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chemeClr val="tx1"/>
                          </a:solidFill>
                          <a:effectLst/>
                        </a:rPr>
                        <a:t>The Tutors and students’ perceptions</a:t>
                      </a:r>
                      <a:endParaRPr lang="en-US" sz="2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solidFill>
                            <a:schemeClr val="tx1"/>
                          </a:solidFill>
                          <a:effectLst/>
                        </a:rPr>
                        <a:t>Chi-square </a:t>
                      </a:r>
                      <a:endParaRPr lang="en-US" sz="2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en-US" sz="2800" baseline="30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=213.5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36.42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86529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 advClick="0" advTm="20000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nimalist_kenyan_healthcare_network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5309" y="674400"/>
            <a:ext cx="1207638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process of implementation of clinical medicine curriculum in medical training institutions .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Study findings-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Positive and significant correlation between the process and curriculum implementation. </a:t>
            </a:r>
          </a:p>
          <a:p>
            <a:pPr algn="just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Chi-square analysis- underscored a significant divergence in perceptions which were not uniformly distributed across different aspects of the program. </a:t>
            </a:r>
          </a:p>
          <a:p>
            <a:pPr marL="2230438" indent="-342900" algn="just"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χ² value of 81.36, exceeded critical value</a:t>
            </a:r>
          </a:p>
          <a:p>
            <a:pPr marL="2230438" indent="-342900" algn="just">
              <a:buFont typeface="Wingdings" panose="05000000000000000000" pitchFamily="2" charset="2"/>
              <a:buChar char="Ø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critical value of 26.30 </a:t>
            </a:r>
          </a:p>
          <a:p>
            <a:pPr marL="2230438" indent="-342900" algn="just">
              <a:buFont typeface="Wingdings" panose="05000000000000000000" pitchFamily="2" charset="2"/>
              <a:buChar char="Ø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significance level -5% , 0.05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8939" y="110358"/>
            <a:ext cx="2995448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 1</a:t>
            </a:r>
          </a:p>
        </p:txBody>
      </p:sp>
    </p:spTree>
    <p:extLst>
      <p:ext uri="{BB962C8B-B14F-4D97-AF65-F5344CB8AC3E}">
        <p14:creationId xmlns:p14="http://schemas.microsoft.com/office/powerpoint/2010/main" val="309328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nimalist_kenyan_healthcare_network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5" name="Picture 4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210312"/>
            <a:ext cx="733171" cy="63093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95528" y="6455664"/>
            <a:ext cx="10561320" cy="25603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41248" y="6492240"/>
            <a:ext cx="3657600" cy="1737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596862"/>
                </a:solidFill>
                <a:latin typeface="Inter"/>
              </a:rPr>
              <a:t>KCOA 2026  •  PECHAKUCHA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08792" y="6455664"/>
            <a:ext cx="36576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45B48"/>
                </a:solidFill>
                <a:latin typeface="Inter"/>
              </a:rPr>
              <a:t>18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BB473-AFB3-C2BA-B8AE-1353AEC6345E}"/>
              </a:ext>
            </a:extLst>
          </p:cNvPr>
          <p:cNvSpPr/>
          <p:nvPr/>
        </p:nvSpPr>
        <p:spPr>
          <a:xfrm rot="5400000" flipH="1">
            <a:off x="5353812" y="-286596"/>
            <a:ext cx="45719" cy="2375991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71" y="992687"/>
            <a:ext cx="12092152" cy="586222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89186" y="1075698"/>
            <a:ext cx="63754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Compliance To COC Regulatory Standards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34607" y="214059"/>
            <a:ext cx="2585545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GB" sz="3200" dirty="0"/>
              <a:t>Objective 2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87" y="2163889"/>
            <a:ext cx="5234152" cy="3149300"/>
          </a:xfrm>
          <a:prstGeom prst="rect">
            <a:avLst/>
          </a:prstGeom>
        </p:spPr>
      </p:pic>
    </p:spTree>
  </p:cSld>
  <p:clrMapOvr>
    <a:masterClrMapping/>
  </p:clrMapOvr>
  <p:transition spd="med" advClick="0" advTm="20000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nimalist_kenyan_healthcare_network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" y="348155"/>
            <a:ext cx="12191695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3966"/>
            <a:ext cx="5691352" cy="58463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24703" y="130643"/>
            <a:ext cx="3090041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 three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438668" y="1011621"/>
            <a:ext cx="6753025" cy="568872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Font typeface="Arial"/>
              <a:buNone/>
            </a:pP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c)The students and tutor’s perceptions towards curriculum implementation in medical training institutions in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Kericho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.</a:t>
            </a:r>
            <a:endParaRPr lang="en-US" sz="2000" b="1" dirty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Study  findings- Positive and strong correlation between perception and curriculum implementation 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Chi-square analysis- There was significant differences across various curriculum aspects.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high total χ² value (213.5) far exceeds the critical value (36.42), and the p-value is less than 0.001.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This indicates that perceptions are not uniform but vary markedly among different components such as trainer training, clinical supervision, resources, and monitoring.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6277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nimalist_kenyan_healthcare_network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29" y="206266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38958" y="1576334"/>
            <a:ext cx="11566635" cy="5078313"/>
          </a:xfrm>
          <a:prstGeom prst="rect">
            <a:avLst/>
          </a:prstGeom>
          <a:solidFill>
            <a:schemeClr val="accent3">
              <a:lumMod val="20000"/>
              <a:lumOff val="80000"/>
              <a:alpha val="27000"/>
            </a:schemeClr>
          </a:solidFill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Curriculum implementation is moderately effective but limited by inadequate staffing, insufficient infrastructure, and limited clinical exposure opportunities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.-in tandem with Kimura </a:t>
            </a:r>
            <a:r>
              <a:rPr lang="en-US" alt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,.</a:t>
            </a:r>
            <a:r>
              <a:rPr lang="en-US" alt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2016 findings.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There’s Contravention of CMTA 2021- 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regulation 8(1)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-Lack of  use of BSc trained tutors- majority were diploma holders.</a:t>
            </a:r>
          </a:p>
          <a:p>
            <a:pPr lvl="0">
              <a:lnSpc>
                <a:spcPct val="15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-Skills lab and classroom recommended capacities was exceeded.</a:t>
            </a:r>
          </a:p>
          <a:p>
            <a:pPr lvl="0">
              <a:lnSpc>
                <a:spcPct val="15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Recommended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Skill lab-1:15</a:t>
            </a:r>
          </a:p>
          <a:p>
            <a:pPr lvl="0">
              <a:lnSpc>
                <a:spcPct val="15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Classroom-1:25 as  opposed to a finding of 1:50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There is still utilization of Part timing lecturers and e learning platforms to bridge gap in tutor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shortage,while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other groups of student‘s are under supervision in their clinical sites by interdisciplinary teams.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335517" y="411246"/>
            <a:ext cx="3405351" cy="95410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CONCLUSION</a:t>
            </a: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49462" y="105629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34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nimalist_kenyan_healthcare_network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5" name="Picture 4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210312"/>
            <a:ext cx="733171" cy="63093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95528" y="6455664"/>
            <a:ext cx="10561320" cy="25603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41248" y="6492240"/>
            <a:ext cx="3657600" cy="1737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596862"/>
                </a:solidFill>
                <a:latin typeface="Inter"/>
              </a:rPr>
              <a:t>KCOA 2026  •  PECHAKUCHA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08792" y="6455664"/>
            <a:ext cx="36576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45B48"/>
                </a:solidFill>
                <a:latin typeface="Inter"/>
              </a:rPr>
              <a:t>19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2317EF-F2C1-4444-7C61-1C7085E48E3A}"/>
              </a:ext>
            </a:extLst>
          </p:cNvPr>
          <p:cNvSpPr/>
          <p:nvPr/>
        </p:nvSpPr>
        <p:spPr>
          <a:xfrm rot="5400000" flipH="1">
            <a:off x="5353812" y="-286596"/>
            <a:ext cx="45719" cy="2375991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D80407-6208-37E7-725D-67E9053B06E6}"/>
              </a:ext>
            </a:extLst>
          </p:cNvPr>
          <p:cNvSpPr txBox="1"/>
          <p:nvPr/>
        </p:nvSpPr>
        <p:spPr>
          <a:xfrm>
            <a:off x="3972910" y="239215"/>
            <a:ext cx="3563007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2600" b="1" dirty="0">
                <a:solidFill>
                  <a:srgbClr val="003D33"/>
                </a:solidFill>
                <a:latin typeface="Inter"/>
              </a:rPr>
              <a:t>Recommendation </a:t>
            </a:r>
            <a:endParaRPr sz="2600" b="1" i="0" dirty="0">
              <a:solidFill>
                <a:srgbClr val="003D33"/>
              </a:solidFill>
              <a:latin typeface="Inter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t="2349" r="74"/>
          <a:stretch/>
        </p:blipFill>
        <p:spPr>
          <a:xfrm>
            <a:off x="220717" y="1051560"/>
            <a:ext cx="11650717" cy="5614416"/>
          </a:xfrm>
          <a:prstGeom prst="rect">
            <a:avLst/>
          </a:prstGeom>
        </p:spPr>
      </p:pic>
    </p:spTree>
  </p:cSld>
  <p:clrMapOvr>
    <a:masterClrMapping/>
  </p:clrMapOvr>
  <p:transition spd="med" advClick="0" advTm="20000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lobal_healthcare_connections_at_sunris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582701" y="-110562"/>
            <a:ext cx="3630168" cy="13167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0160">
            <a:solidFill>
              <a:srgbClr val="CA97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009376" y="6291072"/>
            <a:ext cx="45720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Inter"/>
              </a:rPr>
              <a:t>20</a:t>
            </a:r>
          </a:p>
        </p:txBody>
      </p:sp>
      <p:sp>
        <p:nvSpPr>
          <p:cNvPr id="10" name="Rectangle 9"/>
          <p:cNvSpPr/>
          <p:nvPr/>
        </p:nvSpPr>
        <p:spPr>
          <a:xfrm>
            <a:off x="1" y="824759"/>
            <a:ext cx="12191694" cy="5262979"/>
          </a:xfrm>
          <a:prstGeom prst="rect">
            <a:avLst/>
          </a:prstGeom>
          <a:solidFill>
            <a:schemeClr val="accent3">
              <a:lumMod val="20000"/>
              <a:lumOff val="80000"/>
              <a:alpha val="68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2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conclusion, successful curriculum implementation requires effective planning, adequate teaching and learning resources, competent teachers, and support from all stakeholders. Teachers play a key role in translating the curriculum into meaningful learning experiences for learners. Regular assessment, monitoring, and evaluation are also essential to identify challenges and improve learning outcomes.</a:t>
            </a:r>
          </a:p>
          <a:p>
            <a:pPr algn="ctr">
              <a:lnSpc>
                <a:spcPct val="150000"/>
              </a:lnSpc>
            </a:pPr>
            <a:r>
              <a:rPr lang="en-GB" sz="3200" b="1" dirty="0">
                <a:solidFill>
                  <a:srgbClr val="0D0D0D"/>
                </a:solidFill>
                <a:latin typeface="-apple-system-body"/>
              </a:rPr>
              <a:t>Thank you for your attention.</a:t>
            </a:r>
            <a:endParaRPr lang="en-GB" sz="3200" b="0" i="0" dirty="0">
              <a:solidFill>
                <a:srgbClr val="0D0D0D"/>
              </a:solidFill>
              <a:effectLst/>
              <a:latin typeface="-apple-system-body"/>
            </a:endParaRPr>
          </a:p>
        </p:txBody>
      </p:sp>
      <p:pic>
        <p:nvPicPr>
          <p:cNvPr id="8" name="Picture 7" descr="kcoa_logo_fu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2701" y="-142160"/>
            <a:ext cx="3608994" cy="1305990"/>
          </a:xfrm>
          <a:prstGeom prst="rect">
            <a:avLst/>
          </a:prstGeom>
        </p:spPr>
      </p:pic>
    </p:spTree>
  </p:cSld>
  <p:clrMapOvr>
    <a:masterClrMapping/>
  </p:clrMapOvr>
  <p:transition spd="med" advClick="0" advTm="20000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</TotalTime>
  <Words>1586</Words>
  <Application>Microsoft Office PowerPoint</Application>
  <PresentationFormat>Widescreen</PresentationFormat>
  <Paragraphs>265</Paragraphs>
  <Slides>20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SimSun</vt:lpstr>
      <vt:lpstr>-apple-system-body</vt:lpstr>
      <vt:lpstr>Arial</vt:lpstr>
      <vt:lpstr>Calibri</vt:lpstr>
      <vt:lpstr>Inter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KCOA 2026 PechaKucha 20×20 Presentation Template</dc:title>
  <dc:subject>Twenty slides automatically advance every twenty seconds</dc:subject>
  <dc:creator>Kenya Clinical Officers’ Association</dc:creator>
  <cp:keywords/>
  <dc:description>generated using python-pptx</dc:description>
  <cp:lastModifiedBy>Administrator</cp:lastModifiedBy>
  <cp:revision>95</cp:revision>
  <dcterms:created xsi:type="dcterms:W3CDTF">2013-01-27T09:14:16Z</dcterms:created>
  <dcterms:modified xsi:type="dcterms:W3CDTF">2026-10-28T00:08:13Z</dcterms:modified>
  <cp:category/>
</cp:coreProperties>
</file>