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charts/chart2.xml" ContentType="application/vnd.openxmlformats-officedocument.drawingml.chart+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64" r:id="rId3"/>
    <p:sldId id="265" r:id="rId4"/>
    <p:sldId id="266" r:id="rId5"/>
    <p:sldId id="267" r:id="rId6"/>
    <p:sldId id="268" r:id="rId7"/>
    <p:sldId id="269" r:id="rId8"/>
    <p:sldId id="270" r:id="rId9"/>
    <p:sldId id="271" r:id="rId10"/>
    <p:sldId id="272" r:id="rId11"/>
    <p:sldId id="273" r:id="rId12"/>
    <p:sldId id="274" r:id="rId13"/>
    <p:sldId id="275" r:id="rId14"/>
    <p:sldId id="276" r:id="rId15"/>
    <p:sldId id="26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4699"/>
  </p:normalViewPr>
  <p:slideViewPr>
    <p:cSldViewPr snapToGrid="0" snapToObjects="1">
      <p:cViewPr varScale="1">
        <p:scale>
          <a:sx n="59" d="100"/>
          <a:sy n="59" d="100"/>
        </p:scale>
        <p:origin x="872"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2"/>
  <c:chart>
    <c:title>
      <c:tx>
        <c:rich>
          <a:bodyPr/>
          <a:lstStyle/>
          <a:p>
            <a:r>
              <a:rPr lang="en-GB" sz="1600" b="1" i="0">
                <a:solidFill>
                  <a:srgbClr val="035043"/>
                </a:solidFill>
                <a:latin typeface="Aptos"/>
              </a:rPr>
              <a:t>Facilities needing targeted TA</a:t>
            </a:r>
          </a:p>
        </c:rich>
      </c:tx>
      <c:overlay val="0"/>
    </c:title>
    <c:autoTitleDeleted val="0"/>
    <c:plotArea>
      <c:layout/>
      <c:doughnutChart>
        <c:varyColors val="1"/>
        <c:ser>
          <c:idx val="0"/>
          <c:order val="0"/>
          <c:tx>
            <c:strRef>
              <c:f>Sheet1!$B$1</c:f>
              <c:strCache>
                <c:ptCount val="1"/>
                <c:pt idx="0">
                  <c:v>Facilities</c:v>
                </c:pt>
              </c:strCache>
            </c:strRef>
          </c:tx>
          <c:dPt>
            <c:idx val="0"/>
            <c:bubble3D val="0"/>
            <c:spPr>
              <a:solidFill>
                <a:srgbClr val="035043"/>
              </a:solidFill>
            </c:spPr>
            <c:extLst>
              <c:ext xmlns:c16="http://schemas.microsoft.com/office/drawing/2014/chart" uri="{C3380CC4-5D6E-409C-BE32-E72D297353CC}">
                <c16:uniqueId val="{00000001-E822-4C8D-A93B-7A5C13BFB85A}"/>
              </c:ext>
            </c:extLst>
          </c:dPt>
          <c:dPt>
            <c:idx val="1"/>
            <c:bubble3D val="0"/>
            <c:spPr>
              <a:solidFill>
                <a:srgbClr val="9DB8AF"/>
              </a:solidFill>
            </c:spPr>
            <c:extLst>
              <c:ext xmlns:c16="http://schemas.microsoft.com/office/drawing/2014/chart" uri="{C3380CC4-5D6E-409C-BE32-E72D297353CC}">
                <c16:uniqueId val="{00000003-E822-4C8D-A93B-7A5C13BFB85A}"/>
              </c:ext>
            </c:extLst>
          </c:dPt>
          <c:dLbls>
            <c:spPr>
              <a:noFill/>
              <a:ln>
                <a:noFill/>
              </a:ln>
              <a:effectLst/>
            </c:spPr>
            <c:txPr>
              <a:bodyPr/>
              <a:lstStyle/>
              <a:p>
                <a:pPr>
                  <a:defRPr sz="1600" b="1">
                    <a:solidFill>
                      <a:srgbClr val="FFFFFF"/>
                    </a:solidFill>
                    <a:latin typeface="Aptos"/>
                  </a:defRPr>
                </a:pPr>
                <a:endParaRPr lang="en-KE"/>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Sheet1!$A$2:$A$3</c:f>
              <c:strCache>
                <c:ptCount val="2"/>
                <c:pt idx="0">
                  <c:v>Targeted TA (15)</c:v>
                </c:pt>
                <c:pt idx="1">
                  <c:v>Not flagged (17)</c:v>
                </c:pt>
              </c:strCache>
            </c:strRef>
          </c:cat>
          <c:val>
            <c:numRef>
              <c:f>Sheet1!$B$2:$B$3</c:f>
              <c:numCache>
                <c:formatCode>General</c:formatCode>
                <c:ptCount val="2"/>
                <c:pt idx="0">
                  <c:v>15</c:v>
                </c:pt>
                <c:pt idx="1">
                  <c:v>17</c:v>
                </c:pt>
              </c:numCache>
            </c:numRef>
          </c:val>
          <c:extLst>
            <c:ext xmlns:c16="http://schemas.microsoft.com/office/drawing/2014/chart" uri="{C3380CC4-5D6E-409C-BE32-E72D297353CC}">
              <c16:uniqueId val="{00000004-E822-4C8D-A93B-7A5C13BFB85A}"/>
            </c:ext>
          </c:extLst>
        </c:ser>
        <c:dLbls>
          <c:showLegendKey val="0"/>
          <c:showVal val="1"/>
          <c:showCatName val="0"/>
          <c:showSerName val="0"/>
          <c:showPercent val="0"/>
          <c:showBubbleSize val="0"/>
          <c:showLeaderLines val="1"/>
        </c:dLbls>
        <c:firstSliceAng val="0"/>
        <c:holeSize val="50"/>
      </c:doughnutChart>
    </c:plotArea>
    <c:legend>
      <c:legendPos val="b"/>
      <c:overlay val="0"/>
      <c:txPr>
        <a:bodyPr/>
        <a:lstStyle/>
        <a:p>
          <a:pPr>
            <a:defRPr sz="1200">
              <a:latin typeface="Aptos"/>
            </a:defRPr>
          </a:pPr>
          <a:endParaRPr lang="en-KE"/>
        </a:p>
      </c:txPr>
    </c:legend>
    <c:plotVisOnly val="1"/>
    <c:dispBlanksAs val="gap"/>
    <c:showDLblsOverMax val="0"/>
  </c:chart>
  <c:txPr>
    <a:bodyPr/>
    <a:lstStyle/>
    <a:p>
      <a:pPr>
        <a:defRPr sz="1400">
          <a:solidFill>
            <a:srgbClr val="1F2A26"/>
          </a:solidFill>
          <a:latin typeface="Aptos"/>
        </a:defRPr>
      </a:pPr>
      <a:endParaRPr lang="en-K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GB" sz="1600" b="1" i="0">
                <a:solidFill>
                  <a:srgbClr val="035043"/>
                </a:solidFill>
                <a:latin typeface="Aptos"/>
              </a:rPr>
              <a:t>Cost reduction (%)</a:t>
            </a:r>
          </a:p>
        </c:rich>
      </c:tx>
      <c:overlay val="0"/>
    </c:title>
    <c:autoTitleDeleted val="0"/>
    <c:plotArea>
      <c:layout/>
      <c:barChart>
        <c:barDir val="col"/>
        <c:grouping val="clustered"/>
        <c:varyColors val="1"/>
        <c:ser>
          <c:idx val="0"/>
          <c:order val="0"/>
          <c:tx>
            <c:strRef>
              <c:f>Sheet1!$B$1</c:f>
              <c:strCache>
                <c:ptCount val="1"/>
                <c:pt idx="0">
                  <c:v>Cost reduction</c:v>
                </c:pt>
              </c:strCache>
            </c:strRef>
          </c:tx>
          <c:invertIfNegative val="1"/>
          <c:dPt>
            <c:idx val="0"/>
            <c:invertIfNegative val="1"/>
            <c:bubble3D val="0"/>
            <c:spPr>
              <a:solidFill>
                <a:srgbClr val="C79532"/>
              </a:solidFill>
            </c:spPr>
            <c:extLst>
              <c:ext xmlns:c16="http://schemas.microsoft.com/office/drawing/2014/chart" uri="{C3380CC4-5D6E-409C-BE32-E72D297353CC}">
                <c16:uniqueId val="{00000001-4A85-49C1-B165-424B50995D33}"/>
              </c:ext>
            </c:extLst>
          </c:dPt>
          <c:dPt>
            <c:idx val="1"/>
            <c:invertIfNegative val="1"/>
            <c:bubble3D val="0"/>
            <c:spPr>
              <a:solidFill>
                <a:srgbClr val="035043"/>
              </a:solidFill>
            </c:spPr>
            <c:extLst>
              <c:ext xmlns:c16="http://schemas.microsoft.com/office/drawing/2014/chart" uri="{C3380CC4-5D6E-409C-BE32-E72D297353CC}">
                <c16:uniqueId val="{00000003-4A85-49C1-B165-424B50995D33}"/>
              </c:ext>
            </c:extLst>
          </c:dPt>
          <c:dLbls>
            <c:numFmt formatCode="0&quot;%&quot;" sourceLinked="0"/>
            <c:spPr>
              <a:noFill/>
              <a:ln>
                <a:noFill/>
              </a:ln>
              <a:effectLst/>
            </c:spPr>
            <c:txPr>
              <a:bodyPr/>
              <a:lstStyle/>
              <a:p>
                <a:pPr>
                  <a:defRPr sz="1800" b="1">
                    <a:solidFill>
                      <a:srgbClr val="1F2A26"/>
                    </a:solidFill>
                    <a:latin typeface="Aptos"/>
                  </a:defRPr>
                </a:pPr>
                <a:endParaRPr lang="en-K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Targeted supervision
(travel and fuel)</c:v>
                </c:pt>
                <c:pt idx="1">
                  <c:v>Virtual DQA</c:v>
                </c:pt>
              </c:strCache>
            </c:strRef>
          </c:cat>
          <c:val>
            <c:numRef>
              <c:f>Sheet1!$B$2:$B$3</c:f>
              <c:numCache>
                <c:formatCode>General</c:formatCode>
                <c:ptCount val="2"/>
                <c:pt idx="0">
                  <c:v>50</c:v>
                </c:pt>
                <c:pt idx="1">
                  <c:v>80</c:v>
                </c:pt>
              </c:numCache>
            </c:numRef>
          </c:val>
          <c:extLst>
            <c:ext xmlns:c16="http://schemas.microsoft.com/office/drawing/2014/chart" uri="{C3380CC4-5D6E-409C-BE32-E72D297353CC}">
              <c16:uniqueId val="{00000004-4A85-49C1-B165-424B50995D33}"/>
            </c:ext>
          </c:extLst>
        </c:ser>
        <c:dLbls>
          <c:dLblPos val="outEnd"/>
          <c:showLegendKey val="0"/>
          <c:showVal val="1"/>
          <c:showCatName val="0"/>
          <c:showSerName val="0"/>
          <c:showPercent val="0"/>
          <c:showBubbleSize val="0"/>
        </c:dLbls>
        <c:gapWidth val="7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B8C2BD"/>
            </a:solidFill>
          </a:ln>
        </c:spPr>
        <c:txPr>
          <a:bodyPr/>
          <a:lstStyle/>
          <a:p>
            <a:pPr>
              <a:defRPr sz="1400">
                <a:solidFill>
                  <a:srgbClr val="1F2A26"/>
                </a:solidFill>
              </a:defRPr>
            </a:pPr>
            <a:endParaRPr lang="en-KE"/>
          </a:p>
        </c:txPr>
        <c:crossAx val="-2113994440"/>
        <c:crosses val="autoZero"/>
        <c:auto val="1"/>
        <c:lblAlgn val="ctr"/>
        <c:lblOffset val="100"/>
        <c:noMultiLvlLbl val="0"/>
      </c:catAx>
      <c:valAx>
        <c:axId val="-2113994440"/>
        <c:scaling>
          <c:orientation val="minMax"/>
          <c:max val="100"/>
          <c:min val="0"/>
        </c:scaling>
        <c:delete val="0"/>
        <c:axPos val="l"/>
        <c:majorGridlines>
          <c:spPr>
            <a:ln>
              <a:solidFill>
                <a:srgbClr val="DCE1DE"/>
              </a:solidFill>
            </a:ln>
          </c:spPr>
        </c:majorGridlines>
        <c:numFmt formatCode="0&quot;%&quot;" sourceLinked="0"/>
        <c:majorTickMark val="out"/>
        <c:minorTickMark val="none"/>
        <c:tickLblPos val="nextTo"/>
        <c:spPr>
          <a:ln>
            <a:noFill/>
          </a:ln>
        </c:spPr>
        <c:txPr>
          <a:bodyPr/>
          <a:lstStyle/>
          <a:p>
            <a:pPr>
              <a:defRPr sz="1200">
                <a:solidFill>
                  <a:srgbClr val="545F5A"/>
                </a:solidFill>
              </a:defRPr>
            </a:pPr>
            <a:endParaRPr lang="en-KE"/>
          </a:p>
        </c:txPr>
        <c:crossAx val="-2068027336"/>
        <c:crosses val="autoZero"/>
        <c:crossBetween val="between"/>
        <c:majorUnit val="25"/>
      </c:valAx>
    </c:plotArea>
    <c:plotVisOnly val="1"/>
    <c:dispBlanksAs val="gap"/>
    <c:showDLblsOverMax val="1"/>
  </c:chart>
  <c:txPr>
    <a:bodyPr/>
    <a:lstStyle/>
    <a:p>
      <a:pPr>
        <a:defRPr sz="1400">
          <a:solidFill>
            <a:srgbClr val="1F2A26"/>
          </a:solidFill>
          <a:latin typeface="Aptos"/>
        </a:defRPr>
      </a:pPr>
      <a:endParaRPr lang="en-K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GB" sz="1600" b="1" i="0">
                <a:solidFill>
                  <a:srgbClr val="035043"/>
                </a:solidFill>
                <a:latin typeface="Aptos"/>
              </a:rPr>
              <a:t>Linkage to combination prevention (%)</a:t>
            </a:r>
          </a:p>
        </c:rich>
      </c:tx>
      <c:overlay val="0"/>
    </c:title>
    <c:autoTitleDeleted val="0"/>
    <c:plotArea>
      <c:layout/>
      <c:barChart>
        <c:barDir val="col"/>
        <c:grouping val="clustered"/>
        <c:varyColors val="1"/>
        <c:ser>
          <c:idx val="0"/>
          <c:order val="0"/>
          <c:tx>
            <c:strRef>
              <c:f>Sheet1!$B$1</c:f>
              <c:strCache>
                <c:ptCount val="1"/>
                <c:pt idx="0">
                  <c:v>Linkage</c:v>
                </c:pt>
              </c:strCache>
            </c:strRef>
          </c:tx>
          <c:invertIfNegative val="1"/>
          <c:dPt>
            <c:idx val="0"/>
            <c:invertIfNegative val="1"/>
            <c:bubble3D val="0"/>
            <c:spPr>
              <a:solidFill>
                <a:srgbClr val="C79532"/>
              </a:solidFill>
            </c:spPr>
            <c:extLst>
              <c:ext xmlns:c16="http://schemas.microsoft.com/office/drawing/2014/chart" uri="{C3380CC4-5D6E-409C-BE32-E72D297353CC}">
                <c16:uniqueId val="{00000001-2144-43EB-992A-AA11E0BF8CB2}"/>
              </c:ext>
            </c:extLst>
          </c:dPt>
          <c:dPt>
            <c:idx val="1"/>
            <c:invertIfNegative val="1"/>
            <c:bubble3D val="0"/>
            <c:spPr>
              <a:solidFill>
                <a:srgbClr val="035043"/>
              </a:solidFill>
            </c:spPr>
            <c:extLst>
              <c:ext xmlns:c16="http://schemas.microsoft.com/office/drawing/2014/chart" uri="{C3380CC4-5D6E-409C-BE32-E72D297353CC}">
                <c16:uniqueId val="{00000003-2144-43EB-992A-AA11E0BF8CB2}"/>
              </c:ext>
            </c:extLst>
          </c:dPt>
          <c:dLbls>
            <c:numFmt formatCode="0&quot;%&quot;" sourceLinked="0"/>
            <c:spPr>
              <a:noFill/>
              <a:ln>
                <a:noFill/>
              </a:ln>
              <a:effectLst/>
            </c:spPr>
            <c:txPr>
              <a:bodyPr/>
              <a:lstStyle/>
              <a:p>
                <a:pPr>
                  <a:defRPr sz="1800" b="1">
                    <a:solidFill>
                      <a:srgbClr val="1F2A26"/>
                    </a:solidFill>
                    <a:latin typeface="Aptos"/>
                  </a:defRPr>
                </a:pPr>
                <a:endParaRPr lang="en-K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Before cloud EMR</c:v>
                </c:pt>
                <c:pt idx="1">
                  <c:v>After cloud EMR</c:v>
                </c:pt>
              </c:strCache>
            </c:strRef>
          </c:cat>
          <c:val>
            <c:numRef>
              <c:f>Sheet1!$B$2:$B$3</c:f>
              <c:numCache>
                <c:formatCode>General</c:formatCode>
                <c:ptCount val="2"/>
                <c:pt idx="0">
                  <c:v>36</c:v>
                </c:pt>
                <c:pt idx="1">
                  <c:v>63</c:v>
                </c:pt>
              </c:numCache>
            </c:numRef>
          </c:val>
          <c:extLst>
            <c:ext xmlns:c16="http://schemas.microsoft.com/office/drawing/2014/chart" uri="{C3380CC4-5D6E-409C-BE32-E72D297353CC}">
              <c16:uniqueId val="{00000004-2144-43EB-992A-AA11E0BF8CB2}"/>
            </c:ext>
          </c:extLst>
        </c:ser>
        <c:dLbls>
          <c:dLblPos val="outEnd"/>
          <c:showLegendKey val="0"/>
          <c:showVal val="1"/>
          <c:showCatName val="0"/>
          <c:showSerName val="0"/>
          <c:showPercent val="0"/>
          <c:showBubbleSize val="0"/>
        </c:dLbls>
        <c:gapWidth val="7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B8C2BD"/>
            </a:solidFill>
          </a:ln>
        </c:spPr>
        <c:txPr>
          <a:bodyPr/>
          <a:lstStyle/>
          <a:p>
            <a:pPr>
              <a:defRPr sz="1400">
                <a:solidFill>
                  <a:srgbClr val="1F2A26"/>
                </a:solidFill>
              </a:defRPr>
            </a:pPr>
            <a:endParaRPr lang="en-KE"/>
          </a:p>
        </c:txPr>
        <c:crossAx val="-2113994440"/>
        <c:crosses val="autoZero"/>
        <c:auto val="1"/>
        <c:lblAlgn val="ctr"/>
        <c:lblOffset val="100"/>
        <c:noMultiLvlLbl val="0"/>
      </c:catAx>
      <c:valAx>
        <c:axId val="-2113994440"/>
        <c:scaling>
          <c:orientation val="minMax"/>
          <c:max val="100"/>
          <c:min val="0"/>
        </c:scaling>
        <c:delete val="0"/>
        <c:axPos val="l"/>
        <c:majorGridlines>
          <c:spPr>
            <a:ln>
              <a:solidFill>
                <a:srgbClr val="DCE1DE"/>
              </a:solidFill>
            </a:ln>
          </c:spPr>
        </c:majorGridlines>
        <c:numFmt formatCode="0&quot;%&quot;" sourceLinked="0"/>
        <c:majorTickMark val="out"/>
        <c:minorTickMark val="none"/>
        <c:tickLblPos val="nextTo"/>
        <c:spPr>
          <a:ln>
            <a:noFill/>
          </a:ln>
        </c:spPr>
        <c:txPr>
          <a:bodyPr/>
          <a:lstStyle/>
          <a:p>
            <a:pPr>
              <a:defRPr sz="1200">
                <a:solidFill>
                  <a:srgbClr val="545F5A"/>
                </a:solidFill>
              </a:defRPr>
            </a:pPr>
            <a:endParaRPr lang="en-KE"/>
          </a:p>
        </c:txPr>
        <c:crossAx val="-2068027336"/>
        <c:crosses val="autoZero"/>
        <c:crossBetween val="between"/>
        <c:majorUnit val="25"/>
      </c:valAx>
    </c:plotArea>
    <c:plotVisOnly val="1"/>
    <c:dispBlanksAs val="gap"/>
    <c:showDLblsOverMax val="1"/>
  </c:chart>
  <c:txPr>
    <a:bodyPr/>
    <a:lstStyle/>
    <a:p>
      <a:pPr>
        <a:defRPr sz="1400">
          <a:solidFill>
            <a:srgbClr val="1F2A26"/>
          </a:solidFill>
          <a:latin typeface="Aptos"/>
        </a:defRPr>
      </a:pPr>
      <a:endParaRPr lang="en-KE"/>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922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Abstract No. 82, oral presentation, Digital Innovations Improving Equity and Access. Good morning. I will share how moving Kirinyaga County's EMR from locally hosted servers to the cloud changed the way we supervise 32 health facilities: faster feedback, wider reach and lower cost.</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Supportive supervision promotes accurate data use and service quality and enables timely technical assistance (WHO, 2019; MoH, 2022). In Kirinyaga, 32 facilities across five sub-counties were using locally hosted EMR servers from 2021.</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Under local hosting, performance monitoring depended on physical visits. Each facility needed about one supervisory day to extract EMR data, review it and validate against MOH 731 and KHIS. Facilities were visited once or twice a quarter and TA could lag monthly submission by up to 30 days.</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 2024 the county moved to a cloud-based EMR. Authorized program and sub-county teams connect through secure VPN, which allows remote and continuous performance monitoring.</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objective was to assess efficiency, timeliness, reach and cost of supportive supervision after the transition. We also tracked linkage to combination prevention and IIT as program outcomes.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retrospective before-and-after assessment across all 32 facilities. The comparison period is September 2020 to August 2024 under local hosting, versus the period after the September 2024 transition.</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After transition, authorized teams used secure VPN to monitor performance remotely, run DQA, identify under-performing facilities and prioritize TA. Physical visits were targeted. Six indicators were compared.</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Headline results: TA turnaround moved from up to 30 days to near real time; four program officers reviewed four facilities in two to four hours; remote monitoring flagged 15 of 32 facilities (46.9%) for targeted TA; and DQA reached all 32 facilities.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Remote review cut feedback time from about a full day per facility to two to four hours for four facilities, and TA from up to 30 days to near real time. Remote monitoring flagged 15 of 32 facilities (46.9%) for targeted TA, so physical visits could focus on them.</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Targeted supervision cut travel and fuel costs by 50 percent. Virtual DQA cut its cost by 80 percent and reached all 32 facilities, replacing a full-day in-person meeting.</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Linkage to combination prevention increased from 36 percent to 63 percent, and IIT fell below 1 percent in 10 facilities.</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Three things stand out: monitoring became continuous; effort followed need; and coverage widened while costs fell. Better feedback and targeted TA coincided with higher linkage and lower IIT, though this design cannot prove cause.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What made it work: secure access, validation against MOH 731 and KHIS, and keeping physical visits for mentorship. Limitations: retrospective before-and-after design with no comparison group, possible concurrent program activities, and dependence on connectivity and data security.</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Cloud-based EMR turned supervision from episodic and travel-dependent into continuous and data-driven. The model shows the potential of secure remote EMR-enabled supervision to strengthen county HIV program performance and make better use of limited supervisory resources.</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Thank you. I welcome your questions and comments.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chart" Target="../charts/char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chart" Target="../charts/char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chart" Target="../charts/chart3.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vector_graphics_style_abstract_backgro_3_batch_3.png"/>
          <p:cNvPicPr>
            <a:picLocks noChangeAspect="1"/>
          </p:cNvPicPr>
          <p:nvPr/>
        </p:nvPicPr>
        <p:blipFill>
          <a:blip r:embed="rId3"/>
          <a:stretch>
            <a:fillRect/>
          </a:stretch>
        </p:blipFill>
        <p:spPr>
          <a:xfrm>
            <a:off x="0" y="0"/>
            <a:ext cx="12191695" cy="6858000"/>
          </a:xfrm>
          <a:prstGeom prst="rect">
            <a:avLst/>
          </a:prstGeom>
        </p:spPr>
      </p:pic>
      <p:sp>
        <p:nvSpPr>
          <p:cNvPr id="9" name="TextBox 8"/>
          <p:cNvSpPr txBox="1"/>
          <p:nvPr/>
        </p:nvSpPr>
        <p:spPr>
          <a:xfrm>
            <a:off x="731520" y="6172200"/>
            <a:ext cx="5486400" cy="228600"/>
          </a:xfrm>
          <a:prstGeom prst="rect">
            <a:avLst/>
          </a:prstGeom>
          <a:noFill/>
        </p:spPr>
        <p:txBody>
          <a:bodyPr wrap="square" anchor="ctr">
            <a:spAutoFit/>
          </a:bodyPr>
          <a:lstStyle/>
          <a:p>
            <a:pPr algn="l"/>
            <a:r>
              <a:rPr sz="1000" b="0">
                <a:solidFill>
                  <a:srgbClr val="545F5A"/>
                </a:solidFill>
                <a:latin typeface="Aptos"/>
              </a:rPr>
              <a:t>www.kecoa.org</a:t>
            </a:r>
          </a:p>
        </p:txBody>
      </p:sp>
      <p:sp>
        <p:nvSpPr>
          <p:cNvPr id="10" name="Rounded Rectangle 9"/>
          <p:cNvSpPr/>
          <p:nvPr/>
        </p:nvSpPr>
        <p:spPr>
          <a:xfrm>
            <a:off x="612648" y="1097280"/>
            <a:ext cx="5989320" cy="4279392"/>
          </a:xfrm>
          <a:prstGeom prst="roundRect">
            <a:avLst/>
          </a:prstGeom>
          <a:solidFill>
            <a:srgbClr val="FFFFFF"/>
          </a:solidFill>
          <a:ln w="20320">
            <a:solidFill>
              <a:srgbClr val="C7953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68680" y="1371600"/>
            <a:ext cx="5486400" cy="384048"/>
          </a:xfrm>
          <a:prstGeom prst="rect">
            <a:avLst/>
          </a:prstGeom>
          <a:noFill/>
        </p:spPr>
        <p:txBody>
          <a:bodyPr wrap="square" lIns="18288" tIns="18288">
            <a:spAutoFit/>
          </a:bodyPr>
          <a:lstStyle/>
          <a:p>
            <a:r>
              <a:rPr sz="1800" b="1">
                <a:solidFill>
                  <a:srgbClr val="056050"/>
                </a:solidFill>
                <a:latin typeface="Aptos"/>
              </a:rPr>
              <a:t>KENYA CLINICAL OFFICERS’ ASSOCIATION</a:t>
            </a:r>
          </a:p>
        </p:txBody>
      </p:sp>
      <p:sp>
        <p:nvSpPr>
          <p:cNvPr id="12" name="TextBox 11"/>
          <p:cNvSpPr txBox="1"/>
          <p:nvPr/>
        </p:nvSpPr>
        <p:spPr>
          <a:xfrm>
            <a:off x="868680" y="1828800"/>
            <a:ext cx="5486400" cy="868680"/>
          </a:xfrm>
          <a:prstGeom prst="rect">
            <a:avLst/>
          </a:prstGeom>
          <a:noFill/>
        </p:spPr>
        <p:txBody>
          <a:bodyPr wrap="square" lIns="18288" tIns="18288">
            <a:spAutoFit/>
          </a:bodyPr>
          <a:lstStyle/>
          <a:p>
            <a:r>
              <a:rPr sz="2500" b="1">
                <a:solidFill>
                  <a:srgbClr val="035043"/>
                </a:solidFill>
                <a:latin typeface="Aptos"/>
              </a:rPr>
              <a:t>28th Annual Scientific
Conference 2026</a:t>
            </a:r>
          </a:p>
        </p:txBody>
      </p:sp>
      <p:sp>
        <p:nvSpPr>
          <p:cNvPr id="13" name="TextBox 12"/>
          <p:cNvSpPr txBox="1"/>
          <p:nvPr/>
        </p:nvSpPr>
        <p:spPr>
          <a:xfrm>
            <a:off x="868680" y="2743200"/>
            <a:ext cx="5074920" cy="228600"/>
          </a:xfrm>
          <a:prstGeom prst="rect">
            <a:avLst/>
          </a:prstGeom>
          <a:noFill/>
        </p:spPr>
        <p:txBody>
          <a:bodyPr wrap="square" lIns="18288" tIns="18288">
            <a:spAutoFit/>
          </a:bodyPr>
          <a:lstStyle/>
          <a:p>
            <a:r>
              <a:rPr sz="1100" b="1">
                <a:solidFill>
                  <a:srgbClr val="C79532"/>
                </a:solidFill>
                <a:latin typeface="Aptos"/>
              </a:rPr>
              <a:t>CONFERENCE THEME</a:t>
            </a:r>
          </a:p>
        </p:txBody>
      </p:sp>
      <p:sp>
        <p:nvSpPr>
          <p:cNvPr id="14" name="TextBox 13"/>
          <p:cNvSpPr txBox="1"/>
          <p:nvPr/>
        </p:nvSpPr>
        <p:spPr>
          <a:xfrm>
            <a:off x="868680" y="2971800"/>
            <a:ext cx="5376672" cy="850392"/>
          </a:xfrm>
          <a:prstGeom prst="rect">
            <a:avLst/>
          </a:prstGeom>
          <a:noFill/>
        </p:spPr>
        <p:txBody>
          <a:bodyPr wrap="square" lIns="18288" tIns="18288">
            <a:spAutoFit/>
          </a:bodyPr>
          <a:lstStyle/>
          <a:p>
            <a:r>
              <a:rPr sz="1400" b="1" dirty="0">
                <a:solidFill>
                  <a:srgbClr val="035043"/>
                </a:solidFill>
                <a:latin typeface="Aptos"/>
              </a:rPr>
              <a:t>Building Resilient Health Systems
for Universal Health Coverage</a:t>
            </a:r>
          </a:p>
        </p:txBody>
      </p:sp>
      <p:sp>
        <p:nvSpPr>
          <p:cNvPr id="15" name="TextBox 14"/>
          <p:cNvSpPr txBox="1"/>
          <p:nvPr/>
        </p:nvSpPr>
        <p:spPr>
          <a:xfrm>
            <a:off x="868680" y="3611880"/>
            <a:ext cx="5303520" cy="320040"/>
          </a:xfrm>
          <a:prstGeom prst="rect">
            <a:avLst/>
          </a:prstGeom>
          <a:noFill/>
        </p:spPr>
        <p:txBody>
          <a:bodyPr wrap="square" lIns="18288" tIns="18288">
            <a:spAutoFit/>
          </a:bodyPr>
          <a:lstStyle/>
          <a:p>
            <a:r>
              <a:rPr sz="1500" b="1">
                <a:solidFill>
                  <a:srgbClr val="A9781A"/>
                </a:solidFill>
                <a:latin typeface="Aptos"/>
              </a:rPr>
              <a:t>Transforming Supportive Supervision Through Cloud-Based Electronic Medical Records: Experience from Kirinyaga County, Kenya</a:t>
            </a:r>
          </a:p>
        </p:txBody>
      </p:sp>
      <p:sp>
        <p:nvSpPr>
          <p:cNvPr id="16" name="TextBox 15"/>
          <p:cNvSpPr txBox="1"/>
          <p:nvPr/>
        </p:nvSpPr>
        <p:spPr>
          <a:xfrm>
            <a:off x="822960" y="4754880"/>
            <a:ext cx="5303520" cy="341632"/>
          </a:xfrm>
          <a:prstGeom prst="rect">
            <a:avLst/>
          </a:prstGeom>
          <a:noFill/>
        </p:spPr>
        <p:txBody>
          <a:bodyPr wrap="square" lIns="18288" tIns="18288">
            <a:spAutoFit/>
          </a:bodyPr>
          <a:lstStyle/>
          <a:p>
            <a:r>
              <a:rPr b="0" dirty="0">
                <a:solidFill>
                  <a:srgbClr val="545F5A"/>
                </a:solidFill>
                <a:latin typeface="Aptos"/>
              </a:rPr>
              <a:t>Isaac N. Mburu  |  </a:t>
            </a:r>
            <a:r>
              <a:rPr b="0" dirty="0" err="1">
                <a:solidFill>
                  <a:srgbClr val="545F5A"/>
                </a:solidFill>
                <a:latin typeface="Aptos"/>
              </a:rPr>
              <a:t>Wezesha</a:t>
            </a:r>
            <a:r>
              <a:rPr b="0" dirty="0">
                <a:solidFill>
                  <a:srgbClr val="545F5A"/>
                </a:solidFill>
                <a:latin typeface="Aptos"/>
              </a:rPr>
              <a:t> Afya, Kirinyaga County</a:t>
            </a:r>
          </a:p>
        </p:txBody>
      </p:sp>
      <p:pic>
        <p:nvPicPr>
          <p:cNvPr id="17" name="Picture 16" descr="kcoa_logo_full.png"/>
          <p:cNvPicPr>
            <a:picLocks noChangeAspect="1"/>
          </p:cNvPicPr>
          <p:nvPr/>
        </p:nvPicPr>
        <p:blipFill>
          <a:blip r:embed="rId4"/>
          <a:stretch>
            <a:fillRect/>
          </a:stretch>
        </p:blipFill>
        <p:spPr>
          <a:xfrm>
            <a:off x="6903720" y="347472"/>
            <a:ext cx="4663440" cy="13533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Background: Why Supportive Supervision Matters</a:t>
            </a: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3</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Point badge 1"/>
          <p:cNvSpPr/>
          <p:nvPr/>
        </p:nvSpPr>
        <p:spPr>
          <a:xfrm>
            <a:off x="868680" y="1691640"/>
            <a:ext cx="566928" cy="566928"/>
          </a:xfrm>
          <a:prstGeom prst="ellipse">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i="0">
                <a:solidFill>
                  <a:srgbClr val="FFFFFF"/>
                </a:solidFill>
                <a:latin typeface="Aptos"/>
              </a:rPr>
              <a:t>1</a:t>
            </a:r>
          </a:p>
        </p:txBody>
      </p:sp>
      <p:sp>
        <p:nvSpPr>
          <p:cNvPr id="13" name="TextBox 12"/>
          <p:cNvSpPr txBox="1"/>
          <p:nvPr/>
        </p:nvSpPr>
        <p:spPr>
          <a:xfrm>
            <a:off x="1645920" y="1508760"/>
            <a:ext cx="4937760" cy="365760"/>
          </a:xfrm>
          <a:prstGeom prst="rect">
            <a:avLst/>
          </a:prstGeom>
          <a:noFill/>
        </p:spPr>
        <p:txBody>
          <a:bodyPr wrap="square" lIns="45720" tIns="27432" rIns="45720" bIns="27432" anchor="t">
            <a:spAutoFit/>
          </a:bodyPr>
          <a:lstStyle/>
          <a:p>
            <a:pPr algn="l"/>
            <a:r>
              <a:rPr sz="1800" b="1" i="0">
                <a:solidFill>
                  <a:srgbClr val="035043"/>
                </a:solidFill>
                <a:latin typeface="Aptos"/>
              </a:rPr>
              <a:t>Promotes accurate data use</a:t>
            </a:r>
          </a:p>
        </p:txBody>
      </p:sp>
      <p:sp>
        <p:nvSpPr>
          <p:cNvPr id="14" name="TextBox 13"/>
          <p:cNvSpPr txBox="1"/>
          <p:nvPr/>
        </p:nvSpPr>
        <p:spPr>
          <a:xfrm>
            <a:off x="1645920" y="1920240"/>
            <a:ext cx="4937760" cy="731520"/>
          </a:xfrm>
          <a:prstGeom prst="rect">
            <a:avLst/>
          </a:prstGeom>
          <a:noFill/>
        </p:spPr>
        <p:txBody>
          <a:bodyPr wrap="square" lIns="45720" tIns="27432" rIns="45720" bIns="27432" anchor="t">
            <a:spAutoFit/>
          </a:bodyPr>
          <a:lstStyle/>
          <a:p>
            <a:pPr algn="l"/>
            <a:r>
              <a:rPr sz="1400" b="0" i="0">
                <a:solidFill>
                  <a:srgbClr val="545F5A"/>
                </a:solidFill>
                <a:latin typeface="Aptos"/>
              </a:rPr>
              <a:t>Routine EMR review against the MOH 731 tool and KHIS keeps reported results reliable.</a:t>
            </a:r>
          </a:p>
        </p:txBody>
      </p:sp>
      <p:sp>
        <p:nvSpPr>
          <p:cNvPr id="15" name="Point badge 2"/>
          <p:cNvSpPr/>
          <p:nvPr/>
        </p:nvSpPr>
        <p:spPr>
          <a:xfrm>
            <a:off x="868680" y="3017520"/>
            <a:ext cx="566928" cy="566928"/>
          </a:xfrm>
          <a:prstGeom prst="ellipse">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i="0">
                <a:solidFill>
                  <a:srgbClr val="FFFFFF"/>
                </a:solidFill>
                <a:latin typeface="Aptos"/>
              </a:rPr>
              <a:t>2</a:t>
            </a:r>
          </a:p>
        </p:txBody>
      </p:sp>
      <p:sp>
        <p:nvSpPr>
          <p:cNvPr id="16" name="TextBox 15"/>
          <p:cNvSpPr txBox="1"/>
          <p:nvPr/>
        </p:nvSpPr>
        <p:spPr>
          <a:xfrm>
            <a:off x="1645920" y="2834639"/>
            <a:ext cx="4937760" cy="365760"/>
          </a:xfrm>
          <a:prstGeom prst="rect">
            <a:avLst/>
          </a:prstGeom>
          <a:noFill/>
        </p:spPr>
        <p:txBody>
          <a:bodyPr wrap="square" lIns="45720" tIns="27432" rIns="45720" bIns="27432" anchor="t">
            <a:spAutoFit/>
          </a:bodyPr>
          <a:lstStyle/>
          <a:p>
            <a:pPr algn="l"/>
            <a:r>
              <a:rPr sz="1800" b="1" i="0">
                <a:solidFill>
                  <a:srgbClr val="035043"/>
                </a:solidFill>
                <a:latin typeface="Aptos"/>
              </a:rPr>
              <a:t>Supports service quality</a:t>
            </a:r>
          </a:p>
        </p:txBody>
      </p:sp>
      <p:sp>
        <p:nvSpPr>
          <p:cNvPr id="17" name="TextBox 16"/>
          <p:cNvSpPr txBox="1"/>
          <p:nvPr/>
        </p:nvSpPr>
        <p:spPr>
          <a:xfrm>
            <a:off x="1645920" y="3246120"/>
            <a:ext cx="4937760" cy="731520"/>
          </a:xfrm>
          <a:prstGeom prst="rect">
            <a:avLst/>
          </a:prstGeom>
          <a:noFill/>
        </p:spPr>
        <p:txBody>
          <a:bodyPr wrap="square" lIns="45720" tIns="27432" rIns="45720" bIns="27432" anchor="t">
            <a:spAutoFit/>
          </a:bodyPr>
          <a:lstStyle/>
          <a:p>
            <a:pPr algn="l"/>
            <a:r>
              <a:rPr sz="1400" b="0" i="0">
                <a:solidFill>
                  <a:srgbClr val="545F5A"/>
                </a:solidFill>
                <a:latin typeface="Aptos"/>
              </a:rPr>
              <a:t>Structured facility support strengthens the quality of HIV service delivery.</a:t>
            </a:r>
          </a:p>
        </p:txBody>
      </p:sp>
      <p:sp>
        <p:nvSpPr>
          <p:cNvPr id="18" name="Point badge 3"/>
          <p:cNvSpPr/>
          <p:nvPr/>
        </p:nvSpPr>
        <p:spPr>
          <a:xfrm>
            <a:off x="868680" y="4343400"/>
            <a:ext cx="566928" cy="566928"/>
          </a:xfrm>
          <a:prstGeom prst="ellipse">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i="0">
                <a:solidFill>
                  <a:srgbClr val="FFFFFF"/>
                </a:solidFill>
                <a:latin typeface="Aptos"/>
              </a:rPr>
              <a:t>3</a:t>
            </a:r>
          </a:p>
        </p:txBody>
      </p:sp>
      <p:sp>
        <p:nvSpPr>
          <p:cNvPr id="19" name="TextBox 18"/>
          <p:cNvSpPr txBox="1"/>
          <p:nvPr/>
        </p:nvSpPr>
        <p:spPr>
          <a:xfrm>
            <a:off x="1645920" y="4160520"/>
            <a:ext cx="4937760" cy="365760"/>
          </a:xfrm>
          <a:prstGeom prst="rect">
            <a:avLst/>
          </a:prstGeom>
          <a:noFill/>
        </p:spPr>
        <p:txBody>
          <a:bodyPr wrap="square" lIns="45720" tIns="27432" rIns="45720" bIns="27432" anchor="t">
            <a:spAutoFit/>
          </a:bodyPr>
          <a:lstStyle/>
          <a:p>
            <a:pPr algn="l"/>
            <a:r>
              <a:rPr sz="1800" b="1" i="0">
                <a:solidFill>
                  <a:srgbClr val="035043"/>
                </a:solidFill>
                <a:latin typeface="Aptos"/>
              </a:rPr>
              <a:t>Enables timely technical assistance</a:t>
            </a:r>
          </a:p>
        </p:txBody>
      </p:sp>
      <p:sp>
        <p:nvSpPr>
          <p:cNvPr id="20" name="TextBox 19"/>
          <p:cNvSpPr txBox="1"/>
          <p:nvPr/>
        </p:nvSpPr>
        <p:spPr>
          <a:xfrm>
            <a:off x="1645920" y="4572000"/>
            <a:ext cx="4937760" cy="731520"/>
          </a:xfrm>
          <a:prstGeom prst="rect">
            <a:avLst/>
          </a:prstGeom>
          <a:noFill/>
        </p:spPr>
        <p:txBody>
          <a:bodyPr wrap="square" lIns="45720" tIns="27432" rIns="45720" bIns="27432" anchor="t">
            <a:spAutoFit/>
          </a:bodyPr>
          <a:lstStyle/>
          <a:p>
            <a:pPr algn="l"/>
            <a:r>
              <a:rPr sz="1400" b="0" i="0">
                <a:solidFill>
                  <a:srgbClr val="545F5A"/>
                </a:solidFill>
                <a:latin typeface="Aptos"/>
              </a:rPr>
              <a:t>Early detection of gaps lets TA reach facilities when it is needed.</a:t>
            </a:r>
          </a:p>
        </p:txBody>
      </p:sp>
      <p:sp>
        <p:nvSpPr>
          <p:cNvPr id="21" name="TextBox 20"/>
          <p:cNvSpPr txBox="1"/>
          <p:nvPr/>
        </p:nvSpPr>
        <p:spPr>
          <a:xfrm>
            <a:off x="868680" y="5486400"/>
            <a:ext cx="5760720" cy="274320"/>
          </a:xfrm>
          <a:prstGeom prst="rect">
            <a:avLst/>
          </a:prstGeom>
          <a:noFill/>
        </p:spPr>
        <p:txBody>
          <a:bodyPr wrap="square" lIns="45720" tIns="27432" rIns="45720" bIns="27432" anchor="t">
            <a:spAutoFit/>
          </a:bodyPr>
          <a:lstStyle/>
          <a:p>
            <a:pPr algn="l"/>
            <a:r>
              <a:rPr sz="1200" b="0" i="1">
                <a:solidFill>
                  <a:srgbClr val="545F5A"/>
                </a:solidFill>
                <a:latin typeface="Aptos"/>
              </a:rPr>
              <a:t>Sources: WHO, 2019; MoH, 2022</a:t>
            </a:r>
          </a:p>
        </p:txBody>
      </p:sp>
      <p:sp>
        <p:nvSpPr>
          <p:cNvPr id="22" name="Setting card"/>
          <p:cNvSpPr/>
          <p:nvPr/>
        </p:nvSpPr>
        <p:spPr>
          <a:xfrm>
            <a:off x="6903720" y="1463040"/>
            <a:ext cx="4389120" cy="4297680"/>
          </a:xfrm>
          <a:prstGeom prst="roundRect">
            <a:avLst>
              <a:gd name="adj" fmla="val 7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132320" y="1691640"/>
            <a:ext cx="1600200" cy="1005840"/>
          </a:xfrm>
          <a:prstGeom prst="rect">
            <a:avLst/>
          </a:prstGeom>
          <a:noFill/>
        </p:spPr>
        <p:txBody>
          <a:bodyPr wrap="square" lIns="45720" tIns="27432" rIns="45720" bIns="27432" anchor="ctr">
            <a:spAutoFit/>
          </a:bodyPr>
          <a:lstStyle/>
          <a:p>
            <a:pPr algn="l"/>
            <a:r>
              <a:rPr sz="4000" b="1" i="0">
                <a:solidFill>
                  <a:srgbClr val="E8C068"/>
                </a:solidFill>
                <a:latin typeface="Aptos"/>
              </a:rPr>
              <a:t>32</a:t>
            </a:r>
          </a:p>
        </p:txBody>
      </p:sp>
      <p:sp>
        <p:nvSpPr>
          <p:cNvPr id="24" name="TextBox 23"/>
          <p:cNvSpPr txBox="1"/>
          <p:nvPr/>
        </p:nvSpPr>
        <p:spPr>
          <a:xfrm>
            <a:off x="8732520" y="1691640"/>
            <a:ext cx="2423160" cy="1005840"/>
          </a:xfrm>
          <a:prstGeom prst="rect">
            <a:avLst/>
          </a:prstGeom>
          <a:noFill/>
        </p:spPr>
        <p:txBody>
          <a:bodyPr wrap="square" lIns="45720" tIns="27432" rIns="45720" bIns="27432" anchor="ctr">
            <a:spAutoFit/>
          </a:bodyPr>
          <a:lstStyle/>
          <a:p>
            <a:pPr algn="l"/>
            <a:r>
              <a:rPr sz="1400" b="0" i="0">
                <a:solidFill>
                  <a:srgbClr val="FFFFFF"/>
                </a:solidFill>
                <a:latin typeface="Aptos"/>
              </a:rPr>
              <a:t>health facilities supported by the county and partner</a:t>
            </a:r>
          </a:p>
        </p:txBody>
      </p:sp>
      <p:sp>
        <p:nvSpPr>
          <p:cNvPr id="25" name="TextBox 24"/>
          <p:cNvSpPr txBox="1"/>
          <p:nvPr/>
        </p:nvSpPr>
        <p:spPr>
          <a:xfrm>
            <a:off x="7132320" y="3017520"/>
            <a:ext cx="1600200" cy="1005840"/>
          </a:xfrm>
          <a:prstGeom prst="rect">
            <a:avLst/>
          </a:prstGeom>
          <a:noFill/>
        </p:spPr>
        <p:txBody>
          <a:bodyPr wrap="square" lIns="45720" tIns="27432" rIns="45720" bIns="27432" anchor="ctr">
            <a:spAutoFit/>
          </a:bodyPr>
          <a:lstStyle/>
          <a:p>
            <a:pPr algn="l"/>
            <a:r>
              <a:rPr sz="4000" b="1" i="0">
                <a:solidFill>
                  <a:srgbClr val="E8C068"/>
                </a:solidFill>
                <a:latin typeface="Aptos"/>
              </a:rPr>
              <a:t>5</a:t>
            </a:r>
          </a:p>
        </p:txBody>
      </p:sp>
      <p:sp>
        <p:nvSpPr>
          <p:cNvPr id="26" name="TextBox 25"/>
          <p:cNvSpPr txBox="1"/>
          <p:nvPr/>
        </p:nvSpPr>
        <p:spPr>
          <a:xfrm>
            <a:off x="8732520" y="3017520"/>
            <a:ext cx="2423160" cy="1005840"/>
          </a:xfrm>
          <a:prstGeom prst="rect">
            <a:avLst/>
          </a:prstGeom>
          <a:noFill/>
        </p:spPr>
        <p:txBody>
          <a:bodyPr wrap="square" lIns="45720" tIns="27432" rIns="45720" bIns="27432" anchor="ctr">
            <a:spAutoFit/>
          </a:bodyPr>
          <a:lstStyle/>
          <a:p>
            <a:pPr algn="l"/>
            <a:r>
              <a:rPr sz="1400" b="0" i="0">
                <a:solidFill>
                  <a:srgbClr val="FFFFFF"/>
                </a:solidFill>
                <a:latin typeface="Aptos"/>
              </a:rPr>
              <a:t>sub-counties: Kirinyaga East, Central, West, Gichugu and Ndia</a:t>
            </a:r>
          </a:p>
        </p:txBody>
      </p:sp>
      <p:sp>
        <p:nvSpPr>
          <p:cNvPr id="27" name="TextBox 26"/>
          <p:cNvSpPr txBox="1"/>
          <p:nvPr/>
        </p:nvSpPr>
        <p:spPr>
          <a:xfrm>
            <a:off x="7132320" y="4343400"/>
            <a:ext cx="1600200" cy="1005840"/>
          </a:xfrm>
          <a:prstGeom prst="rect">
            <a:avLst/>
          </a:prstGeom>
          <a:noFill/>
        </p:spPr>
        <p:txBody>
          <a:bodyPr wrap="square" lIns="45720" tIns="27432" rIns="45720" bIns="27432" anchor="ctr">
            <a:spAutoFit/>
          </a:bodyPr>
          <a:lstStyle/>
          <a:p>
            <a:pPr algn="l"/>
            <a:r>
              <a:rPr sz="4000" b="1" i="0">
                <a:solidFill>
                  <a:srgbClr val="E8C068"/>
                </a:solidFill>
                <a:latin typeface="Aptos"/>
              </a:rPr>
              <a:t>2021</a:t>
            </a:r>
          </a:p>
        </p:txBody>
      </p:sp>
      <p:sp>
        <p:nvSpPr>
          <p:cNvPr id="28" name="TextBox 27"/>
          <p:cNvSpPr txBox="1"/>
          <p:nvPr/>
        </p:nvSpPr>
        <p:spPr>
          <a:xfrm>
            <a:off x="8732520" y="4343400"/>
            <a:ext cx="2423160" cy="1005840"/>
          </a:xfrm>
          <a:prstGeom prst="rect">
            <a:avLst/>
          </a:prstGeom>
          <a:noFill/>
        </p:spPr>
        <p:txBody>
          <a:bodyPr wrap="square" lIns="45720" tIns="27432" rIns="45720" bIns="27432" anchor="ctr">
            <a:spAutoFit/>
          </a:bodyPr>
          <a:lstStyle/>
          <a:p>
            <a:pPr algn="l"/>
            <a:r>
              <a:rPr sz="1400" b="0" i="0">
                <a:solidFill>
                  <a:srgbClr val="FFFFFF"/>
                </a:solidFill>
                <a:latin typeface="Aptos"/>
              </a:rPr>
              <a:t>locally hosted EMR servers in use at facility level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Before: Supervision on Locally Hosted EMR</a:t>
            </a: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4</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Old step 1"/>
          <p:cNvSpPr/>
          <p:nvPr/>
        </p:nvSpPr>
        <p:spPr>
          <a:xfrm>
            <a:off x="868680" y="1508760"/>
            <a:ext cx="2286000" cy="228600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ld step badge 1"/>
          <p:cNvSpPr/>
          <p:nvPr/>
        </p:nvSpPr>
        <p:spPr>
          <a:xfrm>
            <a:off x="1051560" y="1691640"/>
            <a:ext cx="457200" cy="457200"/>
          </a:xfrm>
          <a:prstGeom prst="ellipse">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i="0">
                <a:solidFill>
                  <a:srgbClr val="FFFFFF"/>
                </a:solidFill>
                <a:latin typeface="Aptos"/>
              </a:rPr>
              <a:t>1</a:t>
            </a:r>
          </a:p>
        </p:txBody>
      </p:sp>
      <p:sp>
        <p:nvSpPr>
          <p:cNvPr id="14" name="TextBox 13"/>
          <p:cNvSpPr txBox="1"/>
          <p:nvPr/>
        </p:nvSpPr>
        <p:spPr>
          <a:xfrm>
            <a:off x="978407" y="2240280"/>
            <a:ext cx="2084831" cy="594360"/>
          </a:xfrm>
          <a:prstGeom prst="rect">
            <a:avLst/>
          </a:prstGeom>
          <a:noFill/>
        </p:spPr>
        <p:txBody>
          <a:bodyPr wrap="square" lIns="45720" tIns="27432" rIns="45720" bIns="27432" anchor="t">
            <a:spAutoFit/>
          </a:bodyPr>
          <a:lstStyle/>
          <a:p>
            <a:pPr algn="l"/>
            <a:r>
              <a:rPr sz="1600" b="1" i="0">
                <a:solidFill>
                  <a:srgbClr val="035043"/>
                </a:solidFill>
                <a:latin typeface="Aptos"/>
              </a:rPr>
              <a:t>Monthly submission</a:t>
            </a:r>
          </a:p>
        </p:txBody>
      </p:sp>
      <p:sp>
        <p:nvSpPr>
          <p:cNvPr id="15" name="TextBox 14"/>
          <p:cNvSpPr txBox="1"/>
          <p:nvPr/>
        </p:nvSpPr>
        <p:spPr>
          <a:xfrm>
            <a:off x="978407" y="2834640"/>
            <a:ext cx="2084831" cy="914400"/>
          </a:xfrm>
          <a:prstGeom prst="rect">
            <a:avLst/>
          </a:prstGeom>
          <a:noFill/>
        </p:spPr>
        <p:txBody>
          <a:bodyPr wrap="square" lIns="45720" tIns="27432" rIns="45720" bIns="27432" anchor="t">
            <a:spAutoFit/>
          </a:bodyPr>
          <a:lstStyle/>
          <a:p>
            <a:pPr algn="l"/>
            <a:r>
              <a:rPr sz="1400" b="0" i="0">
                <a:solidFill>
                  <a:srgbClr val="545F5A"/>
                </a:solidFill>
                <a:latin typeface="Aptos"/>
              </a:rPr>
              <a:t>Facilities submit; TA is prioritized only after submission.</a:t>
            </a:r>
          </a:p>
        </p:txBody>
      </p:sp>
      <p:sp>
        <p:nvSpPr>
          <p:cNvPr id="16" name="Arrow"/>
          <p:cNvSpPr/>
          <p:nvPr/>
        </p:nvSpPr>
        <p:spPr>
          <a:xfrm>
            <a:off x="3182111" y="2468880"/>
            <a:ext cx="365760" cy="329184"/>
          </a:xfrm>
          <a:prstGeom prst="rightArrow">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ld step 2"/>
          <p:cNvSpPr/>
          <p:nvPr/>
        </p:nvSpPr>
        <p:spPr>
          <a:xfrm>
            <a:off x="3584448" y="1508760"/>
            <a:ext cx="2286000" cy="228600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ld step badge 2"/>
          <p:cNvSpPr/>
          <p:nvPr/>
        </p:nvSpPr>
        <p:spPr>
          <a:xfrm>
            <a:off x="3767328" y="1691640"/>
            <a:ext cx="457200" cy="457200"/>
          </a:xfrm>
          <a:prstGeom prst="ellipse">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i="0">
                <a:solidFill>
                  <a:srgbClr val="FFFFFF"/>
                </a:solidFill>
                <a:latin typeface="Aptos"/>
              </a:rPr>
              <a:t>2</a:t>
            </a:r>
          </a:p>
        </p:txBody>
      </p:sp>
      <p:sp>
        <p:nvSpPr>
          <p:cNvPr id="19" name="TextBox 18"/>
          <p:cNvSpPr txBox="1"/>
          <p:nvPr/>
        </p:nvSpPr>
        <p:spPr>
          <a:xfrm>
            <a:off x="3694176" y="2240280"/>
            <a:ext cx="2084831" cy="594360"/>
          </a:xfrm>
          <a:prstGeom prst="rect">
            <a:avLst/>
          </a:prstGeom>
          <a:noFill/>
        </p:spPr>
        <p:txBody>
          <a:bodyPr wrap="square" lIns="45720" tIns="27432" rIns="45720" bIns="27432" anchor="t">
            <a:spAutoFit/>
          </a:bodyPr>
          <a:lstStyle/>
          <a:p>
            <a:pPr algn="l"/>
            <a:r>
              <a:rPr sz="1600" b="1" i="0">
                <a:solidFill>
                  <a:srgbClr val="035043"/>
                </a:solidFill>
                <a:latin typeface="Aptos"/>
              </a:rPr>
              <a:t>Physical visit</a:t>
            </a:r>
          </a:p>
        </p:txBody>
      </p:sp>
      <p:sp>
        <p:nvSpPr>
          <p:cNvPr id="20" name="TextBox 19"/>
          <p:cNvSpPr txBox="1"/>
          <p:nvPr/>
        </p:nvSpPr>
        <p:spPr>
          <a:xfrm>
            <a:off x="3694176" y="2834640"/>
            <a:ext cx="2084831" cy="914400"/>
          </a:xfrm>
          <a:prstGeom prst="rect">
            <a:avLst/>
          </a:prstGeom>
          <a:noFill/>
        </p:spPr>
        <p:txBody>
          <a:bodyPr wrap="square" lIns="45720" tIns="27432" rIns="45720" bIns="27432" anchor="t">
            <a:spAutoFit/>
          </a:bodyPr>
          <a:lstStyle/>
          <a:p>
            <a:pPr algn="l"/>
            <a:r>
              <a:rPr sz="1400" b="0" i="0">
                <a:solidFill>
                  <a:srgbClr val="545F5A"/>
                </a:solidFill>
                <a:latin typeface="Aptos"/>
              </a:rPr>
              <a:t>Team travels to each facility, once or twice per quarter.</a:t>
            </a:r>
          </a:p>
        </p:txBody>
      </p:sp>
      <p:sp>
        <p:nvSpPr>
          <p:cNvPr id="21" name="Arrow"/>
          <p:cNvSpPr/>
          <p:nvPr/>
        </p:nvSpPr>
        <p:spPr>
          <a:xfrm>
            <a:off x="5897879" y="2468880"/>
            <a:ext cx="365760" cy="329184"/>
          </a:xfrm>
          <a:prstGeom prst="rightArrow">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ld step 3"/>
          <p:cNvSpPr/>
          <p:nvPr/>
        </p:nvSpPr>
        <p:spPr>
          <a:xfrm>
            <a:off x="6300216" y="1508760"/>
            <a:ext cx="2286000" cy="228600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ld step badge 3"/>
          <p:cNvSpPr/>
          <p:nvPr/>
        </p:nvSpPr>
        <p:spPr>
          <a:xfrm>
            <a:off x="6483096" y="1691640"/>
            <a:ext cx="457200" cy="457200"/>
          </a:xfrm>
          <a:prstGeom prst="ellipse">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i="0">
                <a:solidFill>
                  <a:srgbClr val="FFFFFF"/>
                </a:solidFill>
                <a:latin typeface="Aptos"/>
              </a:rPr>
              <a:t>3</a:t>
            </a:r>
          </a:p>
        </p:txBody>
      </p:sp>
      <p:sp>
        <p:nvSpPr>
          <p:cNvPr id="24" name="TextBox 23"/>
          <p:cNvSpPr txBox="1"/>
          <p:nvPr/>
        </p:nvSpPr>
        <p:spPr>
          <a:xfrm>
            <a:off x="6409944" y="2240280"/>
            <a:ext cx="2084831" cy="594360"/>
          </a:xfrm>
          <a:prstGeom prst="rect">
            <a:avLst/>
          </a:prstGeom>
          <a:noFill/>
        </p:spPr>
        <p:txBody>
          <a:bodyPr wrap="square" lIns="45720" tIns="27432" rIns="45720" bIns="27432" anchor="t">
            <a:spAutoFit/>
          </a:bodyPr>
          <a:lstStyle/>
          <a:p>
            <a:pPr algn="l"/>
            <a:r>
              <a:rPr sz="1600" b="1" i="0">
                <a:solidFill>
                  <a:srgbClr val="035043"/>
                </a:solidFill>
                <a:latin typeface="Aptos"/>
              </a:rPr>
              <a:t>On-site EMR review</a:t>
            </a:r>
          </a:p>
        </p:txBody>
      </p:sp>
      <p:sp>
        <p:nvSpPr>
          <p:cNvPr id="25" name="TextBox 24"/>
          <p:cNvSpPr txBox="1"/>
          <p:nvPr/>
        </p:nvSpPr>
        <p:spPr>
          <a:xfrm>
            <a:off x="6409944" y="2834640"/>
            <a:ext cx="2084831" cy="914400"/>
          </a:xfrm>
          <a:prstGeom prst="rect">
            <a:avLst/>
          </a:prstGeom>
          <a:noFill/>
        </p:spPr>
        <p:txBody>
          <a:bodyPr wrap="square" lIns="45720" tIns="27432" rIns="45720" bIns="27432" anchor="t">
            <a:spAutoFit/>
          </a:bodyPr>
          <a:lstStyle/>
          <a:p>
            <a:pPr algn="l"/>
            <a:r>
              <a:rPr sz="1400" b="0" i="0">
                <a:solidFill>
                  <a:srgbClr val="545F5A"/>
                </a:solidFill>
                <a:latin typeface="Aptos"/>
              </a:rPr>
              <a:t>Extract EMR data and validate against MOH 731 and KHIS.</a:t>
            </a:r>
          </a:p>
        </p:txBody>
      </p:sp>
      <p:sp>
        <p:nvSpPr>
          <p:cNvPr id="26" name="Arrow"/>
          <p:cNvSpPr/>
          <p:nvPr/>
        </p:nvSpPr>
        <p:spPr>
          <a:xfrm>
            <a:off x="8613648" y="2468880"/>
            <a:ext cx="365760" cy="329184"/>
          </a:xfrm>
          <a:prstGeom prst="rightArrow">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ld step 4"/>
          <p:cNvSpPr/>
          <p:nvPr/>
        </p:nvSpPr>
        <p:spPr>
          <a:xfrm>
            <a:off x="9015984" y="1508760"/>
            <a:ext cx="2286000" cy="228600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ld step badge 4"/>
          <p:cNvSpPr/>
          <p:nvPr/>
        </p:nvSpPr>
        <p:spPr>
          <a:xfrm>
            <a:off x="9198863" y="1691640"/>
            <a:ext cx="457200" cy="457200"/>
          </a:xfrm>
          <a:prstGeom prst="ellipse">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i="0">
                <a:solidFill>
                  <a:srgbClr val="FFFFFF"/>
                </a:solidFill>
                <a:latin typeface="Aptos"/>
              </a:rPr>
              <a:t>4</a:t>
            </a:r>
          </a:p>
        </p:txBody>
      </p:sp>
      <p:sp>
        <p:nvSpPr>
          <p:cNvPr id="29" name="TextBox 28"/>
          <p:cNvSpPr txBox="1"/>
          <p:nvPr/>
        </p:nvSpPr>
        <p:spPr>
          <a:xfrm>
            <a:off x="9125711" y="2240280"/>
            <a:ext cx="2084831" cy="594360"/>
          </a:xfrm>
          <a:prstGeom prst="rect">
            <a:avLst/>
          </a:prstGeom>
          <a:noFill/>
        </p:spPr>
        <p:txBody>
          <a:bodyPr wrap="square" lIns="45720" tIns="27432" rIns="45720" bIns="27432" anchor="t">
            <a:spAutoFit/>
          </a:bodyPr>
          <a:lstStyle/>
          <a:p>
            <a:pPr algn="l"/>
            <a:r>
              <a:rPr sz="1600" b="1" i="0">
                <a:solidFill>
                  <a:srgbClr val="035043"/>
                </a:solidFill>
                <a:latin typeface="Aptos"/>
              </a:rPr>
              <a:t>Feedback and TA</a:t>
            </a:r>
          </a:p>
        </p:txBody>
      </p:sp>
      <p:sp>
        <p:nvSpPr>
          <p:cNvPr id="30" name="TextBox 29"/>
          <p:cNvSpPr txBox="1"/>
          <p:nvPr/>
        </p:nvSpPr>
        <p:spPr>
          <a:xfrm>
            <a:off x="9125711" y="2834640"/>
            <a:ext cx="2084831" cy="914400"/>
          </a:xfrm>
          <a:prstGeom prst="rect">
            <a:avLst/>
          </a:prstGeom>
          <a:noFill/>
        </p:spPr>
        <p:txBody>
          <a:bodyPr wrap="square" lIns="45720" tIns="27432" rIns="45720" bIns="27432" anchor="t">
            <a:spAutoFit/>
          </a:bodyPr>
          <a:lstStyle/>
          <a:p>
            <a:pPr algn="l"/>
            <a:r>
              <a:rPr sz="1400" b="0" i="0">
                <a:solidFill>
                  <a:srgbClr val="545F5A"/>
                </a:solidFill>
                <a:latin typeface="Aptos"/>
              </a:rPr>
              <a:t>Delivered up to 30 days after monthly submission.</a:t>
            </a:r>
          </a:p>
        </p:txBody>
      </p:sp>
      <p:sp>
        <p:nvSpPr>
          <p:cNvPr id="31" name="Pain tile 1"/>
          <p:cNvSpPr/>
          <p:nvPr/>
        </p:nvSpPr>
        <p:spPr>
          <a:xfrm>
            <a:off x="868680" y="4114800"/>
            <a:ext cx="3291840" cy="173736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1051560" y="4206240"/>
            <a:ext cx="2926080" cy="777240"/>
          </a:xfrm>
          <a:prstGeom prst="rect">
            <a:avLst/>
          </a:prstGeom>
          <a:noFill/>
        </p:spPr>
        <p:txBody>
          <a:bodyPr wrap="square" lIns="45720" tIns="27432" rIns="45720" bIns="27432" anchor="ctr">
            <a:spAutoFit/>
          </a:bodyPr>
          <a:lstStyle/>
          <a:p>
            <a:pPr algn="l"/>
            <a:r>
              <a:rPr sz="3600" b="1" i="0">
                <a:solidFill>
                  <a:srgbClr val="035043"/>
                </a:solidFill>
                <a:latin typeface="Aptos"/>
              </a:rPr>
              <a:t>1–2×</a:t>
            </a:r>
          </a:p>
        </p:txBody>
      </p:sp>
      <p:sp>
        <p:nvSpPr>
          <p:cNvPr id="33" name="TextBox 32"/>
          <p:cNvSpPr txBox="1"/>
          <p:nvPr/>
        </p:nvSpPr>
        <p:spPr>
          <a:xfrm>
            <a:off x="1051560" y="4983480"/>
            <a:ext cx="2926080" cy="822960"/>
          </a:xfrm>
          <a:prstGeom prst="rect">
            <a:avLst/>
          </a:prstGeom>
          <a:noFill/>
        </p:spPr>
        <p:txBody>
          <a:bodyPr wrap="square" lIns="45720" tIns="27432" rIns="45720" bIns="27432" anchor="t">
            <a:spAutoFit/>
          </a:bodyPr>
          <a:lstStyle/>
          <a:p>
            <a:pPr algn="l"/>
            <a:r>
              <a:rPr sz="1400" b="0" i="0">
                <a:solidFill>
                  <a:srgbClr val="1F2A26"/>
                </a:solidFill>
                <a:latin typeface="Aptos"/>
              </a:rPr>
              <a:t>physical supervision visits per facility each quarter</a:t>
            </a:r>
          </a:p>
        </p:txBody>
      </p:sp>
      <p:sp>
        <p:nvSpPr>
          <p:cNvPr id="34" name="Pain tile 2"/>
          <p:cNvSpPr/>
          <p:nvPr/>
        </p:nvSpPr>
        <p:spPr>
          <a:xfrm>
            <a:off x="4434840" y="4114800"/>
            <a:ext cx="3291840" cy="173736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4617720" y="4290161"/>
            <a:ext cx="2926080" cy="609398"/>
          </a:xfrm>
          <a:prstGeom prst="rect">
            <a:avLst/>
          </a:prstGeom>
          <a:noFill/>
        </p:spPr>
        <p:txBody>
          <a:bodyPr wrap="square" lIns="45720" tIns="27432" rIns="45720" bIns="27432" anchor="ctr">
            <a:spAutoFit/>
          </a:bodyPr>
          <a:lstStyle/>
          <a:p>
            <a:pPr algn="l"/>
            <a:r>
              <a:rPr sz="3600" b="1" i="0" dirty="0">
                <a:solidFill>
                  <a:srgbClr val="035043"/>
                </a:solidFill>
                <a:latin typeface="Aptos"/>
              </a:rPr>
              <a:t>1 day</a:t>
            </a:r>
          </a:p>
        </p:txBody>
      </p:sp>
      <p:sp>
        <p:nvSpPr>
          <p:cNvPr id="36" name="TextBox 35"/>
          <p:cNvSpPr txBox="1"/>
          <p:nvPr/>
        </p:nvSpPr>
        <p:spPr>
          <a:xfrm>
            <a:off x="4617720" y="4983480"/>
            <a:ext cx="2926080" cy="822960"/>
          </a:xfrm>
          <a:prstGeom prst="rect">
            <a:avLst/>
          </a:prstGeom>
          <a:noFill/>
        </p:spPr>
        <p:txBody>
          <a:bodyPr wrap="square" lIns="45720" tIns="27432" rIns="45720" bIns="27432" anchor="t">
            <a:spAutoFit/>
          </a:bodyPr>
          <a:lstStyle/>
          <a:p>
            <a:pPr algn="l"/>
            <a:r>
              <a:rPr sz="1400" b="0" i="0" dirty="0">
                <a:solidFill>
                  <a:srgbClr val="1F2A26"/>
                </a:solidFill>
                <a:latin typeface="Aptos"/>
              </a:rPr>
              <a:t>per facility to extract, review and validate EMR data</a:t>
            </a:r>
          </a:p>
        </p:txBody>
      </p:sp>
      <p:sp>
        <p:nvSpPr>
          <p:cNvPr id="37" name="Pain tile 3"/>
          <p:cNvSpPr/>
          <p:nvPr/>
        </p:nvSpPr>
        <p:spPr>
          <a:xfrm>
            <a:off x="8001000" y="4114800"/>
            <a:ext cx="3291840" cy="173736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8183879" y="4290161"/>
            <a:ext cx="2926080" cy="609398"/>
          </a:xfrm>
          <a:prstGeom prst="rect">
            <a:avLst/>
          </a:prstGeom>
          <a:noFill/>
        </p:spPr>
        <p:txBody>
          <a:bodyPr wrap="square" lIns="45720" tIns="27432" rIns="45720" bIns="27432" anchor="ctr">
            <a:spAutoFit/>
          </a:bodyPr>
          <a:lstStyle/>
          <a:p>
            <a:pPr algn="l"/>
            <a:r>
              <a:rPr lang="en-US" sz="3600" b="1" i="0" dirty="0">
                <a:solidFill>
                  <a:srgbClr val="035043"/>
                </a:solidFill>
                <a:latin typeface="Aptos"/>
              </a:rPr>
              <a:t>&gt;</a:t>
            </a:r>
            <a:r>
              <a:rPr sz="3600" b="1" i="0" dirty="0">
                <a:solidFill>
                  <a:srgbClr val="035043"/>
                </a:solidFill>
                <a:latin typeface="Aptos"/>
              </a:rPr>
              <a:t> 30 days</a:t>
            </a:r>
          </a:p>
        </p:txBody>
      </p:sp>
      <p:sp>
        <p:nvSpPr>
          <p:cNvPr id="39" name="TextBox 38"/>
          <p:cNvSpPr txBox="1"/>
          <p:nvPr/>
        </p:nvSpPr>
        <p:spPr>
          <a:xfrm>
            <a:off x="8183879" y="4983480"/>
            <a:ext cx="2926080" cy="547842"/>
          </a:xfrm>
          <a:prstGeom prst="rect">
            <a:avLst/>
          </a:prstGeom>
          <a:noFill/>
        </p:spPr>
        <p:txBody>
          <a:bodyPr wrap="square" lIns="45720" tIns="27432" rIns="45720" bIns="27432" anchor="t">
            <a:spAutoFit/>
          </a:bodyPr>
          <a:lstStyle/>
          <a:p>
            <a:pPr algn="l"/>
            <a:r>
              <a:rPr sz="1600" b="0" i="0" dirty="0">
                <a:solidFill>
                  <a:srgbClr val="1F2A26"/>
                </a:solidFill>
                <a:latin typeface="Aptos"/>
              </a:rPr>
              <a:t>wait for TA after monthly data submission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The Shift: Cloud-Based EMR with Remote Access</a:t>
            </a: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Node facilities"/>
          <p:cNvSpPr/>
          <p:nvPr/>
        </p:nvSpPr>
        <p:spPr>
          <a:xfrm>
            <a:off x="868680" y="1554480"/>
            <a:ext cx="2788920" cy="173736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05840" y="1691640"/>
            <a:ext cx="2514600" cy="1463040"/>
          </a:xfrm>
          <a:prstGeom prst="rect">
            <a:avLst/>
          </a:prstGeom>
          <a:noFill/>
        </p:spPr>
        <p:txBody>
          <a:bodyPr wrap="square" lIns="45720" tIns="27432" rIns="45720" bIns="27432" anchor="ctr">
            <a:spAutoFit/>
          </a:bodyPr>
          <a:lstStyle/>
          <a:p>
            <a:pPr algn="l">
              <a:spcAft>
                <a:spcPts val="400"/>
              </a:spcAft>
            </a:pPr>
            <a:r>
              <a:rPr sz="2200" b="1" i="0">
                <a:solidFill>
                  <a:srgbClr val="035043"/>
                </a:solidFill>
                <a:latin typeface="Aptos"/>
              </a:rPr>
              <a:t>32 facilities</a:t>
            </a:r>
          </a:p>
          <a:p>
            <a:pPr algn="l"/>
            <a:r>
              <a:rPr sz="1400" b="0" i="0">
                <a:solidFill>
                  <a:srgbClr val="545F5A"/>
                </a:solidFill>
                <a:latin typeface="Aptos"/>
              </a:rPr>
              <a:t>across 5 sub-counties</a:t>
            </a:r>
          </a:p>
        </p:txBody>
      </p:sp>
      <p:sp>
        <p:nvSpPr>
          <p:cNvPr id="14" name="Arrow"/>
          <p:cNvSpPr/>
          <p:nvPr/>
        </p:nvSpPr>
        <p:spPr>
          <a:xfrm>
            <a:off x="3749039" y="2240280"/>
            <a:ext cx="411480" cy="365760"/>
          </a:xfrm>
          <a:prstGeom prst="rightArrow">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Node cloud EMR"/>
          <p:cNvSpPr/>
          <p:nvPr/>
        </p:nvSpPr>
        <p:spPr>
          <a:xfrm>
            <a:off x="4251960" y="1554480"/>
            <a:ext cx="3657600" cy="1737360"/>
          </a:xfrm>
          <a:prstGeom prst="roundRect">
            <a:avLst>
              <a:gd name="adj" fmla="val 7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389120" y="1691640"/>
            <a:ext cx="3383280" cy="1463040"/>
          </a:xfrm>
          <a:prstGeom prst="rect">
            <a:avLst/>
          </a:prstGeom>
          <a:noFill/>
        </p:spPr>
        <p:txBody>
          <a:bodyPr wrap="square" lIns="45720" tIns="27432" rIns="45720" bIns="27432" anchor="ctr">
            <a:spAutoFit/>
          </a:bodyPr>
          <a:lstStyle/>
          <a:p>
            <a:pPr algn="l">
              <a:spcAft>
                <a:spcPts val="400"/>
              </a:spcAft>
            </a:pPr>
            <a:r>
              <a:rPr sz="2400" b="1" i="0">
                <a:solidFill>
                  <a:srgbClr val="FFFFFF"/>
                </a:solidFill>
                <a:latin typeface="Aptos"/>
              </a:rPr>
              <a:t>Cloud-based EMR</a:t>
            </a:r>
          </a:p>
          <a:p>
            <a:pPr algn="l"/>
            <a:r>
              <a:rPr sz="1400" b="0" i="0">
                <a:solidFill>
                  <a:srgbClr val="E8C068"/>
                </a:solidFill>
                <a:latin typeface="Aptos"/>
              </a:rPr>
              <a:t>Adopted in 2024</a:t>
            </a:r>
          </a:p>
        </p:txBody>
      </p:sp>
      <p:sp>
        <p:nvSpPr>
          <p:cNvPr id="17" name="Arrow"/>
          <p:cNvSpPr/>
          <p:nvPr/>
        </p:nvSpPr>
        <p:spPr>
          <a:xfrm>
            <a:off x="8001000" y="2240280"/>
            <a:ext cx="411480" cy="365760"/>
          </a:xfrm>
          <a:prstGeom prst="rightArrow">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Node teams"/>
          <p:cNvSpPr/>
          <p:nvPr/>
        </p:nvSpPr>
        <p:spPr>
          <a:xfrm>
            <a:off x="8503920" y="1554480"/>
            <a:ext cx="2788920" cy="173736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641080" y="1691640"/>
            <a:ext cx="2514600" cy="1463040"/>
          </a:xfrm>
          <a:prstGeom prst="rect">
            <a:avLst/>
          </a:prstGeom>
          <a:noFill/>
        </p:spPr>
        <p:txBody>
          <a:bodyPr wrap="square" lIns="45720" tIns="27432" rIns="45720" bIns="27432" anchor="ctr">
            <a:spAutoFit/>
          </a:bodyPr>
          <a:lstStyle/>
          <a:p>
            <a:pPr algn="l">
              <a:spcAft>
                <a:spcPts val="400"/>
              </a:spcAft>
            </a:pPr>
            <a:r>
              <a:rPr sz="1800" b="1" i="0">
                <a:solidFill>
                  <a:srgbClr val="035043"/>
                </a:solidFill>
                <a:latin typeface="Aptos"/>
              </a:rPr>
              <a:t>Program and sub-county teams</a:t>
            </a:r>
          </a:p>
          <a:p>
            <a:pPr algn="l"/>
            <a:r>
              <a:rPr sz="1400" b="0" i="0">
                <a:solidFill>
                  <a:srgbClr val="545F5A"/>
                </a:solidFill>
                <a:latin typeface="Aptos"/>
              </a:rPr>
              <a:t>Authorized, secure VPN</a:t>
            </a:r>
          </a:p>
        </p:txBody>
      </p:sp>
      <p:sp>
        <p:nvSpPr>
          <p:cNvPr id="20" name="Capability card 1"/>
          <p:cNvSpPr/>
          <p:nvPr/>
        </p:nvSpPr>
        <p:spPr>
          <a:xfrm>
            <a:off x="868680" y="3657600"/>
            <a:ext cx="3291840" cy="219456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Capability badge 1"/>
          <p:cNvSpPr/>
          <p:nvPr/>
        </p:nvSpPr>
        <p:spPr>
          <a:xfrm>
            <a:off x="1051560" y="3840480"/>
            <a:ext cx="457200" cy="457200"/>
          </a:xfrm>
          <a:prstGeom prst="ellipse">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i="0">
                <a:solidFill>
                  <a:srgbClr val="FFFFFF"/>
                </a:solidFill>
                <a:latin typeface="Aptos"/>
              </a:rPr>
              <a:t>1</a:t>
            </a:r>
          </a:p>
        </p:txBody>
      </p:sp>
      <p:sp>
        <p:nvSpPr>
          <p:cNvPr id="22" name="TextBox 21"/>
          <p:cNvSpPr txBox="1"/>
          <p:nvPr/>
        </p:nvSpPr>
        <p:spPr>
          <a:xfrm>
            <a:off x="1051560" y="4343400"/>
            <a:ext cx="2926080" cy="640080"/>
          </a:xfrm>
          <a:prstGeom prst="rect">
            <a:avLst/>
          </a:prstGeom>
          <a:noFill/>
        </p:spPr>
        <p:txBody>
          <a:bodyPr wrap="square" lIns="45720" tIns="27432" rIns="45720" bIns="27432" anchor="t">
            <a:spAutoFit/>
          </a:bodyPr>
          <a:lstStyle/>
          <a:p>
            <a:pPr algn="l"/>
            <a:r>
              <a:rPr sz="1700" b="1" i="0">
                <a:solidFill>
                  <a:srgbClr val="035043"/>
                </a:solidFill>
                <a:latin typeface="Aptos"/>
              </a:rPr>
              <a:t>Continuous monitoring</a:t>
            </a:r>
          </a:p>
        </p:txBody>
      </p:sp>
      <p:sp>
        <p:nvSpPr>
          <p:cNvPr id="23" name="TextBox 22"/>
          <p:cNvSpPr txBox="1"/>
          <p:nvPr/>
        </p:nvSpPr>
        <p:spPr>
          <a:xfrm>
            <a:off x="1051560" y="4937760"/>
            <a:ext cx="2926080" cy="868680"/>
          </a:xfrm>
          <a:prstGeom prst="rect">
            <a:avLst/>
          </a:prstGeom>
          <a:noFill/>
        </p:spPr>
        <p:txBody>
          <a:bodyPr wrap="square" lIns="45720" tIns="27432" rIns="45720" bIns="27432" anchor="t">
            <a:spAutoFit/>
          </a:bodyPr>
          <a:lstStyle/>
          <a:p>
            <a:pPr algn="l"/>
            <a:r>
              <a:rPr sz="1400" b="0" i="0">
                <a:solidFill>
                  <a:srgbClr val="1F2A26"/>
                </a:solidFill>
                <a:latin typeface="Aptos"/>
              </a:rPr>
              <a:t>Facility performance tracked from the office, without waiting for the monthly cycle.</a:t>
            </a:r>
          </a:p>
        </p:txBody>
      </p:sp>
      <p:sp>
        <p:nvSpPr>
          <p:cNvPr id="24" name="Capability card 2"/>
          <p:cNvSpPr/>
          <p:nvPr/>
        </p:nvSpPr>
        <p:spPr>
          <a:xfrm>
            <a:off x="4434840" y="3657600"/>
            <a:ext cx="3291840" cy="219456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Capability badge 2"/>
          <p:cNvSpPr/>
          <p:nvPr/>
        </p:nvSpPr>
        <p:spPr>
          <a:xfrm>
            <a:off x="4617720" y="3840480"/>
            <a:ext cx="457200" cy="457200"/>
          </a:xfrm>
          <a:prstGeom prst="ellipse">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i="0">
                <a:solidFill>
                  <a:srgbClr val="FFFFFF"/>
                </a:solidFill>
                <a:latin typeface="Aptos"/>
              </a:rPr>
              <a:t>2</a:t>
            </a:r>
          </a:p>
        </p:txBody>
      </p:sp>
      <p:sp>
        <p:nvSpPr>
          <p:cNvPr id="26" name="TextBox 25"/>
          <p:cNvSpPr txBox="1"/>
          <p:nvPr/>
        </p:nvSpPr>
        <p:spPr>
          <a:xfrm>
            <a:off x="4617720" y="4343400"/>
            <a:ext cx="2926080" cy="640080"/>
          </a:xfrm>
          <a:prstGeom prst="rect">
            <a:avLst/>
          </a:prstGeom>
          <a:noFill/>
        </p:spPr>
        <p:txBody>
          <a:bodyPr wrap="square" lIns="45720" tIns="27432" rIns="45720" bIns="27432" anchor="t">
            <a:spAutoFit/>
          </a:bodyPr>
          <a:lstStyle/>
          <a:p>
            <a:pPr algn="l"/>
            <a:r>
              <a:rPr sz="1700" b="1" i="0">
                <a:solidFill>
                  <a:srgbClr val="035043"/>
                </a:solidFill>
                <a:latin typeface="Aptos"/>
              </a:rPr>
              <a:t>Virtual DQA</a:t>
            </a:r>
          </a:p>
        </p:txBody>
      </p:sp>
      <p:sp>
        <p:nvSpPr>
          <p:cNvPr id="27" name="TextBox 26"/>
          <p:cNvSpPr txBox="1"/>
          <p:nvPr/>
        </p:nvSpPr>
        <p:spPr>
          <a:xfrm>
            <a:off x="4617720" y="4937760"/>
            <a:ext cx="2926080" cy="868680"/>
          </a:xfrm>
          <a:prstGeom prst="rect">
            <a:avLst/>
          </a:prstGeom>
          <a:noFill/>
        </p:spPr>
        <p:txBody>
          <a:bodyPr wrap="square" lIns="45720" tIns="27432" rIns="45720" bIns="27432" anchor="t">
            <a:spAutoFit/>
          </a:bodyPr>
          <a:lstStyle/>
          <a:p>
            <a:pPr algn="l"/>
            <a:r>
              <a:rPr sz="1400" b="0" i="0">
                <a:solidFill>
                  <a:srgbClr val="1F2A26"/>
                </a:solidFill>
                <a:latin typeface="Aptos"/>
              </a:rPr>
              <a:t>Data quality assessments run remotely, reaching every facility.</a:t>
            </a:r>
          </a:p>
        </p:txBody>
      </p:sp>
      <p:sp>
        <p:nvSpPr>
          <p:cNvPr id="28" name="Capability card 3"/>
          <p:cNvSpPr/>
          <p:nvPr/>
        </p:nvSpPr>
        <p:spPr>
          <a:xfrm>
            <a:off x="8001000" y="3657600"/>
            <a:ext cx="3291840" cy="219456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Capability badge 3"/>
          <p:cNvSpPr/>
          <p:nvPr/>
        </p:nvSpPr>
        <p:spPr>
          <a:xfrm>
            <a:off x="8183879" y="3840480"/>
            <a:ext cx="457200" cy="457200"/>
          </a:xfrm>
          <a:prstGeom prst="ellipse">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i="0">
                <a:solidFill>
                  <a:srgbClr val="FFFFFF"/>
                </a:solidFill>
                <a:latin typeface="Aptos"/>
              </a:rPr>
              <a:t>3</a:t>
            </a:r>
          </a:p>
        </p:txBody>
      </p:sp>
      <p:sp>
        <p:nvSpPr>
          <p:cNvPr id="30" name="TextBox 29"/>
          <p:cNvSpPr txBox="1"/>
          <p:nvPr/>
        </p:nvSpPr>
        <p:spPr>
          <a:xfrm>
            <a:off x="8183879" y="4343400"/>
            <a:ext cx="2926080" cy="640080"/>
          </a:xfrm>
          <a:prstGeom prst="rect">
            <a:avLst/>
          </a:prstGeom>
          <a:noFill/>
        </p:spPr>
        <p:txBody>
          <a:bodyPr wrap="square" lIns="45720" tIns="27432" rIns="45720" bIns="27432" anchor="t">
            <a:spAutoFit/>
          </a:bodyPr>
          <a:lstStyle/>
          <a:p>
            <a:pPr algn="l"/>
            <a:r>
              <a:rPr sz="1700" b="1" i="0">
                <a:solidFill>
                  <a:srgbClr val="035043"/>
                </a:solidFill>
                <a:latin typeface="Aptos"/>
              </a:rPr>
              <a:t>Targeted TA</a:t>
            </a:r>
          </a:p>
        </p:txBody>
      </p:sp>
      <p:sp>
        <p:nvSpPr>
          <p:cNvPr id="31" name="TextBox 30"/>
          <p:cNvSpPr txBox="1"/>
          <p:nvPr/>
        </p:nvSpPr>
        <p:spPr>
          <a:xfrm>
            <a:off x="8183879" y="4937760"/>
            <a:ext cx="2926080" cy="868680"/>
          </a:xfrm>
          <a:prstGeom prst="rect">
            <a:avLst/>
          </a:prstGeom>
          <a:noFill/>
        </p:spPr>
        <p:txBody>
          <a:bodyPr wrap="square" lIns="45720" tIns="27432" rIns="45720" bIns="27432" anchor="t">
            <a:spAutoFit/>
          </a:bodyPr>
          <a:lstStyle/>
          <a:p>
            <a:pPr algn="l"/>
            <a:r>
              <a:rPr sz="1400" b="0" i="0">
                <a:solidFill>
                  <a:srgbClr val="1F2A26"/>
                </a:solidFill>
                <a:latin typeface="Aptos"/>
              </a:rPr>
              <a:t>Under-performing facilities prioritized; physical visits kept for hands-on mentorship.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Objective</a:t>
            </a: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6</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Objective statement"/>
          <p:cNvSpPr/>
          <p:nvPr/>
        </p:nvSpPr>
        <p:spPr>
          <a:xfrm>
            <a:off x="868680" y="1463040"/>
            <a:ext cx="10424160" cy="1554480"/>
          </a:xfrm>
          <a:prstGeom prst="roundRect">
            <a:avLst>
              <a:gd name="adj" fmla="val 7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188720" y="1554480"/>
            <a:ext cx="9784080" cy="1371600"/>
          </a:xfrm>
          <a:prstGeom prst="rect">
            <a:avLst/>
          </a:prstGeom>
          <a:noFill/>
        </p:spPr>
        <p:txBody>
          <a:bodyPr wrap="square" lIns="45720" tIns="27432" rIns="45720" bIns="27432" anchor="ctr">
            <a:spAutoFit/>
          </a:bodyPr>
          <a:lstStyle/>
          <a:p>
            <a:pPr algn="l"/>
            <a:r>
              <a:rPr sz="2200" b="0" i="0">
                <a:solidFill>
                  <a:srgbClr val="FFFFFF"/>
                </a:solidFill>
                <a:latin typeface="Aptos"/>
              </a:rPr>
              <a:t>To assess changes in the efficiency, timeliness, reach, and cost of supportive supervision following transition to a cloud-based EMR.</a:t>
            </a:r>
          </a:p>
        </p:txBody>
      </p:sp>
      <p:sp>
        <p:nvSpPr>
          <p:cNvPr id="14" name="Dimension card 1"/>
          <p:cNvSpPr/>
          <p:nvPr/>
        </p:nvSpPr>
        <p:spPr>
          <a:xfrm>
            <a:off x="868680" y="3291840"/>
            <a:ext cx="2377440" cy="192024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Dimension badge 1"/>
          <p:cNvSpPr/>
          <p:nvPr/>
        </p:nvSpPr>
        <p:spPr>
          <a:xfrm>
            <a:off x="1051560" y="3474720"/>
            <a:ext cx="457200" cy="457200"/>
          </a:xfrm>
          <a:prstGeom prst="ellipse">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i="0">
                <a:solidFill>
                  <a:srgbClr val="FFFFFF"/>
                </a:solidFill>
                <a:latin typeface="Aptos"/>
              </a:rPr>
              <a:t>1</a:t>
            </a:r>
          </a:p>
        </p:txBody>
      </p:sp>
      <p:sp>
        <p:nvSpPr>
          <p:cNvPr id="16" name="TextBox 15"/>
          <p:cNvSpPr txBox="1"/>
          <p:nvPr/>
        </p:nvSpPr>
        <p:spPr>
          <a:xfrm>
            <a:off x="1005839" y="4023360"/>
            <a:ext cx="2103120" cy="365760"/>
          </a:xfrm>
          <a:prstGeom prst="rect">
            <a:avLst/>
          </a:prstGeom>
          <a:noFill/>
        </p:spPr>
        <p:txBody>
          <a:bodyPr wrap="square" lIns="45720" tIns="27432" rIns="45720" bIns="27432" anchor="t">
            <a:spAutoFit/>
          </a:bodyPr>
          <a:lstStyle/>
          <a:p>
            <a:pPr algn="l"/>
            <a:r>
              <a:rPr sz="1800" b="1" i="0">
                <a:solidFill>
                  <a:srgbClr val="035043"/>
                </a:solidFill>
                <a:latin typeface="Aptos"/>
              </a:rPr>
              <a:t>Efficiency</a:t>
            </a:r>
          </a:p>
        </p:txBody>
      </p:sp>
      <p:sp>
        <p:nvSpPr>
          <p:cNvPr id="17" name="TextBox 16"/>
          <p:cNvSpPr txBox="1"/>
          <p:nvPr/>
        </p:nvSpPr>
        <p:spPr>
          <a:xfrm>
            <a:off x="1005839" y="4434840"/>
            <a:ext cx="2103120" cy="731520"/>
          </a:xfrm>
          <a:prstGeom prst="rect">
            <a:avLst/>
          </a:prstGeom>
          <a:noFill/>
        </p:spPr>
        <p:txBody>
          <a:bodyPr wrap="square" lIns="45720" tIns="27432" rIns="45720" bIns="27432" anchor="t">
            <a:spAutoFit/>
          </a:bodyPr>
          <a:lstStyle/>
          <a:p>
            <a:pPr algn="l"/>
            <a:r>
              <a:rPr sz="1400" b="0" i="0">
                <a:solidFill>
                  <a:srgbClr val="545F5A"/>
                </a:solidFill>
                <a:latin typeface="Aptos"/>
              </a:rPr>
              <a:t>Supervision time per facility</a:t>
            </a:r>
          </a:p>
        </p:txBody>
      </p:sp>
      <p:sp>
        <p:nvSpPr>
          <p:cNvPr id="18" name="Dimension card 2"/>
          <p:cNvSpPr/>
          <p:nvPr/>
        </p:nvSpPr>
        <p:spPr>
          <a:xfrm>
            <a:off x="3520439" y="3291840"/>
            <a:ext cx="2377440" cy="192024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Dimension badge 2"/>
          <p:cNvSpPr/>
          <p:nvPr/>
        </p:nvSpPr>
        <p:spPr>
          <a:xfrm>
            <a:off x="3703320" y="3474720"/>
            <a:ext cx="457200" cy="457200"/>
          </a:xfrm>
          <a:prstGeom prst="ellipse">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i="0">
                <a:solidFill>
                  <a:srgbClr val="FFFFFF"/>
                </a:solidFill>
                <a:latin typeface="Aptos"/>
              </a:rPr>
              <a:t>2</a:t>
            </a:r>
          </a:p>
        </p:txBody>
      </p:sp>
      <p:sp>
        <p:nvSpPr>
          <p:cNvPr id="20" name="TextBox 19"/>
          <p:cNvSpPr txBox="1"/>
          <p:nvPr/>
        </p:nvSpPr>
        <p:spPr>
          <a:xfrm>
            <a:off x="3657599" y="4023360"/>
            <a:ext cx="2103120" cy="365760"/>
          </a:xfrm>
          <a:prstGeom prst="rect">
            <a:avLst/>
          </a:prstGeom>
          <a:noFill/>
        </p:spPr>
        <p:txBody>
          <a:bodyPr wrap="square" lIns="45720" tIns="27432" rIns="45720" bIns="27432" anchor="t">
            <a:spAutoFit/>
          </a:bodyPr>
          <a:lstStyle/>
          <a:p>
            <a:pPr algn="l"/>
            <a:r>
              <a:rPr sz="1800" b="1" i="0">
                <a:solidFill>
                  <a:srgbClr val="035043"/>
                </a:solidFill>
                <a:latin typeface="Aptos"/>
              </a:rPr>
              <a:t>Timeliness</a:t>
            </a:r>
          </a:p>
        </p:txBody>
      </p:sp>
      <p:sp>
        <p:nvSpPr>
          <p:cNvPr id="21" name="TextBox 20"/>
          <p:cNvSpPr txBox="1"/>
          <p:nvPr/>
        </p:nvSpPr>
        <p:spPr>
          <a:xfrm>
            <a:off x="3657599" y="4434840"/>
            <a:ext cx="2103120" cy="731520"/>
          </a:xfrm>
          <a:prstGeom prst="rect">
            <a:avLst/>
          </a:prstGeom>
          <a:noFill/>
        </p:spPr>
        <p:txBody>
          <a:bodyPr wrap="square" lIns="45720" tIns="27432" rIns="45720" bIns="27432" anchor="t">
            <a:spAutoFit/>
          </a:bodyPr>
          <a:lstStyle/>
          <a:p>
            <a:pPr algn="l"/>
            <a:r>
              <a:rPr sz="1400" b="0" i="0">
                <a:solidFill>
                  <a:srgbClr val="545F5A"/>
                </a:solidFill>
                <a:latin typeface="Aptos"/>
              </a:rPr>
              <a:t>TA turnaround after monthly data submission</a:t>
            </a:r>
          </a:p>
        </p:txBody>
      </p:sp>
      <p:sp>
        <p:nvSpPr>
          <p:cNvPr id="22" name="Dimension card 3"/>
          <p:cNvSpPr/>
          <p:nvPr/>
        </p:nvSpPr>
        <p:spPr>
          <a:xfrm>
            <a:off x="6172200" y="3291840"/>
            <a:ext cx="2377440" cy="192024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Dimension badge 3"/>
          <p:cNvSpPr/>
          <p:nvPr/>
        </p:nvSpPr>
        <p:spPr>
          <a:xfrm>
            <a:off x="6355080" y="3474720"/>
            <a:ext cx="457200" cy="457200"/>
          </a:xfrm>
          <a:prstGeom prst="ellipse">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i="0">
                <a:solidFill>
                  <a:srgbClr val="FFFFFF"/>
                </a:solidFill>
                <a:latin typeface="Aptos"/>
              </a:rPr>
              <a:t>3</a:t>
            </a:r>
          </a:p>
        </p:txBody>
      </p:sp>
      <p:sp>
        <p:nvSpPr>
          <p:cNvPr id="24" name="TextBox 23"/>
          <p:cNvSpPr txBox="1"/>
          <p:nvPr/>
        </p:nvSpPr>
        <p:spPr>
          <a:xfrm>
            <a:off x="6309360" y="4023360"/>
            <a:ext cx="2103120" cy="365760"/>
          </a:xfrm>
          <a:prstGeom prst="rect">
            <a:avLst/>
          </a:prstGeom>
          <a:noFill/>
        </p:spPr>
        <p:txBody>
          <a:bodyPr wrap="square" lIns="45720" tIns="27432" rIns="45720" bIns="27432" anchor="t">
            <a:spAutoFit/>
          </a:bodyPr>
          <a:lstStyle/>
          <a:p>
            <a:pPr algn="l"/>
            <a:r>
              <a:rPr sz="1800" b="1" i="0">
                <a:solidFill>
                  <a:srgbClr val="035043"/>
                </a:solidFill>
                <a:latin typeface="Aptos"/>
              </a:rPr>
              <a:t>Reach</a:t>
            </a:r>
          </a:p>
        </p:txBody>
      </p:sp>
      <p:sp>
        <p:nvSpPr>
          <p:cNvPr id="25" name="TextBox 24"/>
          <p:cNvSpPr txBox="1"/>
          <p:nvPr/>
        </p:nvSpPr>
        <p:spPr>
          <a:xfrm>
            <a:off x="6309360" y="4434840"/>
            <a:ext cx="2103120" cy="731520"/>
          </a:xfrm>
          <a:prstGeom prst="rect">
            <a:avLst/>
          </a:prstGeom>
          <a:noFill/>
        </p:spPr>
        <p:txBody>
          <a:bodyPr wrap="square" lIns="45720" tIns="27432" rIns="45720" bIns="27432" anchor="t">
            <a:spAutoFit/>
          </a:bodyPr>
          <a:lstStyle/>
          <a:p>
            <a:pPr algn="l"/>
            <a:r>
              <a:rPr sz="1400" b="0" i="0">
                <a:solidFill>
                  <a:srgbClr val="545F5A"/>
                </a:solidFill>
                <a:latin typeface="Aptos"/>
              </a:rPr>
              <a:t>DQA coverage across the 32 facilities</a:t>
            </a:r>
          </a:p>
        </p:txBody>
      </p:sp>
      <p:sp>
        <p:nvSpPr>
          <p:cNvPr id="26" name="Dimension card 4"/>
          <p:cNvSpPr/>
          <p:nvPr/>
        </p:nvSpPr>
        <p:spPr>
          <a:xfrm>
            <a:off x="8823959" y="3291840"/>
            <a:ext cx="2377440" cy="192024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Dimension badge 4"/>
          <p:cNvSpPr/>
          <p:nvPr/>
        </p:nvSpPr>
        <p:spPr>
          <a:xfrm>
            <a:off x="9006839" y="3474720"/>
            <a:ext cx="457200" cy="457200"/>
          </a:xfrm>
          <a:prstGeom prst="ellipse">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i="0">
                <a:solidFill>
                  <a:srgbClr val="FFFFFF"/>
                </a:solidFill>
                <a:latin typeface="Aptos"/>
              </a:rPr>
              <a:t>4</a:t>
            </a:r>
          </a:p>
        </p:txBody>
      </p:sp>
      <p:sp>
        <p:nvSpPr>
          <p:cNvPr id="28" name="TextBox 27"/>
          <p:cNvSpPr txBox="1"/>
          <p:nvPr/>
        </p:nvSpPr>
        <p:spPr>
          <a:xfrm>
            <a:off x="8961119" y="4023360"/>
            <a:ext cx="2103120" cy="365760"/>
          </a:xfrm>
          <a:prstGeom prst="rect">
            <a:avLst/>
          </a:prstGeom>
          <a:noFill/>
        </p:spPr>
        <p:txBody>
          <a:bodyPr wrap="square" lIns="45720" tIns="27432" rIns="45720" bIns="27432" anchor="t">
            <a:spAutoFit/>
          </a:bodyPr>
          <a:lstStyle/>
          <a:p>
            <a:pPr algn="l"/>
            <a:r>
              <a:rPr sz="1800" b="1" i="0">
                <a:solidFill>
                  <a:srgbClr val="035043"/>
                </a:solidFill>
                <a:latin typeface="Aptos"/>
              </a:rPr>
              <a:t>Cost</a:t>
            </a:r>
          </a:p>
        </p:txBody>
      </p:sp>
      <p:sp>
        <p:nvSpPr>
          <p:cNvPr id="29" name="TextBox 28"/>
          <p:cNvSpPr txBox="1"/>
          <p:nvPr/>
        </p:nvSpPr>
        <p:spPr>
          <a:xfrm>
            <a:off x="8961119" y="4434840"/>
            <a:ext cx="2103120" cy="731520"/>
          </a:xfrm>
          <a:prstGeom prst="rect">
            <a:avLst/>
          </a:prstGeom>
          <a:noFill/>
        </p:spPr>
        <p:txBody>
          <a:bodyPr wrap="square" lIns="45720" tIns="27432" rIns="45720" bIns="27432" anchor="t">
            <a:spAutoFit/>
          </a:bodyPr>
          <a:lstStyle/>
          <a:p>
            <a:pPr algn="l"/>
            <a:r>
              <a:rPr sz="1400" b="0" i="0">
                <a:solidFill>
                  <a:srgbClr val="545F5A"/>
                </a:solidFill>
                <a:latin typeface="Aptos"/>
              </a:rPr>
              <a:t>Travel and fuel costs</a:t>
            </a:r>
          </a:p>
        </p:txBody>
      </p:sp>
      <p:sp>
        <p:nvSpPr>
          <p:cNvPr id="30" name="TextBox 29"/>
          <p:cNvSpPr txBox="1"/>
          <p:nvPr/>
        </p:nvSpPr>
        <p:spPr>
          <a:xfrm>
            <a:off x="868680" y="5440680"/>
            <a:ext cx="10424160" cy="411480"/>
          </a:xfrm>
          <a:prstGeom prst="rect">
            <a:avLst/>
          </a:prstGeom>
          <a:noFill/>
        </p:spPr>
        <p:txBody>
          <a:bodyPr wrap="square" lIns="45720" tIns="27432" rIns="45720" bIns="27432" anchor="t">
            <a:spAutoFit/>
          </a:bodyPr>
          <a:lstStyle/>
          <a:p>
            <a:pPr algn="l"/>
            <a:r>
              <a:rPr sz="1500" b="1" i="0">
                <a:solidFill>
                  <a:srgbClr val="035043"/>
                </a:solidFill>
                <a:latin typeface="Aptos"/>
              </a:rPr>
              <a:t>Also tracked: </a:t>
            </a:r>
            <a:r>
              <a:rPr sz="1500" b="0" i="0">
                <a:solidFill>
                  <a:srgbClr val="1F2A26"/>
                </a:solidFill>
                <a:latin typeface="Aptos"/>
              </a:rPr>
              <a:t>linkage to combination prevention and interruption in treatment (IIT)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Methods: Study Design and Period</a:t>
            </a: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7</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Period before"/>
          <p:cNvSpPr/>
          <p:nvPr/>
        </p:nvSpPr>
        <p:spPr>
          <a:xfrm>
            <a:off x="868680" y="1554480"/>
            <a:ext cx="6035040" cy="201168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97280" y="1645920"/>
            <a:ext cx="5577840" cy="1828800"/>
          </a:xfrm>
          <a:prstGeom prst="rect">
            <a:avLst/>
          </a:prstGeom>
          <a:noFill/>
        </p:spPr>
        <p:txBody>
          <a:bodyPr wrap="square" lIns="45720" tIns="27432" rIns="45720" bIns="27432" anchor="ctr">
            <a:spAutoFit/>
          </a:bodyPr>
          <a:lstStyle/>
          <a:p>
            <a:pPr algn="l">
              <a:spcAft>
                <a:spcPts val="400"/>
              </a:spcAft>
            </a:pPr>
            <a:r>
              <a:rPr sz="1400" b="1" i="0">
                <a:solidFill>
                  <a:srgbClr val="C79532"/>
                </a:solidFill>
                <a:latin typeface="Aptos"/>
              </a:rPr>
              <a:t>BEFORE  |  Locally hosted EMR</a:t>
            </a:r>
          </a:p>
          <a:p>
            <a:pPr algn="l"/>
            <a:r>
              <a:rPr sz="2800" b="1" i="0">
                <a:solidFill>
                  <a:srgbClr val="035043"/>
                </a:solidFill>
                <a:latin typeface="Aptos"/>
              </a:rPr>
              <a:t>Sept 2020 – Aug 2024</a:t>
            </a:r>
          </a:p>
        </p:txBody>
      </p:sp>
      <p:sp>
        <p:nvSpPr>
          <p:cNvPr id="14" name="Period after"/>
          <p:cNvSpPr/>
          <p:nvPr/>
        </p:nvSpPr>
        <p:spPr>
          <a:xfrm>
            <a:off x="7086600" y="1554480"/>
            <a:ext cx="4206240" cy="2011680"/>
          </a:xfrm>
          <a:prstGeom prst="roundRect">
            <a:avLst>
              <a:gd name="adj" fmla="val 7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315200" y="1645920"/>
            <a:ext cx="3749039" cy="1828800"/>
          </a:xfrm>
          <a:prstGeom prst="rect">
            <a:avLst/>
          </a:prstGeom>
          <a:noFill/>
        </p:spPr>
        <p:txBody>
          <a:bodyPr wrap="square" lIns="45720" tIns="27432" rIns="45720" bIns="27432" anchor="ctr">
            <a:spAutoFit/>
          </a:bodyPr>
          <a:lstStyle/>
          <a:p>
            <a:pPr algn="l">
              <a:spcAft>
                <a:spcPts val="400"/>
              </a:spcAft>
            </a:pPr>
            <a:r>
              <a:rPr sz="1400" b="1" i="0">
                <a:solidFill>
                  <a:srgbClr val="E8C068"/>
                </a:solidFill>
                <a:latin typeface="Aptos"/>
              </a:rPr>
              <a:t>AFTER  |  Cloud-based EMR</a:t>
            </a:r>
          </a:p>
          <a:p>
            <a:pPr algn="l"/>
            <a:r>
              <a:rPr sz="2800" b="1" i="0">
                <a:solidFill>
                  <a:srgbClr val="FFFFFF"/>
                </a:solidFill>
                <a:latin typeface="Aptos"/>
              </a:rPr>
              <a:t>Sept 2024 onward</a:t>
            </a:r>
          </a:p>
        </p:txBody>
      </p:sp>
      <p:sp>
        <p:nvSpPr>
          <p:cNvPr id="16" name="Method tile 1"/>
          <p:cNvSpPr/>
          <p:nvPr/>
        </p:nvSpPr>
        <p:spPr>
          <a:xfrm>
            <a:off x="868680" y="3886200"/>
            <a:ext cx="3291840" cy="196596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051560" y="4023360"/>
            <a:ext cx="2926080" cy="411480"/>
          </a:xfrm>
          <a:prstGeom prst="rect">
            <a:avLst/>
          </a:prstGeom>
          <a:noFill/>
        </p:spPr>
        <p:txBody>
          <a:bodyPr wrap="square" lIns="45720" tIns="27432" rIns="45720" bIns="27432" anchor="t">
            <a:spAutoFit/>
          </a:bodyPr>
          <a:lstStyle/>
          <a:p>
            <a:pPr algn="l"/>
            <a:r>
              <a:rPr sz="1800" b="1" i="0">
                <a:solidFill>
                  <a:srgbClr val="035043"/>
                </a:solidFill>
                <a:latin typeface="Aptos"/>
              </a:rPr>
              <a:t>Design</a:t>
            </a:r>
          </a:p>
        </p:txBody>
      </p:sp>
      <p:sp>
        <p:nvSpPr>
          <p:cNvPr id="18" name="TextBox 17"/>
          <p:cNvSpPr txBox="1"/>
          <p:nvPr/>
        </p:nvSpPr>
        <p:spPr>
          <a:xfrm>
            <a:off x="1051560" y="4526280"/>
            <a:ext cx="2926080" cy="1280160"/>
          </a:xfrm>
          <a:prstGeom prst="rect">
            <a:avLst/>
          </a:prstGeom>
          <a:noFill/>
        </p:spPr>
        <p:txBody>
          <a:bodyPr wrap="square" lIns="45720" tIns="27432" rIns="45720" bIns="27432" anchor="t">
            <a:spAutoFit/>
          </a:bodyPr>
          <a:lstStyle/>
          <a:p>
            <a:pPr algn="l"/>
            <a:r>
              <a:rPr sz="1600" b="0" i="0">
                <a:solidFill>
                  <a:srgbClr val="1F2A26"/>
                </a:solidFill>
                <a:latin typeface="Aptos"/>
              </a:rPr>
              <a:t>Retrospective before-and-after assessment</a:t>
            </a:r>
          </a:p>
        </p:txBody>
      </p:sp>
      <p:sp>
        <p:nvSpPr>
          <p:cNvPr id="19" name="Method tile 2"/>
          <p:cNvSpPr/>
          <p:nvPr/>
        </p:nvSpPr>
        <p:spPr>
          <a:xfrm>
            <a:off x="4434840" y="3886200"/>
            <a:ext cx="3291840" cy="196596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4617720" y="4023360"/>
            <a:ext cx="2926080" cy="411480"/>
          </a:xfrm>
          <a:prstGeom prst="rect">
            <a:avLst/>
          </a:prstGeom>
          <a:noFill/>
        </p:spPr>
        <p:txBody>
          <a:bodyPr wrap="square" lIns="45720" tIns="27432" rIns="45720" bIns="27432" anchor="t">
            <a:spAutoFit/>
          </a:bodyPr>
          <a:lstStyle/>
          <a:p>
            <a:pPr algn="l"/>
            <a:r>
              <a:rPr sz="1800" b="1" i="0">
                <a:solidFill>
                  <a:srgbClr val="035043"/>
                </a:solidFill>
                <a:latin typeface="Aptos"/>
              </a:rPr>
              <a:t>Setting</a:t>
            </a:r>
          </a:p>
        </p:txBody>
      </p:sp>
      <p:sp>
        <p:nvSpPr>
          <p:cNvPr id="21" name="TextBox 20"/>
          <p:cNvSpPr txBox="1"/>
          <p:nvPr/>
        </p:nvSpPr>
        <p:spPr>
          <a:xfrm>
            <a:off x="4617720" y="4526280"/>
            <a:ext cx="2926080" cy="1280160"/>
          </a:xfrm>
          <a:prstGeom prst="rect">
            <a:avLst/>
          </a:prstGeom>
          <a:noFill/>
        </p:spPr>
        <p:txBody>
          <a:bodyPr wrap="square" lIns="45720" tIns="27432" rIns="45720" bIns="27432" anchor="t">
            <a:spAutoFit/>
          </a:bodyPr>
          <a:lstStyle/>
          <a:p>
            <a:pPr algn="l"/>
            <a:r>
              <a:rPr sz="1600" b="0" i="0">
                <a:solidFill>
                  <a:srgbClr val="1F2A26"/>
                </a:solidFill>
                <a:latin typeface="Aptos"/>
              </a:rPr>
              <a:t>32 facilities across 5 sub-counties, Kirinyaga County</a:t>
            </a:r>
          </a:p>
        </p:txBody>
      </p:sp>
      <p:sp>
        <p:nvSpPr>
          <p:cNvPr id="22" name="Method tile 3"/>
          <p:cNvSpPr/>
          <p:nvPr/>
        </p:nvSpPr>
        <p:spPr>
          <a:xfrm>
            <a:off x="8001000" y="3886200"/>
            <a:ext cx="3291840" cy="196596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183879" y="4023360"/>
            <a:ext cx="2926080" cy="411480"/>
          </a:xfrm>
          <a:prstGeom prst="rect">
            <a:avLst/>
          </a:prstGeom>
          <a:noFill/>
        </p:spPr>
        <p:txBody>
          <a:bodyPr wrap="square" lIns="45720" tIns="27432" rIns="45720" bIns="27432" anchor="t">
            <a:spAutoFit/>
          </a:bodyPr>
          <a:lstStyle/>
          <a:p>
            <a:pPr algn="l"/>
            <a:r>
              <a:rPr sz="1800" b="1" i="0">
                <a:solidFill>
                  <a:srgbClr val="035043"/>
                </a:solidFill>
                <a:latin typeface="Aptos"/>
              </a:rPr>
              <a:t>Comparison</a:t>
            </a:r>
          </a:p>
        </p:txBody>
      </p:sp>
      <p:sp>
        <p:nvSpPr>
          <p:cNvPr id="24" name="TextBox 23"/>
          <p:cNvSpPr txBox="1"/>
          <p:nvPr/>
        </p:nvSpPr>
        <p:spPr>
          <a:xfrm>
            <a:off x="8183879" y="4526280"/>
            <a:ext cx="2926080" cy="1280160"/>
          </a:xfrm>
          <a:prstGeom prst="rect">
            <a:avLst/>
          </a:prstGeom>
          <a:noFill/>
        </p:spPr>
        <p:txBody>
          <a:bodyPr wrap="square" lIns="45720" tIns="27432" rIns="45720" bIns="27432" anchor="t">
            <a:spAutoFit/>
          </a:bodyPr>
          <a:lstStyle/>
          <a:p>
            <a:pPr algn="l"/>
            <a:r>
              <a:rPr sz="1600" b="0" i="0">
                <a:solidFill>
                  <a:srgbClr val="1F2A26"/>
                </a:solidFill>
                <a:latin typeface="Aptos"/>
              </a:rPr>
              <a:t>Supervision processes and outcomes in the two periods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Methods: Remote Supervision and Indicators</a:t>
            </a: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8</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868680" y="1371600"/>
            <a:ext cx="5943600" cy="411480"/>
          </a:xfrm>
          <a:prstGeom prst="rect">
            <a:avLst/>
          </a:prstGeom>
          <a:noFill/>
        </p:spPr>
        <p:txBody>
          <a:bodyPr wrap="square" lIns="45720" tIns="27432" rIns="45720" bIns="27432" anchor="t">
            <a:spAutoFit/>
          </a:bodyPr>
          <a:lstStyle/>
          <a:p>
            <a:pPr algn="l"/>
            <a:r>
              <a:rPr sz="1800" b="1" i="0">
                <a:solidFill>
                  <a:srgbClr val="035043"/>
                </a:solidFill>
                <a:latin typeface="Aptos"/>
              </a:rPr>
              <a:t>How remote supervision worked</a:t>
            </a:r>
          </a:p>
        </p:txBody>
      </p:sp>
      <p:sp>
        <p:nvSpPr>
          <p:cNvPr id="13" name="Process row 1"/>
          <p:cNvSpPr/>
          <p:nvPr/>
        </p:nvSpPr>
        <p:spPr>
          <a:xfrm>
            <a:off x="868680" y="1874519"/>
            <a:ext cx="5943600" cy="86868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Process badge 1"/>
          <p:cNvSpPr/>
          <p:nvPr/>
        </p:nvSpPr>
        <p:spPr>
          <a:xfrm>
            <a:off x="1005840" y="2043684"/>
            <a:ext cx="530352" cy="530352"/>
          </a:xfrm>
          <a:prstGeom prst="ellipse">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i="0">
                <a:solidFill>
                  <a:srgbClr val="FFFFFF"/>
                </a:solidFill>
                <a:latin typeface="Aptos"/>
              </a:rPr>
              <a:t>1</a:t>
            </a:r>
          </a:p>
        </p:txBody>
      </p:sp>
      <p:sp>
        <p:nvSpPr>
          <p:cNvPr id="15" name="TextBox 14"/>
          <p:cNvSpPr txBox="1"/>
          <p:nvPr/>
        </p:nvSpPr>
        <p:spPr>
          <a:xfrm>
            <a:off x="1691640" y="1911095"/>
            <a:ext cx="4983480" cy="795528"/>
          </a:xfrm>
          <a:prstGeom prst="rect">
            <a:avLst/>
          </a:prstGeom>
          <a:noFill/>
        </p:spPr>
        <p:txBody>
          <a:bodyPr wrap="square" lIns="45720" tIns="27432" rIns="45720" bIns="27432" anchor="ctr">
            <a:spAutoFit/>
          </a:bodyPr>
          <a:lstStyle/>
          <a:p>
            <a:pPr algn="l"/>
            <a:r>
              <a:rPr sz="1500" b="0" i="0">
                <a:solidFill>
                  <a:srgbClr val="1F2A26"/>
                </a:solidFill>
                <a:latin typeface="Aptos"/>
              </a:rPr>
              <a:t>Secure VPN access for authorized program and sub-county teams</a:t>
            </a:r>
          </a:p>
        </p:txBody>
      </p:sp>
      <p:sp>
        <p:nvSpPr>
          <p:cNvPr id="16" name="Process row 2"/>
          <p:cNvSpPr/>
          <p:nvPr/>
        </p:nvSpPr>
        <p:spPr>
          <a:xfrm>
            <a:off x="868680" y="2898648"/>
            <a:ext cx="5943600" cy="86868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Process badge 2"/>
          <p:cNvSpPr/>
          <p:nvPr/>
        </p:nvSpPr>
        <p:spPr>
          <a:xfrm>
            <a:off x="1005840" y="3067812"/>
            <a:ext cx="530352" cy="530352"/>
          </a:xfrm>
          <a:prstGeom prst="ellipse">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i="0">
                <a:solidFill>
                  <a:srgbClr val="FFFFFF"/>
                </a:solidFill>
                <a:latin typeface="Aptos"/>
              </a:rPr>
              <a:t>2</a:t>
            </a:r>
          </a:p>
        </p:txBody>
      </p:sp>
      <p:sp>
        <p:nvSpPr>
          <p:cNvPr id="18" name="TextBox 17"/>
          <p:cNvSpPr txBox="1"/>
          <p:nvPr/>
        </p:nvSpPr>
        <p:spPr>
          <a:xfrm>
            <a:off x="1691640" y="2935224"/>
            <a:ext cx="4983480" cy="795528"/>
          </a:xfrm>
          <a:prstGeom prst="rect">
            <a:avLst/>
          </a:prstGeom>
          <a:noFill/>
        </p:spPr>
        <p:txBody>
          <a:bodyPr wrap="square" lIns="45720" tIns="27432" rIns="45720" bIns="27432" anchor="ctr">
            <a:spAutoFit/>
          </a:bodyPr>
          <a:lstStyle/>
          <a:p>
            <a:pPr algn="l"/>
            <a:r>
              <a:rPr sz="1500" b="0" i="0">
                <a:solidFill>
                  <a:srgbClr val="1F2A26"/>
                </a:solidFill>
                <a:latin typeface="Aptos"/>
              </a:rPr>
              <a:t>Remote performance monitoring and data quality assessment (DQA)</a:t>
            </a:r>
          </a:p>
        </p:txBody>
      </p:sp>
      <p:sp>
        <p:nvSpPr>
          <p:cNvPr id="19" name="Process row 3"/>
          <p:cNvSpPr/>
          <p:nvPr/>
        </p:nvSpPr>
        <p:spPr>
          <a:xfrm>
            <a:off x="868680" y="3922776"/>
            <a:ext cx="5943600" cy="86868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Process badge 3"/>
          <p:cNvSpPr/>
          <p:nvPr/>
        </p:nvSpPr>
        <p:spPr>
          <a:xfrm>
            <a:off x="1005840" y="4091939"/>
            <a:ext cx="530352" cy="530352"/>
          </a:xfrm>
          <a:prstGeom prst="ellipse">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i="0">
                <a:solidFill>
                  <a:srgbClr val="FFFFFF"/>
                </a:solidFill>
                <a:latin typeface="Aptos"/>
              </a:rPr>
              <a:t>3</a:t>
            </a:r>
          </a:p>
        </p:txBody>
      </p:sp>
      <p:sp>
        <p:nvSpPr>
          <p:cNvPr id="21" name="TextBox 20"/>
          <p:cNvSpPr txBox="1"/>
          <p:nvPr/>
        </p:nvSpPr>
        <p:spPr>
          <a:xfrm>
            <a:off x="1691640" y="3959352"/>
            <a:ext cx="4983480" cy="795528"/>
          </a:xfrm>
          <a:prstGeom prst="rect">
            <a:avLst/>
          </a:prstGeom>
          <a:noFill/>
        </p:spPr>
        <p:txBody>
          <a:bodyPr wrap="square" lIns="45720" tIns="27432" rIns="45720" bIns="27432" anchor="ctr">
            <a:spAutoFit/>
          </a:bodyPr>
          <a:lstStyle/>
          <a:p>
            <a:pPr algn="l"/>
            <a:r>
              <a:rPr sz="1500" b="0" i="0">
                <a:solidFill>
                  <a:srgbClr val="1F2A26"/>
                </a:solidFill>
                <a:latin typeface="Aptos"/>
              </a:rPr>
              <a:t>Identify under-performing facilities and prioritize TA</a:t>
            </a:r>
          </a:p>
        </p:txBody>
      </p:sp>
      <p:sp>
        <p:nvSpPr>
          <p:cNvPr id="22" name="Process row 4"/>
          <p:cNvSpPr/>
          <p:nvPr/>
        </p:nvSpPr>
        <p:spPr>
          <a:xfrm>
            <a:off x="868680" y="4946904"/>
            <a:ext cx="5943600" cy="86868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Process badge 4"/>
          <p:cNvSpPr/>
          <p:nvPr/>
        </p:nvSpPr>
        <p:spPr>
          <a:xfrm>
            <a:off x="1005840" y="5116068"/>
            <a:ext cx="530352" cy="530352"/>
          </a:xfrm>
          <a:prstGeom prst="ellipse">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i="0">
                <a:solidFill>
                  <a:srgbClr val="FFFFFF"/>
                </a:solidFill>
                <a:latin typeface="Aptos"/>
              </a:rPr>
              <a:t>4</a:t>
            </a:r>
          </a:p>
        </p:txBody>
      </p:sp>
      <p:sp>
        <p:nvSpPr>
          <p:cNvPr id="24" name="TextBox 23"/>
          <p:cNvSpPr txBox="1"/>
          <p:nvPr/>
        </p:nvSpPr>
        <p:spPr>
          <a:xfrm>
            <a:off x="1691640" y="4983480"/>
            <a:ext cx="4983480" cy="795528"/>
          </a:xfrm>
          <a:prstGeom prst="rect">
            <a:avLst/>
          </a:prstGeom>
          <a:noFill/>
        </p:spPr>
        <p:txBody>
          <a:bodyPr wrap="square" lIns="45720" tIns="27432" rIns="45720" bIns="27432" anchor="ctr">
            <a:spAutoFit/>
          </a:bodyPr>
          <a:lstStyle/>
          <a:p>
            <a:pPr algn="l"/>
            <a:r>
              <a:rPr sz="1500" b="0" i="0">
                <a:solidFill>
                  <a:srgbClr val="1F2A26"/>
                </a:solidFill>
                <a:latin typeface="Aptos"/>
              </a:rPr>
              <a:t>Targeted physical visits for hands-on mentorship</a:t>
            </a:r>
          </a:p>
        </p:txBody>
      </p:sp>
      <p:sp>
        <p:nvSpPr>
          <p:cNvPr id="25" name="Indicators card"/>
          <p:cNvSpPr/>
          <p:nvPr/>
        </p:nvSpPr>
        <p:spPr>
          <a:xfrm>
            <a:off x="7132320" y="1371600"/>
            <a:ext cx="4160520" cy="448056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360920" y="1508760"/>
            <a:ext cx="3749039" cy="411480"/>
          </a:xfrm>
          <a:prstGeom prst="rect">
            <a:avLst/>
          </a:prstGeom>
          <a:noFill/>
        </p:spPr>
        <p:txBody>
          <a:bodyPr wrap="square" lIns="45720" tIns="27432" rIns="45720" bIns="27432" anchor="t">
            <a:spAutoFit/>
          </a:bodyPr>
          <a:lstStyle/>
          <a:p>
            <a:pPr algn="l"/>
            <a:r>
              <a:rPr sz="1800" b="1" i="0">
                <a:solidFill>
                  <a:srgbClr val="035043"/>
                </a:solidFill>
                <a:latin typeface="Aptos"/>
              </a:rPr>
              <a:t>Indicators compared</a:t>
            </a:r>
          </a:p>
        </p:txBody>
      </p:sp>
      <p:sp>
        <p:nvSpPr>
          <p:cNvPr id="27" name="TextBox 26"/>
          <p:cNvSpPr txBox="1"/>
          <p:nvPr/>
        </p:nvSpPr>
        <p:spPr>
          <a:xfrm>
            <a:off x="7360920" y="2057400"/>
            <a:ext cx="3749039" cy="3657600"/>
          </a:xfrm>
          <a:prstGeom prst="rect">
            <a:avLst/>
          </a:prstGeom>
          <a:noFill/>
        </p:spPr>
        <p:txBody>
          <a:bodyPr wrap="square" lIns="45720" tIns="27432" rIns="45720" bIns="27432" anchor="t">
            <a:spAutoFit/>
          </a:bodyPr>
          <a:lstStyle/>
          <a:p>
            <a:pPr marL="256032" indent="-256032" algn="l">
              <a:spcAft>
                <a:spcPts val="1400"/>
              </a:spcAft>
              <a:buClr>
                <a:srgbClr val="C79532"/>
              </a:buClr>
              <a:buFont typeface="Arial"/>
              <a:buChar char="•"/>
            </a:pPr>
            <a:r>
              <a:rPr sz="1600" b="0" i="0">
                <a:solidFill>
                  <a:srgbClr val="1F2A26"/>
                </a:solidFill>
                <a:latin typeface="Aptos"/>
              </a:rPr>
              <a:t>Supervision time per facility</a:t>
            </a:r>
          </a:p>
          <a:p>
            <a:pPr marL="256032" indent="-256032" algn="l">
              <a:spcAft>
                <a:spcPts val="1400"/>
              </a:spcAft>
              <a:buClr>
                <a:srgbClr val="C79532"/>
              </a:buClr>
              <a:buFont typeface="Arial"/>
              <a:buChar char="•"/>
            </a:pPr>
            <a:r>
              <a:rPr sz="1600" b="0" i="0">
                <a:solidFill>
                  <a:srgbClr val="1F2A26"/>
                </a:solidFill>
                <a:latin typeface="Aptos"/>
              </a:rPr>
              <a:t>TA turnaround</a:t>
            </a:r>
          </a:p>
          <a:p>
            <a:pPr marL="256032" indent="-256032" algn="l">
              <a:spcAft>
                <a:spcPts val="1400"/>
              </a:spcAft>
              <a:buClr>
                <a:srgbClr val="C79532"/>
              </a:buClr>
              <a:buFont typeface="Arial"/>
              <a:buChar char="•"/>
            </a:pPr>
            <a:r>
              <a:rPr sz="1600" b="0" i="0">
                <a:solidFill>
                  <a:srgbClr val="1F2A26"/>
                </a:solidFill>
                <a:latin typeface="Aptos"/>
              </a:rPr>
              <a:t>DQA coverage</a:t>
            </a:r>
          </a:p>
          <a:p>
            <a:pPr marL="256032" indent="-256032" algn="l">
              <a:spcAft>
                <a:spcPts val="1400"/>
              </a:spcAft>
              <a:buClr>
                <a:srgbClr val="C79532"/>
              </a:buClr>
              <a:buFont typeface="Arial"/>
              <a:buChar char="•"/>
            </a:pPr>
            <a:r>
              <a:rPr sz="1600" b="0" i="0">
                <a:solidFill>
                  <a:srgbClr val="1F2A26"/>
                </a:solidFill>
                <a:latin typeface="Aptos"/>
              </a:rPr>
              <a:t>Travel and fuel costs</a:t>
            </a:r>
          </a:p>
          <a:p>
            <a:pPr marL="256032" indent="-256032" algn="l">
              <a:spcAft>
                <a:spcPts val="1400"/>
              </a:spcAft>
              <a:buClr>
                <a:srgbClr val="C79532"/>
              </a:buClr>
              <a:buFont typeface="Arial"/>
              <a:buChar char="•"/>
            </a:pPr>
            <a:r>
              <a:rPr sz="1600" b="0" i="0">
                <a:solidFill>
                  <a:srgbClr val="1F2A26"/>
                </a:solidFill>
                <a:latin typeface="Aptos"/>
              </a:rPr>
              <a:t>Linkage to combination prevention</a:t>
            </a:r>
          </a:p>
          <a:p>
            <a:pPr marL="256032" indent="-256032" algn="l">
              <a:spcAft>
                <a:spcPts val="1400"/>
              </a:spcAft>
              <a:buClr>
                <a:srgbClr val="C79532"/>
              </a:buClr>
              <a:buFont typeface="Arial"/>
              <a:buChar char="•"/>
            </a:pPr>
            <a:r>
              <a:rPr sz="1600" b="0" i="0">
                <a:solidFill>
                  <a:srgbClr val="1F2A26"/>
                </a:solidFill>
                <a:latin typeface="Aptos"/>
              </a:rPr>
              <a:t>Interruption in treatment (IIT)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Results: Key Findings at a Glance</a:t>
            </a: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9</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Headline card 1"/>
          <p:cNvSpPr/>
          <p:nvPr/>
        </p:nvSpPr>
        <p:spPr>
          <a:xfrm>
            <a:off x="868680" y="1508760"/>
            <a:ext cx="2377440" cy="310896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05839" y="1645920"/>
            <a:ext cx="2103120" cy="1051560"/>
          </a:xfrm>
          <a:prstGeom prst="rect">
            <a:avLst/>
          </a:prstGeom>
          <a:noFill/>
        </p:spPr>
        <p:txBody>
          <a:bodyPr wrap="square" lIns="45720" tIns="27432" rIns="45720" bIns="27432" anchor="ctr">
            <a:spAutoFit/>
          </a:bodyPr>
          <a:lstStyle/>
          <a:p>
            <a:pPr algn="l"/>
            <a:r>
              <a:rPr sz="2800" b="1" i="0">
                <a:solidFill>
                  <a:srgbClr val="035043"/>
                </a:solidFill>
                <a:latin typeface="Aptos"/>
              </a:rPr>
              <a:t>Near real time</a:t>
            </a:r>
          </a:p>
        </p:txBody>
      </p:sp>
      <p:sp>
        <p:nvSpPr>
          <p:cNvPr id="14" name="TextBox 13"/>
          <p:cNvSpPr txBox="1"/>
          <p:nvPr/>
        </p:nvSpPr>
        <p:spPr>
          <a:xfrm>
            <a:off x="1005839" y="2788920"/>
            <a:ext cx="2103120" cy="1737360"/>
          </a:xfrm>
          <a:prstGeom prst="rect">
            <a:avLst/>
          </a:prstGeom>
          <a:noFill/>
        </p:spPr>
        <p:txBody>
          <a:bodyPr wrap="square" lIns="45720" tIns="27432" rIns="45720" bIns="27432" anchor="t">
            <a:spAutoFit/>
          </a:bodyPr>
          <a:lstStyle/>
          <a:p>
            <a:pPr algn="l"/>
            <a:r>
              <a:rPr sz="1400" b="0" i="0">
                <a:solidFill>
                  <a:srgbClr val="1F2A26"/>
                </a:solidFill>
                <a:latin typeface="Aptos"/>
              </a:rPr>
              <a:t>TA turnaround, down from up to 30 days</a:t>
            </a:r>
          </a:p>
        </p:txBody>
      </p:sp>
      <p:sp>
        <p:nvSpPr>
          <p:cNvPr id="15" name="Headline card 2"/>
          <p:cNvSpPr/>
          <p:nvPr/>
        </p:nvSpPr>
        <p:spPr>
          <a:xfrm>
            <a:off x="3520439" y="1508760"/>
            <a:ext cx="2377440" cy="310896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3657599" y="1645920"/>
            <a:ext cx="2103120" cy="1051560"/>
          </a:xfrm>
          <a:prstGeom prst="rect">
            <a:avLst/>
          </a:prstGeom>
          <a:noFill/>
        </p:spPr>
        <p:txBody>
          <a:bodyPr wrap="square" lIns="45720" tIns="27432" rIns="45720" bIns="27432" anchor="ctr">
            <a:spAutoFit/>
          </a:bodyPr>
          <a:lstStyle/>
          <a:p>
            <a:pPr algn="l"/>
            <a:r>
              <a:rPr sz="2800" b="1" i="0">
                <a:solidFill>
                  <a:srgbClr val="035043"/>
                </a:solidFill>
                <a:latin typeface="Aptos"/>
              </a:rPr>
              <a:t>2–4 hrs</a:t>
            </a:r>
          </a:p>
        </p:txBody>
      </p:sp>
      <p:sp>
        <p:nvSpPr>
          <p:cNvPr id="17" name="TextBox 16"/>
          <p:cNvSpPr txBox="1"/>
          <p:nvPr/>
        </p:nvSpPr>
        <p:spPr>
          <a:xfrm>
            <a:off x="3657599" y="2788920"/>
            <a:ext cx="2103120" cy="1737360"/>
          </a:xfrm>
          <a:prstGeom prst="rect">
            <a:avLst/>
          </a:prstGeom>
          <a:noFill/>
        </p:spPr>
        <p:txBody>
          <a:bodyPr wrap="square" lIns="45720" tIns="27432" rIns="45720" bIns="27432" anchor="t">
            <a:spAutoFit/>
          </a:bodyPr>
          <a:lstStyle/>
          <a:p>
            <a:pPr algn="l"/>
            <a:r>
              <a:rPr sz="1400" b="0" i="0">
                <a:solidFill>
                  <a:srgbClr val="1F2A26"/>
                </a:solidFill>
                <a:latin typeface="Aptos"/>
              </a:rPr>
              <a:t>for 4 program officers to review and give feedback to 4 facilities (was ~1 day per facility)</a:t>
            </a:r>
          </a:p>
        </p:txBody>
      </p:sp>
      <p:sp>
        <p:nvSpPr>
          <p:cNvPr id="18" name="Headline card 3"/>
          <p:cNvSpPr/>
          <p:nvPr/>
        </p:nvSpPr>
        <p:spPr>
          <a:xfrm>
            <a:off x="6172200" y="1508760"/>
            <a:ext cx="2377440" cy="310896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309360" y="1645920"/>
            <a:ext cx="2103120" cy="1051560"/>
          </a:xfrm>
          <a:prstGeom prst="rect">
            <a:avLst/>
          </a:prstGeom>
          <a:noFill/>
        </p:spPr>
        <p:txBody>
          <a:bodyPr wrap="square" lIns="45720" tIns="27432" rIns="45720" bIns="27432" anchor="ctr">
            <a:spAutoFit/>
          </a:bodyPr>
          <a:lstStyle/>
          <a:p>
            <a:pPr algn="l"/>
            <a:r>
              <a:rPr sz="2800" b="1" i="0">
                <a:solidFill>
                  <a:srgbClr val="035043"/>
                </a:solidFill>
                <a:latin typeface="Aptos"/>
              </a:rPr>
              <a:t>15 / 32</a:t>
            </a:r>
          </a:p>
        </p:txBody>
      </p:sp>
      <p:sp>
        <p:nvSpPr>
          <p:cNvPr id="20" name="TextBox 19"/>
          <p:cNvSpPr txBox="1"/>
          <p:nvPr/>
        </p:nvSpPr>
        <p:spPr>
          <a:xfrm>
            <a:off x="6309360" y="2788920"/>
            <a:ext cx="2103120" cy="1737360"/>
          </a:xfrm>
          <a:prstGeom prst="rect">
            <a:avLst/>
          </a:prstGeom>
          <a:noFill/>
        </p:spPr>
        <p:txBody>
          <a:bodyPr wrap="square" lIns="45720" tIns="27432" rIns="45720" bIns="27432" anchor="t">
            <a:spAutoFit/>
          </a:bodyPr>
          <a:lstStyle/>
          <a:p>
            <a:pPr algn="l"/>
            <a:r>
              <a:rPr sz="1400" b="0" i="0">
                <a:solidFill>
                  <a:srgbClr val="1F2A26"/>
                </a:solidFill>
                <a:latin typeface="Aptos"/>
              </a:rPr>
              <a:t>facilities (46.9%) flagged for targeted TA through remote monitoring</a:t>
            </a:r>
          </a:p>
        </p:txBody>
      </p:sp>
      <p:sp>
        <p:nvSpPr>
          <p:cNvPr id="21" name="Headline card 4"/>
          <p:cNvSpPr/>
          <p:nvPr/>
        </p:nvSpPr>
        <p:spPr>
          <a:xfrm>
            <a:off x="8823959" y="1508760"/>
            <a:ext cx="2377440" cy="310896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961119" y="1645920"/>
            <a:ext cx="2103120" cy="1051560"/>
          </a:xfrm>
          <a:prstGeom prst="rect">
            <a:avLst/>
          </a:prstGeom>
          <a:noFill/>
        </p:spPr>
        <p:txBody>
          <a:bodyPr wrap="square" lIns="45720" tIns="27432" rIns="45720" bIns="27432" anchor="ctr">
            <a:spAutoFit/>
          </a:bodyPr>
          <a:lstStyle/>
          <a:p>
            <a:pPr algn="l"/>
            <a:r>
              <a:rPr sz="2800" b="1" i="0">
                <a:solidFill>
                  <a:srgbClr val="035043"/>
                </a:solidFill>
                <a:latin typeface="Aptos"/>
              </a:rPr>
              <a:t>100%</a:t>
            </a:r>
          </a:p>
        </p:txBody>
      </p:sp>
      <p:sp>
        <p:nvSpPr>
          <p:cNvPr id="23" name="TextBox 22"/>
          <p:cNvSpPr txBox="1"/>
          <p:nvPr/>
        </p:nvSpPr>
        <p:spPr>
          <a:xfrm>
            <a:off x="8961119" y="2788920"/>
            <a:ext cx="2103120" cy="1737360"/>
          </a:xfrm>
          <a:prstGeom prst="rect">
            <a:avLst/>
          </a:prstGeom>
          <a:noFill/>
        </p:spPr>
        <p:txBody>
          <a:bodyPr wrap="square" lIns="45720" tIns="27432" rIns="45720" bIns="27432" anchor="t">
            <a:spAutoFit/>
          </a:bodyPr>
          <a:lstStyle/>
          <a:p>
            <a:pPr algn="l"/>
            <a:r>
              <a:rPr sz="1400" b="0" i="0">
                <a:solidFill>
                  <a:srgbClr val="1F2A26"/>
                </a:solidFill>
                <a:latin typeface="Aptos"/>
              </a:rPr>
              <a:t>DQA coverage across all 32 facilities</a:t>
            </a:r>
          </a:p>
        </p:txBody>
      </p:sp>
      <p:sp>
        <p:nvSpPr>
          <p:cNvPr id="24" name="Outcome strip"/>
          <p:cNvSpPr/>
          <p:nvPr/>
        </p:nvSpPr>
        <p:spPr>
          <a:xfrm>
            <a:off x="868680" y="4846320"/>
            <a:ext cx="10424160" cy="100584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1097280" y="4892040"/>
            <a:ext cx="9966960" cy="914400"/>
          </a:xfrm>
          <a:prstGeom prst="rect">
            <a:avLst/>
          </a:prstGeom>
          <a:noFill/>
        </p:spPr>
        <p:txBody>
          <a:bodyPr wrap="square" lIns="45720" tIns="27432" rIns="45720" bIns="27432" anchor="ctr">
            <a:spAutoFit/>
          </a:bodyPr>
          <a:lstStyle/>
          <a:p>
            <a:pPr algn="l"/>
            <a:r>
              <a:rPr sz="1500" b="1" i="0">
                <a:solidFill>
                  <a:srgbClr val="035043"/>
                </a:solidFill>
                <a:latin typeface="Aptos"/>
              </a:rPr>
              <a:t>Also: </a:t>
            </a:r>
            <a:r>
              <a:rPr sz="1500" b="0" i="0">
                <a:solidFill>
                  <a:srgbClr val="1F2A26"/>
                </a:solidFill>
                <a:latin typeface="Aptos"/>
              </a:rPr>
              <a:t>linkage to combination prevention rose from 36% to 63%, IIT fell below 1% in 10 facilities, and costs dropped by 50% (targeted supervision) and 80% (virtual DQA).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Results: Faster Feedback and Targeted TA</a:t>
            </a: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10</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2788920" y="1371600"/>
            <a:ext cx="2148840" cy="365760"/>
          </a:xfrm>
          <a:prstGeom prst="rect">
            <a:avLst/>
          </a:prstGeom>
          <a:noFill/>
        </p:spPr>
        <p:txBody>
          <a:bodyPr wrap="square" lIns="45720" tIns="27432" rIns="45720" bIns="27432" anchor="t">
            <a:spAutoFit/>
          </a:bodyPr>
          <a:lstStyle/>
          <a:p>
            <a:pPr algn="l"/>
            <a:r>
              <a:rPr sz="1400" b="1" i="0">
                <a:solidFill>
                  <a:srgbClr val="C79532"/>
                </a:solidFill>
                <a:latin typeface="Aptos"/>
              </a:rPr>
              <a:t>Before (local EMR)</a:t>
            </a:r>
          </a:p>
        </p:txBody>
      </p:sp>
      <p:sp>
        <p:nvSpPr>
          <p:cNvPr id="13" name="TextBox 12"/>
          <p:cNvSpPr txBox="1"/>
          <p:nvPr/>
        </p:nvSpPr>
        <p:spPr>
          <a:xfrm>
            <a:off x="5440680" y="1371600"/>
            <a:ext cx="2377440" cy="365760"/>
          </a:xfrm>
          <a:prstGeom prst="rect">
            <a:avLst/>
          </a:prstGeom>
          <a:noFill/>
        </p:spPr>
        <p:txBody>
          <a:bodyPr wrap="square" lIns="45720" tIns="27432" rIns="45720" bIns="27432" anchor="t">
            <a:spAutoFit/>
          </a:bodyPr>
          <a:lstStyle/>
          <a:p>
            <a:pPr algn="l"/>
            <a:r>
              <a:rPr sz="1400" b="1" i="0">
                <a:solidFill>
                  <a:srgbClr val="056050"/>
                </a:solidFill>
                <a:latin typeface="Aptos"/>
              </a:rPr>
              <a:t>After (cloud EMR)</a:t>
            </a:r>
          </a:p>
        </p:txBody>
      </p:sp>
      <p:sp>
        <p:nvSpPr>
          <p:cNvPr id="14" name="TextBox 13"/>
          <p:cNvSpPr txBox="1"/>
          <p:nvPr/>
        </p:nvSpPr>
        <p:spPr>
          <a:xfrm>
            <a:off x="868680" y="1783080"/>
            <a:ext cx="1828800" cy="1097280"/>
          </a:xfrm>
          <a:prstGeom prst="rect">
            <a:avLst/>
          </a:prstGeom>
          <a:noFill/>
        </p:spPr>
        <p:txBody>
          <a:bodyPr wrap="square" lIns="45720" tIns="27432" rIns="45720" bIns="27432" anchor="ctr">
            <a:spAutoFit/>
          </a:bodyPr>
          <a:lstStyle/>
          <a:p>
            <a:pPr algn="l"/>
            <a:r>
              <a:rPr sz="1600" b="1" i="0">
                <a:solidFill>
                  <a:srgbClr val="035043"/>
                </a:solidFill>
                <a:latin typeface="Aptos"/>
              </a:rPr>
              <a:t>Review time</a:t>
            </a:r>
          </a:p>
        </p:txBody>
      </p:sp>
      <p:sp>
        <p:nvSpPr>
          <p:cNvPr id="15" name="Before box 1"/>
          <p:cNvSpPr/>
          <p:nvPr/>
        </p:nvSpPr>
        <p:spPr>
          <a:xfrm>
            <a:off x="2788920" y="1783080"/>
            <a:ext cx="2148840" cy="109728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2880360" y="1828800"/>
            <a:ext cx="1965960" cy="1005840"/>
          </a:xfrm>
          <a:prstGeom prst="rect">
            <a:avLst/>
          </a:prstGeom>
          <a:noFill/>
        </p:spPr>
        <p:txBody>
          <a:bodyPr wrap="square" lIns="45720" tIns="27432" rIns="45720" bIns="27432" anchor="ctr">
            <a:spAutoFit/>
          </a:bodyPr>
          <a:lstStyle/>
          <a:p>
            <a:pPr algn="l"/>
            <a:r>
              <a:rPr sz="1400" b="0" i="0">
                <a:solidFill>
                  <a:srgbClr val="1F2A26"/>
                </a:solidFill>
                <a:latin typeface="Aptos"/>
              </a:rPr>
              <a:t>~1 full day per facility</a:t>
            </a:r>
          </a:p>
        </p:txBody>
      </p:sp>
      <p:sp>
        <p:nvSpPr>
          <p:cNvPr id="17" name="Arrow"/>
          <p:cNvSpPr/>
          <p:nvPr/>
        </p:nvSpPr>
        <p:spPr>
          <a:xfrm>
            <a:off x="4983480" y="2157984"/>
            <a:ext cx="365760" cy="347472"/>
          </a:xfrm>
          <a:prstGeom prst="rightArrow">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After box 1"/>
          <p:cNvSpPr/>
          <p:nvPr/>
        </p:nvSpPr>
        <p:spPr>
          <a:xfrm>
            <a:off x="5440680" y="1783080"/>
            <a:ext cx="2377440" cy="109728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5532120" y="1828800"/>
            <a:ext cx="2194560" cy="1005840"/>
          </a:xfrm>
          <a:prstGeom prst="rect">
            <a:avLst/>
          </a:prstGeom>
          <a:noFill/>
        </p:spPr>
        <p:txBody>
          <a:bodyPr wrap="square" lIns="45720" tIns="27432" rIns="45720" bIns="27432" anchor="ctr">
            <a:spAutoFit/>
          </a:bodyPr>
          <a:lstStyle/>
          <a:p>
            <a:pPr algn="l"/>
            <a:r>
              <a:rPr sz="1400" b="1" i="0">
                <a:solidFill>
                  <a:srgbClr val="035043"/>
                </a:solidFill>
                <a:latin typeface="Aptos"/>
              </a:rPr>
              <a:t>2–4 hours for 4 facilities</a:t>
            </a:r>
          </a:p>
        </p:txBody>
      </p:sp>
      <p:sp>
        <p:nvSpPr>
          <p:cNvPr id="20" name="TextBox 19"/>
          <p:cNvSpPr txBox="1"/>
          <p:nvPr/>
        </p:nvSpPr>
        <p:spPr>
          <a:xfrm>
            <a:off x="868680" y="3154680"/>
            <a:ext cx="1828800" cy="1097280"/>
          </a:xfrm>
          <a:prstGeom prst="rect">
            <a:avLst/>
          </a:prstGeom>
          <a:noFill/>
        </p:spPr>
        <p:txBody>
          <a:bodyPr wrap="square" lIns="45720" tIns="27432" rIns="45720" bIns="27432" anchor="ctr">
            <a:spAutoFit/>
          </a:bodyPr>
          <a:lstStyle/>
          <a:p>
            <a:pPr algn="l"/>
            <a:r>
              <a:rPr sz="1600" b="1" i="0">
                <a:solidFill>
                  <a:srgbClr val="035043"/>
                </a:solidFill>
                <a:latin typeface="Aptos"/>
              </a:rPr>
              <a:t>TA turnaround</a:t>
            </a:r>
          </a:p>
        </p:txBody>
      </p:sp>
      <p:sp>
        <p:nvSpPr>
          <p:cNvPr id="21" name="Before box 2"/>
          <p:cNvSpPr/>
          <p:nvPr/>
        </p:nvSpPr>
        <p:spPr>
          <a:xfrm>
            <a:off x="2788920" y="3154680"/>
            <a:ext cx="2148840" cy="109728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2880360" y="3200400"/>
            <a:ext cx="1965960" cy="1005840"/>
          </a:xfrm>
          <a:prstGeom prst="rect">
            <a:avLst/>
          </a:prstGeom>
          <a:noFill/>
        </p:spPr>
        <p:txBody>
          <a:bodyPr wrap="square" lIns="45720" tIns="27432" rIns="45720" bIns="27432" anchor="ctr">
            <a:spAutoFit/>
          </a:bodyPr>
          <a:lstStyle/>
          <a:p>
            <a:pPr algn="l"/>
            <a:r>
              <a:rPr sz="1400" b="0" i="0">
                <a:solidFill>
                  <a:srgbClr val="1F2A26"/>
                </a:solidFill>
                <a:latin typeface="Aptos"/>
              </a:rPr>
              <a:t>Up to 30 days</a:t>
            </a:r>
          </a:p>
        </p:txBody>
      </p:sp>
      <p:sp>
        <p:nvSpPr>
          <p:cNvPr id="23" name="Arrow"/>
          <p:cNvSpPr/>
          <p:nvPr/>
        </p:nvSpPr>
        <p:spPr>
          <a:xfrm>
            <a:off x="4983480" y="3529584"/>
            <a:ext cx="365760" cy="347472"/>
          </a:xfrm>
          <a:prstGeom prst="rightArrow">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After box 2"/>
          <p:cNvSpPr/>
          <p:nvPr/>
        </p:nvSpPr>
        <p:spPr>
          <a:xfrm>
            <a:off x="5440680" y="3154680"/>
            <a:ext cx="2377440" cy="109728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5532120" y="3200400"/>
            <a:ext cx="2194560" cy="1005840"/>
          </a:xfrm>
          <a:prstGeom prst="rect">
            <a:avLst/>
          </a:prstGeom>
          <a:noFill/>
        </p:spPr>
        <p:txBody>
          <a:bodyPr wrap="square" lIns="45720" tIns="27432" rIns="45720" bIns="27432" anchor="ctr">
            <a:spAutoFit/>
          </a:bodyPr>
          <a:lstStyle/>
          <a:p>
            <a:pPr algn="l"/>
            <a:r>
              <a:rPr sz="1400" b="1" i="0">
                <a:solidFill>
                  <a:srgbClr val="035043"/>
                </a:solidFill>
                <a:latin typeface="Aptos"/>
              </a:rPr>
              <a:t>Near real time</a:t>
            </a:r>
          </a:p>
        </p:txBody>
      </p:sp>
      <p:sp>
        <p:nvSpPr>
          <p:cNvPr id="26" name="TextBox 25"/>
          <p:cNvSpPr txBox="1"/>
          <p:nvPr/>
        </p:nvSpPr>
        <p:spPr>
          <a:xfrm>
            <a:off x="868680" y="4526280"/>
            <a:ext cx="1828800" cy="1097280"/>
          </a:xfrm>
          <a:prstGeom prst="rect">
            <a:avLst/>
          </a:prstGeom>
          <a:noFill/>
        </p:spPr>
        <p:txBody>
          <a:bodyPr wrap="square" lIns="45720" tIns="27432" rIns="45720" bIns="27432" anchor="ctr">
            <a:spAutoFit/>
          </a:bodyPr>
          <a:lstStyle/>
          <a:p>
            <a:pPr algn="l"/>
            <a:r>
              <a:rPr sz="1600" b="1" i="0">
                <a:solidFill>
                  <a:srgbClr val="035043"/>
                </a:solidFill>
                <a:latin typeface="Aptos"/>
              </a:rPr>
              <a:t>Physical visits</a:t>
            </a:r>
          </a:p>
        </p:txBody>
      </p:sp>
      <p:sp>
        <p:nvSpPr>
          <p:cNvPr id="27" name="Before box 3"/>
          <p:cNvSpPr/>
          <p:nvPr/>
        </p:nvSpPr>
        <p:spPr>
          <a:xfrm>
            <a:off x="2788920" y="4526280"/>
            <a:ext cx="2148840" cy="109728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2880360" y="4572000"/>
            <a:ext cx="1965960" cy="1005840"/>
          </a:xfrm>
          <a:prstGeom prst="rect">
            <a:avLst/>
          </a:prstGeom>
          <a:noFill/>
        </p:spPr>
        <p:txBody>
          <a:bodyPr wrap="square" lIns="45720" tIns="27432" rIns="45720" bIns="27432" anchor="ctr">
            <a:spAutoFit/>
          </a:bodyPr>
          <a:lstStyle/>
          <a:p>
            <a:pPr algn="l"/>
            <a:r>
              <a:rPr sz="1400" b="0" i="0">
                <a:solidFill>
                  <a:srgbClr val="1F2A26"/>
                </a:solidFill>
                <a:latin typeface="Aptos"/>
              </a:rPr>
              <a:t>1–2× per quarter, all facilities</a:t>
            </a:r>
          </a:p>
        </p:txBody>
      </p:sp>
      <p:sp>
        <p:nvSpPr>
          <p:cNvPr id="29" name="Arrow"/>
          <p:cNvSpPr/>
          <p:nvPr/>
        </p:nvSpPr>
        <p:spPr>
          <a:xfrm>
            <a:off x="4983480" y="4901184"/>
            <a:ext cx="365760" cy="347472"/>
          </a:xfrm>
          <a:prstGeom prst="rightArrow">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After box 3"/>
          <p:cNvSpPr/>
          <p:nvPr/>
        </p:nvSpPr>
        <p:spPr>
          <a:xfrm>
            <a:off x="5440680" y="4526280"/>
            <a:ext cx="2377440" cy="109728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5532120" y="4572000"/>
            <a:ext cx="2194560" cy="1005840"/>
          </a:xfrm>
          <a:prstGeom prst="rect">
            <a:avLst/>
          </a:prstGeom>
          <a:noFill/>
        </p:spPr>
        <p:txBody>
          <a:bodyPr wrap="square" lIns="45720" tIns="27432" rIns="45720" bIns="27432" anchor="ctr">
            <a:spAutoFit/>
          </a:bodyPr>
          <a:lstStyle/>
          <a:p>
            <a:pPr algn="l"/>
            <a:r>
              <a:rPr sz="1400" b="1" i="0">
                <a:solidFill>
                  <a:srgbClr val="035043"/>
                </a:solidFill>
                <a:latin typeface="Aptos"/>
              </a:rPr>
              <a:t>Targeted to facilities needing mentorship</a:t>
            </a:r>
          </a:p>
        </p:txBody>
      </p:sp>
      <p:sp>
        <p:nvSpPr>
          <p:cNvPr id="32" name="Targeted TA panel"/>
          <p:cNvSpPr/>
          <p:nvPr/>
        </p:nvSpPr>
        <p:spPr>
          <a:xfrm>
            <a:off x="8092440" y="1371600"/>
            <a:ext cx="3200400" cy="448056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33" name="Chart targeted TA"/>
          <p:cNvGraphicFramePr>
            <a:graphicFrameLocks noGrp="1"/>
          </p:cNvGraphicFramePr>
          <p:nvPr/>
        </p:nvGraphicFramePr>
        <p:xfrm>
          <a:off x="8183879" y="1463040"/>
          <a:ext cx="3017520" cy="3566160"/>
        </p:xfrm>
        <a:graphic>
          <a:graphicData uri="http://schemas.openxmlformats.org/drawingml/2006/chart">
            <c:chart xmlns:c="http://schemas.openxmlformats.org/drawingml/2006/chart" xmlns:r="http://schemas.openxmlformats.org/officeDocument/2006/relationships" r:id="rId5"/>
          </a:graphicData>
        </a:graphic>
      </p:graphicFrame>
      <p:sp>
        <p:nvSpPr>
          <p:cNvPr id="34" name="TextBox 33"/>
          <p:cNvSpPr txBox="1"/>
          <p:nvPr/>
        </p:nvSpPr>
        <p:spPr>
          <a:xfrm>
            <a:off x="8229600" y="5074920"/>
            <a:ext cx="2926080" cy="685800"/>
          </a:xfrm>
          <a:prstGeom prst="rect">
            <a:avLst/>
          </a:prstGeom>
          <a:noFill/>
        </p:spPr>
        <p:txBody>
          <a:bodyPr wrap="square" lIns="45720" tIns="27432" rIns="45720" bIns="27432" anchor="ctr">
            <a:spAutoFit/>
          </a:bodyPr>
          <a:lstStyle/>
          <a:p>
            <a:pPr algn="ctr"/>
            <a:r>
              <a:rPr sz="1400" b="1" i="0">
                <a:solidFill>
                  <a:srgbClr val="035043"/>
                </a:solidFill>
                <a:latin typeface="Aptos"/>
              </a:rPr>
              <a:t>15/32 (46.9%) facilities needed targeted 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Results: Wider Reach at Lower Cost</a:t>
            </a: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11</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Cost chart panel"/>
          <p:cNvSpPr/>
          <p:nvPr/>
        </p:nvSpPr>
        <p:spPr>
          <a:xfrm>
            <a:off x="868680" y="1371600"/>
            <a:ext cx="6126480" cy="448056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3" name="Chart Cost reduction"/>
          <p:cNvGraphicFramePr>
            <a:graphicFrameLocks noGrp="1"/>
          </p:cNvGraphicFramePr>
          <p:nvPr/>
        </p:nvGraphicFramePr>
        <p:xfrm>
          <a:off x="960120" y="1463040"/>
          <a:ext cx="5943600" cy="4297680"/>
        </p:xfrm>
        <a:graphic>
          <a:graphicData uri="http://schemas.openxmlformats.org/drawingml/2006/chart">
            <c:chart xmlns:c="http://schemas.openxmlformats.org/drawingml/2006/chart" xmlns:r="http://schemas.openxmlformats.org/officeDocument/2006/relationships" r:id="rId5"/>
          </a:graphicData>
        </a:graphic>
      </p:graphicFrame>
      <p:sp>
        <p:nvSpPr>
          <p:cNvPr id="14" name="Coverage stat card"/>
          <p:cNvSpPr/>
          <p:nvPr/>
        </p:nvSpPr>
        <p:spPr>
          <a:xfrm>
            <a:off x="7269480" y="1371600"/>
            <a:ext cx="4023360" cy="2286000"/>
          </a:xfrm>
          <a:prstGeom prst="roundRect">
            <a:avLst>
              <a:gd name="adj" fmla="val 7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498079" y="1463040"/>
            <a:ext cx="3566160" cy="1188720"/>
          </a:xfrm>
          <a:prstGeom prst="rect">
            <a:avLst/>
          </a:prstGeom>
          <a:noFill/>
        </p:spPr>
        <p:txBody>
          <a:bodyPr wrap="square" lIns="45720" tIns="27432" rIns="45720" bIns="27432" anchor="ctr">
            <a:spAutoFit/>
          </a:bodyPr>
          <a:lstStyle/>
          <a:p>
            <a:pPr algn="l"/>
            <a:r>
              <a:rPr sz="5400" b="1" i="0">
                <a:solidFill>
                  <a:srgbClr val="E8C068"/>
                </a:solidFill>
                <a:latin typeface="Aptos"/>
              </a:rPr>
              <a:t>100%</a:t>
            </a:r>
          </a:p>
        </p:txBody>
      </p:sp>
      <p:sp>
        <p:nvSpPr>
          <p:cNvPr id="16" name="TextBox 15"/>
          <p:cNvSpPr txBox="1"/>
          <p:nvPr/>
        </p:nvSpPr>
        <p:spPr>
          <a:xfrm>
            <a:off x="7498079" y="2651760"/>
            <a:ext cx="3566160" cy="914400"/>
          </a:xfrm>
          <a:prstGeom prst="rect">
            <a:avLst/>
          </a:prstGeom>
          <a:noFill/>
        </p:spPr>
        <p:txBody>
          <a:bodyPr wrap="square" lIns="45720" tIns="27432" rIns="45720" bIns="27432" anchor="t">
            <a:spAutoFit/>
          </a:bodyPr>
          <a:lstStyle/>
          <a:p>
            <a:pPr algn="l"/>
            <a:r>
              <a:rPr sz="1600" b="0" i="0">
                <a:solidFill>
                  <a:srgbClr val="FFFFFF"/>
                </a:solidFill>
                <a:latin typeface="Aptos"/>
              </a:rPr>
              <a:t>DQA coverage of all 32 facilities</a:t>
            </a:r>
          </a:p>
        </p:txBody>
      </p:sp>
      <p:sp>
        <p:nvSpPr>
          <p:cNvPr id="17" name="DQA replaced card"/>
          <p:cNvSpPr/>
          <p:nvPr/>
        </p:nvSpPr>
        <p:spPr>
          <a:xfrm>
            <a:off x="7269480" y="3886200"/>
            <a:ext cx="4023360" cy="196596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498079" y="3977639"/>
            <a:ext cx="3566160" cy="1783080"/>
          </a:xfrm>
          <a:prstGeom prst="rect">
            <a:avLst/>
          </a:prstGeom>
          <a:noFill/>
        </p:spPr>
        <p:txBody>
          <a:bodyPr wrap="square" lIns="45720" tIns="27432" rIns="45720" bIns="27432" anchor="ctr">
            <a:spAutoFit/>
          </a:bodyPr>
          <a:lstStyle/>
          <a:p>
            <a:pPr algn="l"/>
            <a:r>
              <a:rPr sz="1600" b="0" i="0">
                <a:solidFill>
                  <a:srgbClr val="1F2A26"/>
                </a:solidFill>
                <a:latin typeface="Aptos"/>
              </a:rPr>
              <a:t>Virtual DQA replaced a full-day, in-person meeting with virtual feedback to every facility.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Results: Program Outcomes</a:t>
            </a: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12</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Linkage chart panel"/>
          <p:cNvSpPr/>
          <p:nvPr/>
        </p:nvSpPr>
        <p:spPr>
          <a:xfrm>
            <a:off x="868680" y="1371600"/>
            <a:ext cx="6126480" cy="448056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3" name="Chart Linkage"/>
          <p:cNvGraphicFramePr>
            <a:graphicFrameLocks noGrp="1"/>
          </p:cNvGraphicFramePr>
          <p:nvPr/>
        </p:nvGraphicFramePr>
        <p:xfrm>
          <a:off x="960120" y="1463040"/>
          <a:ext cx="5943600" cy="4297680"/>
        </p:xfrm>
        <a:graphic>
          <a:graphicData uri="http://schemas.openxmlformats.org/drawingml/2006/chart">
            <c:chart xmlns:c="http://schemas.openxmlformats.org/drawingml/2006/chart" xmlns:r="http://schemas.openxmlformats.org/officeDocument/2006/relationships" r:id="rId5"/>
          </a:graphicData>
        </a:graphic>
      </p:graphicFrame>
      <p:sp>
        <p:nvSpPr>
          <p:cNvPr id="14" name="Linkage stat card"/>
          <p:cNvSpPr/>
          <p:nvPr/>
        </p:nvSpPr>
        <p:spPr>
          <a:xfrm>
            <a:off x="7269480" y="1371600"/>
            <a:ext cx="4023360" cy="2286000"/>
          </a:xfrm>
          <a:prstGeom prst="roundRect">
            <a:avLst>
              <a:gd name="adj" fmla="val 7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498079" y="1614202"/>
            <a:ext cx="3566160" cy="886397"/>
          </a:xfrm>
          <a:prstGeom prst="rect">
            <a:avLst/>
          </a:prstGeom>
          <a:noFill/>
        </p:spPr>
        <p:txBody>
          <a:bodyPr wrap="square" lIns="45720" tIns="27432" rIns="45720" bIns="27432" anchor="ctr">
            <a:spAutoFit/>
          </a:bodyPr>
          <a:lstStyle/>
          <a:p>
            <a:pPr algn="l"/>
            <a:r>
              <a:rPr sz="5400" b="1" i="0" dirty="0">
                <a:solidFill>
                  <a:srgbClr val="E8C068"/>
                </a:solidFill>
                <a:latin typeface="Aptos"/>
              </a:rPr>
              <a:t>27 </a:t>
            </a:r>
            <a:r>
              <a:rPr lang="en-US" sz="5400" b="1" dirty="0">
                <a:solidFill>
                  <a:srgbClr val="E8C068"/>
                </a:solidFill>
                <a:latin typeface="Aptos"/>
              </a:rPr>
              <a:t>%</a:t>
            </a:r>
            <a:endParaRPr sz="5400" b="1" i="0" dirty="0">
              <a:solidFill>
                <a:srgbClr val="E8C068"/>
              </a:solidFill>
              <a:latin typeface="Aptos"/>
            </a:endParaRPr>
          </a:p>
        </p:txBody>
      </p:sp>
      <p:sp>
        <p:nvSpPr>
          <p:cNvPr id="16" name="TextBox 15"/>
          <p:cNvSpPr txBox="1"/>
          <p:nvPr/>
        </p:nvSpPr>
        <p:spPr>
          <a:xfrm>
            <a:off x="7498079" y="2651760"/>
            <a:ext cx="3566160" cy="609398"/>
          </a:xfrm>
          <a:prstGeom prst="rect">
            <a:avLst/>
          </a:prstGeom>
          <a:noFill/>
        </p:spPr>
        <p:txBody>
          <a:bodyPr wrap="square" lIns="45720" tIns="27432" rIns="45720" bIns="27432" anchor="t">
            <a:spAutoFit/>
          </a:bodyPr>
          <a:lstStyle/>
          <a:p>
            <a:pPr algn="l"/>
            <a:r>
              <a:rPr b="0" i="0" dirty="0">
                <a:solidFill>
                  <a:srgbClr val="FFFFFF"/>
                </a:solidFill>
                <a:latin typeface="Aptos"/>
              </a:rPr>
              <a:t>rise in linkage to combination prevention (36% to 63%)</a:t>
            </a:r>
          </a:p>
        </p:txBody>
      </p:sp>
      <p:sp>
        <p:nvSpPr>
          <p:cNvPr id="17" name="IIT stat card"/>
          <p:cNvSpPr/>
          <p:nvPr/>
        </p:nvSpPr>
        <p:spPr>
          <a:xfrm>
            <a:off x="7269480" y="3886200"/>
            <a:ext cx="4023360" cy="196596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498079" y="3931920"/>
            <a:ext cx="3566160" cy="914400"/>
          </a:xfrm>
          <a:prstGeom prst="rect">
            <a:avLst/>
          </a:prstGeom>
          <a:noFill/>
        </p:spPr>
        <p:txBody>
          <a:bodyPr wrap="square" lIns="45720" tIns="27432" rIns="45720" bIns="27432" anchor="ctr">
            <a:spAutoFit/>
          </a:bodyPr>
          <a:lstStyle/>
          <a:p>
            <a:pPr algn="l"/>
            <a:r>
              <a:rPr sz="4400" b="1" i="0">
                <a:solidFill>
                  <a:srgbClr val="035043"/>
                </a:solidFill>
                <a:latin typeface="Aptos"/>
              </a:rPr>
              <a:t>&lt; 1%</a:t>
            </a:r>
          </a:p>
        </p:txBody>
      </p:sp>
      <p:sp>
        <p:nvSpPr>
          <p:cNvPr id="19" name="TextBox 18"/>
          <p:cNvSpPr txBox="1"/>
          <p:nvPr/>
        </p:nvSpPr>
        <p:spPr>
          <a:xfrm>
            <a:off x="7498079" y="4846320"/>
            <a:ext cx="3566160" cy="914400"/>
          </a:xfrm>
          <a:prstGeom prst="rect">
            <a:avLst/>
          </a:prstGeom>
          <a:noFill/>
        </p:spPr>
        <p:txBody>
          <a:bodyPr wrap="square" lIns="45720" tIns="27432" rIns="45720" bIns="27432" anchor="t">
            <a:spAutoFit/>
          </a:bodyPr>
          <a:lstStyle/>
          <a:p>
            <a:pPr algn="l"/>
            <a:r>
              <a:rPr sz="1600" b="0" i="0">
                <a:solidFill>
                  <a:srgbClr val="1F2A26"/>
                </a:solidFill>
                <a:latin typeface="Aptos"/>
              </a:rPr>
              <a:t>interruption in treatment (IIT) in 10 facilities</a:t>
            </a:r>
          </a:p>
        </p:txBody>
      </p:sp>
      <p:sp>
        <p:nvSpPr>
          <p:cNvPr id="3" name="Arrow: Up 2">
            <a:extLst>
              <a:ext uri="{FF2B5EF4-FFF2-40B4-BE49-F238E27FC236}">
                <a16:creationId xmlns:a16="http://schemas.microsoft.com/office/drawing/2014/main" id="{E942D907-D53F-CF5A-A14B-BE7AF9CC09B6}"/>
              </a:ext>
            </a:extLst>
          </p:cNvPr>
          <p:cNvSpPr/>
          <p:nvPr/>
        </p:nvSpPr>
        <p:spPr>
          <a:xfrm>
            <a:off x="9235440" y="1894114"/>
            <a:ext cx="289560" cy="364454"/>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K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Discussion: What Changed in Supervision</a:t>
            </a: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13</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Discussion card 1"/>
          <p:cNvSpPr/>
          <p:nvPr/>
        </p:nvSpPr>
        <p:spPr>
          <a:xfrm>
            <a:off x="868680" y="1508760"/>
            <a:ext cx="3291840" cy="310896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Discussion badge 1"/>
          <p:cNvSpPr/>
          <p:nvPr/>
        </p:nvSpPr>
        <p:spPr>
          <a:xfrm>
            <a:off x="1051560" y="1691640"/>
            <a:ext cx="548640" cy="548640"/>
          </a:xfrm>
          <a:prstGeom prst="ellipse">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i="0">
                <a:solidFill>
                  <a:srgbClr val="FFFFFF"/>
                </a:solidFill>
                <a:latin typeface="Aptos"/>
              </a:rPr>
              <a:t>1</a:t>
            </a:r>
          </a:p>
        </p:txBody>
      </p:sp>
      <p:sp>
        <p:nvSpPr>
          <p:cNvPr id="14" name="TextBox 13"/>
          <p:cNvSpPr txBox="1"/>
          <p:nvPr/>
        </p:nvSpPr>
        <p:spPr>
          <a:xfrm>
            <a:off x="1051560" y="2377440"/>
            <a:ext cx="2926080" cy="685800"/>
          </a:xfrm>
          <a:prstGeom prst="rect">
            <a:avLst/>
          </a:prstGeom>
          <a:noFill/>
        </p:spPr>
        <p:txBody>
          <a:bodyPr wrap="square" lIns="45720" tIns="27432" rIns="45720" bIns="27432" anchor="t">
            <a:spAutoFit/>
          </a:bodyPr>
          <a:lstStyle/>
          <a:p>
            <a:pPr algn="l"/>
            <a:r>
              <a:rPr sz="1800" b="1" i="0">
                <a:solidFill>
                  <a:srgbClr val="035043"/>
                </a:solidFill>
                <a:latin typeface="Aptos"/>
              </a:rPr>
              <a:t>Continuous, not episodic</a:t>
            </a:r>
          </a:p>
        </p:txBody>
      </p:sp>
      <p:sp>
        <p:nvSpPr>
          <p:cNvPr id="15" name="TextBox 14"/>
          <p:cNvSpPr txBox="1"/>
          <p:nvPr/>
        </p:nvSpPr>
        <p:spPr>
          <a:xfrm>
            <a:off x="1051560" y="3108960"/>
            <a:ext cx="2926080" cy="1463040"/>
          </a:xfrm>
          <a:prstGeom prst="rect">
            <a:avLst/>
          </a:prstGeom>
          <a:noFill/>
        </p:spPr>
        <p:txBody>
          <a:bodyPr wrap="square" lIns="45720" tIns="27432" rIns="45720" bIns="27432" anchor="t">
            <a:spAutoFit/>
          </a:bodyPr>
          <a:lstStyle/>
          <a:p>
            <a:pPr algn="l"/>
            <a:r>
              <a:rPr sz="1400" b="0" i="0">
                <a:solidFill>
                  <a:srgbClr val="1F2A26"/>
                </a:solidFill>
                <a:latin typeface="Aptos"/>
              </a:rPr>
              <a:t>Remote access replaced periodic, travel-dependent visits with ongoing performance monitoring.</a:t>
            </a:r>
          </a:p>
        </p:txBody>
      </p:sp>
      <p:sp>
        <p:nvSpPr>
          <p:cNvPr id="16" name="Discussion card 2"/>
          <p:cNvSpPr/>
          <p:nvPr/>
        </p:nvSpPr>
        <p:spPr>
          <a:xfrm>
            <a:off x="4434840" y="1508760"/>
            <a:ext cx="3291840" cy="310896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Discussion badge 2"/>
          <p:cNvSpPr/>
          <p:nvPr/>
        </p:nvSpPr>
        <p:spPr>
          <a:xfrm>
            <a:off x="4617720" y="1691640"/>
            <a:ext cx="548640" cy="548640"/>
          </a:xfrm>
          <a:prstGeom prst="ellipse">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i="0">
                <a:solidFill>
                  <a:srgbClr val="FFFFFF"/>
                </a:solidFill>
                <a:latin typeface="Aptos"/>
              </a:rPr>
              <a:t>2</a:t>
            </a:r>
          </a:p>
        </p:txBody>
      </p:sp>
      <p:sp>
        <p:nvSpPr>
          <p:cNvPr id="18" name="TextBox 17"/>
          <p:cNvSpPr txBox="1"/>
          <p:nvPr/>
        </p:nvSpPr>
        <p:spPr>
          <a:xfrm>
            <a:off x="4617720" y="2377440"/>
            <a:ext cx="2926080" cy="685800"/>
          </a:xfrm>
          <a:prstGeom prst="rect">
            <a:avLst/>
          </a:prstGeom>
          <a:noFill/>
        </p:spPr>
        <p:txBody>
          <a:bodyPr wrap="square" lIns="45720" tIns="27432" rIns="45720" bIns="27432" anchor="t">
            <a:spAutoFit/>
          </a:bodyPr>
          <a:lstStyle/>
          <a:p>
            <a:pPr algn="l"/>
            <a:r>
              <a:rPr sz="1800" b="1" i="0">
                <a:solidFill>
                  <a:srgbClr val="035043"/>
                </a:solidFill>
                <a:latin typeface="Aptos"/>
              </a:rPr>
              <a:t>Effort follows need</a:t>
            </a:r>
          </a:p>
        </p:txBody>
      </p:sp>
      <p:sp>
        <p:nvSpPr>
          <p:cNvPr id="19" name="TextBox 18"/>
          <p:cNvSpPr txBox="1"/>
          <p:nvPr/>
        </p:nvSpPr>
        <p:spPr>
          <a:xfrm>
            <a:off x="4617720" y="3108960"/>
            <a:ext cx="2926080" cy="1463040"/>
          </a:xfrm>
          <a:prstGeom prst="rect">
            <a:avLst/>
          </a:prstGeom>
          <a:noFill/>
        </p:spPr>
        <p:txBody>
          <a:bodyPr wrap="square" lIns="45720" tIns="27432" rIns="45720" bIns="27432" anchor="t">
            <a:spAutoFit/>
          </a:bodyPr>
          <a:lstStyle/>
          <a:p>
            <a:pPr algn="l"/>
            <a:r>
              <a:rPr sz="1400" b="0" i="0">
                <a:solidFill>
                  <a:srgbClr val="1F2A26"/>
                </a:solidFill>
                <a:latin typeface="Aptos"/>
              </a:rPr>
              <a:t>Remote review flagged 15 of 32 facilities, so physical visits went where hands-on mentorship was needed.</a:t>
            </a:r>
          </a:p>
        </p:txBody>
      </p:sp>
      <p:sp>
        <p:nvSpPr>
          <p:cNvPr id="20" name="Discussion card 3"/>
          <p:cNvSpPr/>
          <p:nvPr/>
        </p:nvSpPr>
        <p:spPr>
          <a:xfrm>
            <a:off x="8001000" y="1508760"/>
            <a:ext cx="3291840" cy="310896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Discussion badge 3"/>
          <p:cNvSpPr/>
          <p:nvPr/>
        </p:nvSpPr>
        <p:spPr>
          <a:xfrm>
            <a:off x="8183879" y="1691640"/>
            <a:ext cx="548640" cy="548640"/>
          </a:xfrm>
          <a:prstGeom prst="ellipse">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i="0">
                <a:solidFill>
                  <a:srgbClr val="FFFFFF"/>
                </a:solidFill>
                <a:latin typeface="Aptos"/>
              </a:rPr>
              <a:t>3</a:t>
            </a:r>
          </a:p>
        </p:txBody>
      </p:sp>
      <p:sp>
        <p:nvSpPr>
          <p:cNvPr id="22" name="TextBox 21"/>
          <p:cNvSpPr txBox="1"/>
          <p:nvPr/>
        </p:nvSpPr>
        <p:spPr>
          <a:xfrm>
            <a:off x="8183879" y="2377440"/>
            <a:ext cx="2926080" cy="685800"/>
          </a:xfrm>
          <a:prstGeom prst="rect">
            <a:avLst/>
          </a:prstGeom>
          <a:noFill/>
        </p:spPr>
        <p:txBody>
          <a:bodyPr wrap="square" lIns="45720" tIns="27432" rIns="45720" bIns="27432" anchor="t">
            <a:spAutoFit/>
          </a:bodyPr>
          <a:lstStyle/>
          <a:p>
            <a:pPr algn="l"/>
            <a:r>
              <a:rPr sz="1800" b="1" i="0">
                <a:solidFill>
                  <a:srgbClr val="035043"/>
                </a:solidFill>
                <a:latin typeface="Aptos"/>
              </a:rPr>
              <a:t>Wider reach, lower cost</a:t>
            </a:r>
          </a:p>
        </p:txBody>
      </p:sp>
      <p:sp>
        <p:nvSpPr>
          <p:cNvPr id="23" name="TextBox 22"/>
          <p:cNvSpPr txBox="1"/>
          <p:nvPr/>
        </p:nvSpPr>
        <p:spPr>
          <a:xfrm>
            <a:off x="8183879" y="3108960"/>
            <a:ext cx="2926080" cy="1463040"/>
          </a:xfrm>
          <a:prstGeom prst="rect">
            <a:avLst/>
          </a:prstGeom>
          <a:noFill/>
        </p:spPr>
        <p:txBody>
          <a:bodyPr wrap="square" lIns="45720" tIns="27432" rIns="45720" bIns="27432" anchor="t">
            <a:spAutoFit/>
          </a:bodyPr>
          <a:lstStyle/>
          <a:p>
            <a:pPr algn="l"/>
            <a:r>
              <a:rPr sz="1400" b="0" i="0">
                <a:solidFill>
                  <a:srgbClr val="1F2A26"/>
                </a:solidFill>
                <a:latin typeface="Aptos"/>
              </a:rPr>
              <a:t>DQA covered all 32 facilities at 80% lower cost, and travel and fuel costs fell by 50%.</a:t>
            </a:r>
          </a:p>
        </p:txBody>
      </p:sp>
      <p:sp>
        <p:nvSpPr>
          <p:cNvPr id="24" name="Discussion strip"/>
          <p:cNvSpPr/>
          <p:nvPr/>
        </p:nvSpPr>
        <p:spPr>
          <a:xfrm>
            <a:off x="868680" y="4846320"/>
            <a:ext cx="10424160" cy="1005840"/>
          </a:xfrm>
          <a:prstGeom prst="roundRect">
            <a:avLst>
              <a:gd name="adj" fmla="val 7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1143000" y="4892040"/>
            <a:ext cx="9875520" cy="914400"/>
          </a:xfrm>
          <a:prstGeom prst="rect">
            <a:avLst/>
          </a:prstGeom>
          <a:noFill/>
        </p:spPr>
        <p:txBody>
          <a:bodyPr wrap="square" lIns="45720" tIns="27432" rIns="45720" bIns="27432" anchor="ctr">
            <a:spAutoFit/>
          </a:bodyPr>
          <a:lstStyle/>
          <a:p>
            <a:pPr algn="l"/>
            <a:r>
              <a:rPr sz="1600" b="0" i="0">
                <a:solidFill>
                  <a:srgbClr val="FFFFFF"/>
                </a:solidFill>
                <a:latin typeface="Aptos"/>
              </a:rPr>
              <a:t>Faster feedback and targeted TA coincided with higher linkage (36% to 63%) and IIT below 1% in 10 facilities.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Discussion: Enablers and Limitations</a:t>
            </a: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14</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Enablers card"/>
          <p:cNvSpPr/>
          <p:nvPr/>
        </p:nvSpPr>
        <p:spPr>
          <a:xfrm>
            <a:off x="868680" y="1371600"/>
            <a:ext cx="5074920" cy="448056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097280" y="1508760"/>
            <a:ext cx="4663440" cy="411480"/>
          </a:xfrm>
          <a:prstGeom prst="rect">
            <a:avLst/>
          </a:prstGeom>
          <a:noFill/>
        </p:spPr>
        <p:txBody>
          <a:bodyPr wrap="square" lIns="45720" tIns="27432" rIns="45720" bIns="27432" anchor="t">
            <a:spAutoFit/>
          </a:bodyPr>
          <a:lstStyle/>
          <a:p>
            <a:pPr algn="l"/>
            <a:r>
              <a:rPr sz="1800" b="1" i="0">
                <a:solidFill>
                  <a:srgbClr val="035043"/>
                </a:solidFill>
                <a:latin typeface="Aptos"/>
              </a:rPr>
              <a:t>What made it work</a:t>
            </a:r>
          </a:p>
        </p:txBody>
      </p:sp>
      <p:sp>
        <p:nvSpPr>
          <p:cNvPr id="14" name="TextBox 13"/>
          <p:cNvSpPr txBox="1"/>
          <p:nvPr/>
        </p:nvSpPr>
        <p:spPr>
          <a:xfrm>
            <a:off x="1097280" y="2057400"/>
            <a:ext cx="4663440" cy="3657600"/>
          </a:xfrm>
          <a:prstGeom prst="rect">
            <a:avLst/>
          </a:prstGeom>
          <a:noFill/>
        </p:spPr>
        <p:txBody>
          <a:bodyPr wrap="square" lIns="45720" tIns="27432" rIns="45720" bIns="27432" anchor="t">
            <a:spAutoFit/>
          </a:bodyPr>
          <a:lstStyle/>
          <a:p>
            <a:pPr marL="256032" indent="-256032" algn="l">
              <a:spcAft>
                <a:spcPts val="1400"/>
              </a:spcAft>
              <a:buClr>
                <a:srgbClr val="C79532"/>
              </a:buClr>
              <a:buFont typeface="Arial"/>
              <a:buChar char="•"/>
            </a:pPr>
            <a:r>
              <a:rPr sz="1700" b="0" i="0">
                <a:solidFill>
                  <a:srgbClr val="1F2A26"/>
                </a:solidFill>
                <a:latin typeface="Aptos"/>
              </a:rPr>
              <a:t>Secure VPN access for authorized program and sub-county teams</a:t>
            </a:r>
          </a:p>
          <a:p>
            <a:pPr marL="256032" indent="-256032" algn="l">
              <a:spcAft>
                <a:spcPts val="1400"/>
              </a:spcAft>
              <a:buClr>
                <a:srgbClr val="C79532"/>
              </a:buClr>
              <a:buFont typeface="Arial"/>
              <a:buChar char="•"/>
            </a:pPr>
            <a:r>
              <a:rPr sz="1700" b="0" i="0">
                <a:solidFill>
                  <a:srgbClr val="1F2A26"/>
                </a:solidFill>
                <a:latin typeface="Aptos"/>
              </a:rPr>
              <a:t>EMR data cross-checked against MOH 731 and KHIS</a:t>
            </a:r>
          </a:p>
          <a:p>
            <a:pPr marL="256032" indent="-256032" algn="l">
              <a:spcAft>
                <a:spcPts val="1400"/>
              </a:spcAft>
              <a:buClr>
                <a:srgbClr val="C79532"/>
              </a:buClr>
              <a:buFont typeface="Arial"/>
              <a:buChar char="•"/>
            </a:pPr>
            <a:r>
              <a:rPr sz="1700" b="0" i="0">
                <a:solidFill>
                  <a:srgbClr val="1F2A26"/>
                </a:solidFill>
                <a:latin typeface="Aptos"/>
              </a:rPr>
              <a:t>Physical visits kept for facilities needing hands-on mentorship</a:t>
            </a:r>
          </a:p>
          <a:p>
            <a:pPr marL="256032" indent="-256032" algn="l">
              <a:spcAft>
                <a:spcPts val="1400"/>
              </a:spcAft>
              <a:buClr>
                <a:srgbClr val="C79532"/>
              </a:buClr>
              <a:buFont typeface="Arial"/>
              <a:buChar char="•"/>
            </a:pPr>
            <a:r>
              <a:rPr sz="1700" b="0" i="0">
                <a:solidFill>
                  <a:srgbClr val="1F2A26"/>
                </a:solidFill>
                <a:latin typeface="Aptos"/>
              </a:rPr>
              <a:t>Small team capacity: 4 officers, 4 facilities, 2–4 hours</a:t>
            </a:r>
          </a:p>
        </p:txBody>
      </p:sp>
      <p:sp>
        <p:nvSpPr>
          <p:cNvPr id="15" name="Limitations card"/>
          <p:cNvSpPr/>
          <p:nvPr/>
        </p:nvSpPr>
        <p:spPr>
          <a:xfrm>
            <a:off x="6217920" y="1371600"/>
            <a:ext cx="5074920" cy="4480560"/>
          </a:xfrm>
          <a:prstGeom prst="roundRect">
            <a:avLst>
              <a:gd name="adj" fmla="val 7000"/>
            </a:avLst>
          </a:prstGeom>
          <a:solidFill>
            <a:srgbClr val="F8EF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46520" y="1508760"/>
            <a:ext cx="4663440" cy="411480"/>
          </a:xfrm>
          <a:prstGeom prst="rect">
            <a:avLst/>
          </a:prstGeom>
          <a:noFill/>
        </p:spPr>
        <p:txBody>
          <a:bodyPr wrap="square" lIns="45720" tIns="27432" rIns="45720" bIns="27432" anchor="t">
            <a:spAutoFit/>
          </a:bodyPr>
          <a:lstStyle/>
          <a:p>
            <a:pPr algn="l"/>
            <a:r>
              <a:rPr sz="1800" b="1" i="0">
                <a:solidFill>
                  <a:srgbClr val="035043"/>
                </a:solidFill>
                <a:latin typeface="Aptos"/>
              </a:rPr>
              <a:t>Limitations and considerations</a:t>
            </a:r>
          </a:p>
        </p:txBody>
      </p:sp>
      <p:sp>
        <p:nvSpPr>
          <p:cNvPr id="17" name="TextBox 16"/>
          <p:cNvSpPr txBox="1"/>
          <p:nvPr/>
        </p:nvSpPr>
        <p:spPr>
          <a:xfrm>
            <a:off x="6446520" y="2057400"/>
            <a:ext cx="4663440" cy="3657600"/>
          </a:xfrm>
          <a:prstGeom prst="rect">
            <a:avLst/>
          </a:prstGeom>
          <a:noFill/>
        </p:spPr>
        <p:txBody>
          <a:bodyPr wrap="square" lIns="45720" tIns="27432" rIns="45720" bIns="27432" anchor="t">
            <a:spAutoFit/>
          </a:bodyPr>
          <a:lstStyle/>
          <a:p>
            <a:pPr marL="256032" indent="-256032" algn="l">
              <a:spcAft>
                <a:spcPts val="1400"/>
              </a:spcAft>
              <a:buClr>
                <a:srgbClr val="C79532"/>
              </a:buClr>
              <a:buFont typeface="Arial"/>
              <a:buChar char="•"/>
            </a:pPr>
            <a:r>
              <a:rPr sz="1700" b="0" i="0">
                <a:solidFill>
                  <a:srgbClr val="1F2A26"/>
                </a:solidFill>
                <a:latin typeface="Aptos"/>
              </a:rPr>
              <a:t>Retrospective before-and-after design; no comparison group</a:t>
            </a:r>
          </a:p>
          <a:p>
            <a:pPr marL="256032" indent="-256032" algn="l">
              <a:spcAft>
                <a:spcPts val="1400"/>
              </a:spcAft>
              <a:buClr>
                <a:srgbClr val="C79532"/>
              </a:buClr>
              <a:buFont typeface="Arial"/>
              <a:buChar char="•"/>
            </a:pPr>
            <a:r>
              <a:rPr sz="1700" b="0" i="0">
                <a:solidFill>
                  <a:srgbClr val="1F2A26"/>
                </a:solidFill>
                <a:latin typeface="Aptos"/>
              </a:rPr>
              <a:t>Other program activities may have contributed to outcome changes</a:t>
            </a:r>
          </a:p>
          <a:p>
            <a:pPr marL="256032" indent="-256032" algn="l">
              <a:spcAft>
                <a:spcPts val="1400"/>
              </a:spcAft>
              <a:buClr>
                <a:srgbClr val="C79532"/>
              </a:buClr>
              <a:buFont typeface="Arial"/>
              <a:buChar char="•"/>
            </a:pPr>
            <a:r>
              <a:rPr sz="1700" b="0" i="0">
                <a:solidFill>
                  <a:srgbClr val="1F2A26"/>
                </a:solidFill>
                <a:latin typeface="Aptos"/>
              </a:rPr>
              <a:t>Depends on reliable connectivity and strong data security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4" name="TextBox 3"/>
          <p:cNvSpPr txBox="1"/>
          <p:nvPr/>
        </p:nvSpPr>
        <p:spPr>
          <a:xfrm>
            <a:off x="1188720" y="494889"/>
            <a:ext cx="8046720" cy="400110"/>
          </a:xfrm>
          <a:prstGeom prst="rect">
            <a:avLst/>
          </a:prstGeom>
          <a:noFill/>
        </p:spPr>
        <p:txBody>
          <a:bodyPr wrap="square" anchor="ctr">
            <a:spAutoFit/>
          </a:bodyPr>
          <a:lstStyle/>
          <a:p>
            <a:pPr algn="ctr"/>
            <a:r>
              <a:rPr sz="2000" b="1" dirty="0">
                <a:solidFill>
                  <a:srgbClr val="035043"/>
                </a:solidFill>
                <a:latin typeface="Aptos"/>
              </a:rPr>
              <a:t>Conclusion and Way Forward</a:t>
            </a:r>
          </a:p>
        </p:txBody>
      </p:sp>
      <p:sp>
        <p:nvSpPr>
          <p:cNvPr id="5" name="Rectangle 4"/>
          <p:cNvSpPr/>
          <p:nvPr/>
        </p:nvSpPr>
        <p:spPr>
          <a:xfrm>
            <a:off x="3931920" y="869238"/>
            <a:ext cx="2560320" cy="45720"/>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85216" y="1161288"/>
            <a:ext cx="10991088" cy="5138928"/>
          </a:xfrm>
          <a:prstGeom prst="roundRect">
            <a:avLst/>
          </a:prstGeom>
          <a:solidFill>
            <a:srgbClr val="FFFFFF"/>
          </a:solidFill>
          <a:ln w="10160">
            <a:solidFill>
              <a:srgbClr val="DCE1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15</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Conclusion card"/>
          <p:cNvSpPr/>
          <p:nvPr/>
        </p:nvSpPr>
        <p:spPr>
          <a:xfrm>
            <a:off x="868680" y="1463040"/>
            <a:ext cx="5943600" cy="4389120"/>
          </a:xfrm>
          <a:prstGeom prst="roundRect">
            <a:avLst>
              <a:gd name="adj" fmla="val 7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143000" y="1645920"/>
            <a:ext cx="5394960" cy="411480"/>
          </a:xfrm>
          <a:prstGeom prst="rect">
            <a:avLst/>
          </a:prstGeom>
          <a:noFill/>
        </p:spPr>
        <p:txBody>
          <a:bodyPr wrap="square" lIns="45720" tIns="27432" rIns="45720" bIns="27432" anchor="t">
            <a:spAutoFit/>
          </a:bodyPr>
          <a:lstStyle/>
          <a:p>
            <a:pPr algn="l"/>
            <a:r>
              <a:rPr sz="1400" b="1" i="0">
                <a:solidFill>
                  <a:srgbClr val="E8C068"/>
                </a:solidFill>
                <a:latin typeface="Aptos"/>
              </a:rPr>
              <a:t>CONCLUSION</a:t>
            </a:r>
          </a:p>
        </p:txBody>
      </p:sp>
      <p:sp>
        <p:nvSpPr>
          <p:cNvPr id="14" name="TextBox 13"/>
          <p:cNvSpPr txBox="1"/>
          <p:nvPr/>
        </p:nvSpPr>
        <p:spPr>
          <a:xfrm>
            <a:off x="1143000" y="2103120"/>
            <a:ext cx="5394960" cy="3566160"/>
          </a:xfrm>
          <a:prstGeom prst="rect">
            <a:avLst/>
          </a:prstGeom>
          <a:noFill/>
        </p:spPr>
        <p:txBody>
          <a:bodyPr wrap="square" lIns="45720" tIns="27432" rIns="45720" bIns="27432" anchor="t">
            <a:spAutoFit/>
          </a:bodyPr>
          <a:lstStyle/>
          <a:p>
            <a:pPr algn="l"/>
            <a:r>
              <a:rPr sz="2200" b="0" i="0">
                <a:solidFill>
                  <a:srgbClr val="FFFFFF"/>
                </a:solidFill>
                <a:latin typeface="Aptos"/>
              </a:rPr>
              <a:t>Cloud-based EMR transformed supportive supervision from an episodic, travel-dependent model into a continuous, data-driven approach: faster feedback, targeted TA, broader DQA coverage and lower operational costs.</a:t>
            </a:r>
          </a:p>
        </p:txBody>
      </p:sp>
      <p:sp>
        <p:nvSpPr>
          <p:cNvPr id="15" name="TextBox 14"/>
          <p:cNvSpPr txBox="1"/>
          <p:nvPr/>
        </p:nvSpPr>
        <p:spPr>
          <a:xfrm>
            <a:off x="7086600" y="1371600"/>
            <a:ext cx="4206240" cy="411480"/>
          </a:xfrm>
          <a:prstGeom prst="rect">
            <a:avLst/>
          </a:prstGeom>
          <a:noFill/>
        </p:spPr>
        <p:txBody>
          <a:bodyPr wrap="square" lIns="45720" tIns="27432" rIns="45720" bIns="27432" anchor="t">
            <a:spAutoFit/>
          </a:bodyPr>
          <a:lstStyle/>
          <a:p>
            <a:pPr algn="l"/>
            <a:r>
              <a:rPr sz="1800" b="1" i="0">
                <a:solidFill>
                  <a:srgbClr val="035043"/>
                </a:solidFill>
                <a:latin typeface="Aptos"/>
              </a:rPr>
              <a:t>Way forward</a:t>
            </a:r>
          </a:p>
        </p:txBody>
      </p:sp>
      <p:sp>
        <p:nvSpPr>
          <p:cNvPr id="16" name="Way forward row 1"/>
          <p:cNvSpPr/>
          <p:nvPr/>
        </p:nvSpPr>
        <p:spPr>
          <a:xfrm>
            <a:off x="7086600" y="1920240"/>
            <a:ext cx="4206240" cy="114300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Way forward badge 1"/>
          <p:cNvSpPr/>
          <p:nvPr/>
        </p:nvSpPr>
        <p:spPr>
          <a:xfrm>
            <a:off x="7223760" y="2221992"/>
            <a:ext cx="548640" cy="548640"/>
          </a:xfrm>
          <a:prstGeom prst="ellipse">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i="0">
                <a:solidFill>
                  <a:srgbClr val="FFFFFF"/>
                </a:solidFill>
                <a:latin typeface="Aptos"/>
              </a:rPr>
              <a:t>1</a:t>
            </a:r>
          </a:p>
        </p:txBody>
      </p:sp>
      <p:sp>
        <p:nvSpPr>
          <p:cNvPr id="18" name="TextBox 17"/>
          <p:cNvSpPr txBox="1"/>
          <p:nvPr/>
        </p:nvSpPr>
        <p:spPr>
          <a:xfrm>
            <a:off x="7909560" y="1965960"/>
            <a:ext cx="3291840" cy="1051560"/>
          </a:xfrm>
          <a:prstGeom prst="rect">
            <a:avLst/>
          </a:prstGeom>
          <a:noFill/>
        </p:spPr>
        <p:txBody>
          <a:bodyPr wrap="square" lIns="45720" tIns="27432" rIns="45720" bIns="27432" anchor="ctr">
            <a:spAutoFit/>
          </a:bodyPr>
          <a:lstStyle/>
          <a:p>
            <a:pPr algn="l"/>
            <a:r>
              <a:rPr sz="1500" b="0" i="0">
                <a:solidFill>
                  <a:srgbClr val="1F2A26"/>
                </a:solidFill>
                <a:latin typeface="Aptos"/>
              </a:rPr>
              <a:t>Sustain remote monitoring alongside targeted mentorship</a:t>
            </a:r>
          </a:p>
        </p:txBody>
      </p:sp>
      <p:sp>
        <p:nvSpPr>
          <p:cNvPr id="19" name="Way forward row 2"/>
          <p:cNvSpPr/>
          <p:nvPr/>
        </p:nvSpPr>
        <p:spPr>
          <a:xfrm>
            <a:off x="7086600" y="3246120"/>
            <a:ext cx="4206240" cy="114300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Way forward badge 2"/>
          <p:cNvSpPr/>
          <p:nvPr/>
        </p:nvSpPr>
        <p:spPr>
          <a:xfrm>
            <a:off x="7223760" y="3547872"/>
            <a:ext cx="548640" cy="548640"/>
          </a:xfrm>
          <a:prstGeom prst="ellipse">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i="0">
                <a:solidFill>
                  <a:srgbClr val="FFFFFF"/>
                </a:solidFill>
                <a:latin typeface="Aptos"/>
              </a:rPr>
              <a:t>2</a:t>
            </a:r>
          </a:p>
        </p:txBody>
      </p:sp>
      <p:sp>
        <p:nvSpPr>
          <p:cNvPr id="21" name="TextBox 20"/>
          <p:cNvSpPr txBox="1"/>
          <p:nvPr/>
        </p:nvSpPr>
        <p:spPr>
          <a:xfrm>
            <a:off x="7909560" y="3291839"/>
            <a:ext cx="3291840" cy="1051560"/>
          </a:xfrm>
          <a:prstGeom prst="rect">
            <a:avLst/>
          </a:prstGeom>
          <a:noFill/>
        </p:spPr>
        <p:txBody>
          <a:bodyPr wrap="square" lIns="45720" tIns="27432" rIns="45720" bIns="27432" anchor="ctr">
            <a:spAutoFit/>
          </a:bodyPr>
          <a:lstStyle/>
          <a:p>
            <a:pPr algn="l"/>
            <a:r>
              <a:rPr sz="1500" b="0" i="0">
                <a:solidFill>
                  <a:srgbClr val="1F2A26"/>
                </a:solidFill>
                <a:latin typeface="Aptos"/>
              </a:rPr>
              <a:t>Invest in secure connectivity and data protection</a:t>
            </a:r>
          </a:p>
        </p:txBody>
      </p:sp>
      <p:sp>
        <p:nvSpPr>
          <p:cNvPr id="22" name="Way forward row 3"/>
          <p:cNvSpPr/>
          <p:nvPr/>
        </p:nvSpPr>
        <p:spPr>
          <a:xfrm>
            <a:off x="7086600" y="4572000"/>
            <a:ext cx="4206240" cy="1143000"/>
          </a:xfrm>
          <a:prstGeom prst="roundRect">
            <a:avLst>
              <a:gd name="adj" fmla="val 7000"/>
            </a:avLst>
          </a:prstGeom>
          <a:solidFill>
            <a:srgbClr val="E6F1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Way forward badge 3"/>
          <p:cNvSpPr/>
          <p:nvPr/>
        </p:nvSpPr>
        <p:spPr>
          <a:xfrm>
            <a:off x="7223760" y="4873752"/>
            <a:ext cx="548640" cy="548640"/>
          </a:xfrm>
          <a:prstGeom prst="ellipse">
            <a:avLst/>
          </a:prstGeom>
          <a:solidFill>
            <a:srgbClr val="C7953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i="0">
                <a:solidFill>
                  <a:srgbClr val="FFFFFF"/>
                </a:solidFill>
                <a:latin typeface="Aptos"/>
              </a:rPr>
              <a:t>3</a:t>
            </a:r>
          </a:p>
        </p:txBody>
      </p:sp>
      <p:sp>
        <p:nvSpPr>
          <p:cNvPr id="24" name="TextBox 23"/>
          <p:cNvSpPr txBox="1"/>
          <p:nvPr/>
        </p:nvSpPr>
        <p:spPr>
          <a:xfrm>
            <a:off x="7909560" y="4617720"/>
            <a:ext cx="3291840" cy="1051560"/>
          </a:xfrm>
          <a:prstGeom prst="rect">
            <a:avLst/>
          </a:prstGeom>
          <a:noFill/>
        </p:spPr>
        <p:txBody>
          <a:bodyPr wrap="square" lIns="45720" tIns="27432" rIns="45720" bIns="27432" anchor="ctr">
            <a:spAutoFit/>
          </a:bodyPr>
          <a:lstStyle/>
          <a:p>
            <a:pPr algn="l"/>
            <a:r>
              <a:rPr sz="1500" b="0" i="0">
                <a:solidFill>
                  <a:srgbClr val="1F2A26"/>
                </a:solidFill>
                <a:latin typeface="Aptos"/>
              </a:rPr>
              <a:t>Scale to other counties and evaluate with a comparison group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_wide_landscape_graphic_design_background_scene_1_batch_1.png"/>
          <p:cNvPicPr>
            <a:picLocks noChangeAspect="1"/>
          </p:cNvPicPr>
          <p:nvPr/>
        </p:nvPicPr>
        <p:blipFill>
          <a:blip r:embed="rId3"/>
          <a:stretch>
            <a:fillRect/>
          </a:stretch>
        </p:blipFill>
        <p:spPr>
          <a:xfrm>
            <a:off x="0" y="0"/>
            <a:ext cx="12191695" cy="6858000"/>
          </a:xfrm>
          <a:prstGeom prst="rect">
            <a:avLst/>
          </a:prstGeom>
        </p:spPr>
      </p:pic>
      <p:sp>
        <p:nvSpPr>
          <p:cNvPr id="4" name="Rounded Rectangle 3"/>
          <p:cNvSpPr/>
          <p:nvPr/>
        </p:nvSpPr>
        <p:spPr>
          <a:xfrm>
            <a:off x="667512" y="1371600"/>
            <a:ext cx="5806440" cy="2395728"/>
          </a:xfrm>
          <a:prstGeom prst="roundRect">
            <a:avLst/>
          </a:prstGeom>
          <a:solidFill>
            <a:srgbClr val="FFFFFF"/>
          </a:solidFill>
          <a:ln w="19050">
            <a:solidFill>
              <a:srgbClr val="C79532"/>
            </a:solidFill>
          </a:ln>
        </p:spPr>
        <p:style>
          <a:lnRef idx="1">
            <a:schemeClr val="accent1"/>
          </a:lnRef>
          <a:fillRef idx="3">
            <a:schemeClr val="accent1"/>
          </a:fillRef>
          <a:effectRef idx="2">
            <a:schemeClr val="accent1"/>
          </a:effectRef>
          <a:fontRef idx="minor">
            <a:schemeClr val="lt1"/>
          </a:fontRef>
        </p:style>
        <p:txBody>
          <a:bodyPr rtlCol="0" anchor="ctr"/>
          <a:lstStyle/>
          <a:p>
            <a:pPr algn="l"/>
            <a:r>
              <a:rPr sz="2500" b="1">
                <a:solidFill>
                  <a:srgbClr val="035043"/>
                </a:solidFill>
                <a:latin typeface="Aptos"/>
              </a:rPr>
              <a:t>Thank You</a:t>
            </a:r>
          </a:p>
          <a:p>
            <a:pPr algn="l"/>
            <a:r>
              <a:rPr sz="1500" b="1">
                <a:solidFill>
                  <a:srgbClr val="056050"/>
                </a:solidFill>
                <a:latin typeface="Aptos"/>
              </a:rPr>
              <a:t>Kenya Clinical Officers’ Association
28th Annual Scientific Conference 2026</a:t>
            </a:r>
          </a:p>
          <a:p>
            <a:pPr algn="l"/>
            <a:r>
              <a:rPr sz="1200" b="0">
                <a:solidFill>
                  <a:srgbClr val="545F5A"/>
                </a:solidFill>
                <a:latin typeface="Aptos"/>
              </a:rPr>
              <a:t>www.kecoa.org</a:t>
            </a:r>
          </a:p>
          <a:p>
            <a:pPr algn="l">
              <a:spcBef>
                <a:spcPts val="800"/>
              </a:spcBef>
            </a:pPr>
            <a:r>
              <a:rPr sz="1300" b="1" i="0">
                <a:solidFill>
                  <a:srgbClr val="056050"/>
                </a:solidFill>
                <a:latin typeface="Aptos"/>
              </a:rPr>
              <a:t>Isaac N. Mburu  |  Ngugimburu43@gmail.com</a:t>
            </a:r>
          </a:p>
        </p:txBody>
      </p:sp>
      <p:sp>
        <p:nvSpPr>
          <p:cNvPr id="5" name="TextBox 4"/>
          <p:cNvSpPr txBox="1"/>
          <p:nvPr/>
        </p:nvSpPr>
        <p:spPr>
          <a:xfrm>
            <a:off x="868680" y="4041648"/>
            <a:ext cx="5943600" cy="594360"/>
          </a:xfrm>
          <a:prstGeom prst="rect">
            <a:avLst/>
          </a:prstGeom>
          <a:noFill/>
        </p:spPr>
        <p:txBody>
          <a:bodyPr wrap="square" lIns="18288" tIns="18288">
            <a:spAutoFit/>
          </a:bodyPr>
          <a:lstStyle/>
          <a:p>
            <a:r>
              <a:rPr sz="1300" b="1">
                <a:solidFill>
                  <a:srgbClr val="035043"/>
                </a:solidFill>
                <a:latin typeface="Aptos"/>
              </a:rPr>
              <a:t>Building Resilient Health Systems
for Universal Health Coverage</a:t>
            </a:r>
          </a:p>
        </p:txBody>
      </p:sp>
      <p:pic>
        <p:nvPicPr>
          <p:cNvPr id="6" name="Picture 5" descr="kcoa_logo_full.png"/>
          <p:cNvPicPr>
            <a:picLocks noChangeAspect="1"/>
          </p:cNvPicPr>
          <p:nvPr/>
        </p:nvPicPr>
        <p:blipFill>
          <a:blip r:embed="rId4"/>
          <a:stretch>
            <a:fillRect/>
          </a:stretch>
        </p:blipFill>
        <p:spPr>
          <a:xfrm>
            <a:off x="7269480" y="384048"/>
            <a:ext cx="4297680" cy="124358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TotalTime>
  <Words>1741</Words>
  <Application>Microsoft Office PowerPoint</Application>
  <PresentationFormat>Widescreen</PresentationFormat>
  <Paragraphs>227</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KCOA 28th Annual Scientific Conference 2026 – Professional Presentation Template</dc:title>
  <dc:subject/>
  <dc:creator>IZACK</dc:creator>
  <cp:keywords/>
  <dc:description>generated using python-pptx</dc:description>
  <cp:lastModifiedBy>IZACK</cp:lastModifiedBy>
  <cp:revision>4</cp:revision>
  <dcterms:created xsi:type="dcterms:W3CDTF">2013-01-27T09:14:16Z</dcterms:created>
  <dcterms:modified xsi:type="dcterms:W3CDTF">2026-10-20T20:52:38Z</dcterms:modified>
  <cp:category/>
</cp:coreProperties>
</file>