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64" autoAdjust="0"/>
  </p:normalViewPr>
  <p:slideViewPr>
    <p:cSldViewPr snapToGrid="0" snapToObjects="1">
      <p:cViewPr>
        <p:scale>
          <a:sx n="20" d="100"/>
          <a:sy n="20" d="100"/>
        </p:scale>
        <p:origin x="84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92369" y="-3186686"/>
            <a:ext cx="43296132" cy="32986981"/>
          </a:xfrm>
          <a:prstGeom prst="rect">
            <a:avLst/>
          </a:prstGeom>
          <a:solidFill>
            <a:srgbClr val="F8F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Tuberculosis (TB) death remains a significant barrier to the “End TB strategy targets.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Mortality rate in Kenya     6%  (2021)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Kathiani SC                   9.5% (2021)</a:t>
            </a:r>
          </a:p>
          <a:p>
            <a:pPr lvl="0"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803064" cy="5925312"/>
          </a:xfrm>
          <a:prstGeom prst="rect">
            <a:avLst/>
          </a:prstGeom>
          <a:solidFill>
            <a:srgbClr val="045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5806440"/>
            <a:ext cx="42803064" cy="12801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5934456"/>
            <a:ext cx="42803064" cy="73152"/>
          </a:xfrm>
          <a:prstGeom prst="rect">
            <a:avLst/>
          </a:prstGeom>
          <a:solidFill>
            <a:srgbClr val="9DC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256032" cy="5806440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0495240" y="658368"/>
            <a:ext cx="11155680" cy="4251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9209">
            <a:solidFill>
              <a:srgbClr val="CA97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kcoa_logo_fu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0" y="1024128"/>
            <a:ext cx="9921240" cy="2959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5840" y="576072"/>
            <a:ext cx="28712160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00" b="1" i="0">
                <a:solidFill>
                  <a:srgbClr val="F3DEA0"/>
                </a:solidFill>
                <a:latin typeface="Inter"/>
              </a:rPr>
              <a:t>KENYA CLINICAL OFFICERS’ ASSOCIATION  |  28TH ANNUAL SCIENTIFIC CONFERENCE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1362670"/>
            <a:ext cx="29077920" cy="18466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Predictors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of Tuberculosis (TB) death outcome: A survival analysis of TB patients notified in Kathiani subcounty, Machakos county, Kenya, January 2021-Dec 2023</a:t>
            </a:r>
            <a:endParaRPr sz="6000" b="1" i="0" dirty="0">
              <a:solidFill>
                <a:schemeClr val="bg1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" y="3556790"/>
            <a:ext cx="2852928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rgbClr val="FFFFFF"/>
                </a:solidFill>
                <a:latin typeface="Inter"/>
              </a:rPr>
              <a:t>Eunice Kiilu, J </a:t>
            </a:r>
            <a:r>
              <a:rPr lang="en-US" sz="4400" dirty="0" err="1">
                <a:solidFill>
                  <a:srgbClr val="FFFFFF"/>
                </a:solidFill>
                <a:latin typeface="Inter"/>
              </a:rPr>
              <a:t>Kimuyu,J</a:t>
            </a:r>
            <a:r>
              <a:rPr lang="en-US" sz="4400" dirty="0">
                <a:solidFill>
                  <a:srgbClr val="FFFFFF"/>
                </a:solidFill>
                <a:latin typeface="Inter"/>
              </a:rPr>
              <a:t> Ndambuki</a:t>
            </a:r>
            <a:r>
              <a:rPr sz="4400" b="0" i="0" dirty="0">
                <a:solidFill>
                  <a:srgbClr val="FFFFFF"/>
                </a:solidFill>
                <a:latin typeface="Inter"/>
              </a:rPr>
              <a:t>)   •  </a:t>
            </a:r>
            <a:r>
              <a:rPr lang="en-US" sz="4400" b="0" i="0" dirty="0">
                <a:solidFill>
                  <a:srgbClr val="FFFFFF"/>
                </a:solidFill>
                <a:latin typeface="Inter"/>
              </a:rPr>
              <a:t>Kathiani subcounty, Machakos ,</a:t>
            </a:r>
            <a:r>
              <a:rPr sz="4400" b="0" i="0" dirty="0">
                <a:solidFill>
                  <a:srgbClr val="FFFFFF"/>
                </a:solidFill>
                <a:latin typeface="Inter"/>
              </a:rPr>
              <a:t>, Kenya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5" y="4736592"/>
            <a:ext cx="2807208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0" i="0">
                <a:solidFill>
                  <a:srgbClr val="F3DEA0"/>
                </a:solidFill>
                <a:latin typeface="Inter"/>
              </a:rPr>
              <a:t>Building Resilient Health Systems for Universal Health Coverage</a:t>
            </a:r>
          </a:p>
        </p:txBody>
      </p:sp>
      <p:sp>
        <p:nvSpPr>
          <p:cNvPr id="13" name="Rectangle 12"/>
          <p:cNvSpPr/>
          <p:nvPr/>
        </p:nvSpPr>
        <p:spPr>
          <a:xfrm flipV="1">
            <a:off x="0" y="29944446"/>
            <a:ext cx="42803064" cy="459126"/>
          </a:xfrm>
          <a:prstGeom prst="rect">
            <a:avLst/>
          </a:prstGeom>
          <a:solidFill>
            <a:srgbClr val="045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28767024"/>
            <a:ext cx="42803064" cy="100584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29105352"/>
            <a:ext cx="1673352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Inter"/>
              </a:rPr>
              <a:t>28–30 OCTOBER 2026   •   PRIDEINN PARADISE, SHANZU, MOMBASA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2480" y="29105352"/>
            <a:ext cx="104698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3DEA0"/>
                </a:solidFill>
                <a:latin typeface="Inter"/>
              </a:rPr>
              <a:t>www.kecoa.org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484096" y="6547104"/>
            <a:ext cx="41148" cy="21534120"/>
          </a:xfrm>
          <a:prstGeom prst="rect">
            <a:avLst/>
          </a:prstGeom>
          <a:solidFill>
            <a:srgbClr val="E2ED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8318968" y="6547104"/>
            <a:ext cx="41148" cy="21534120"/>
          </a:xfrm>
          <a:prstGeom prst="rect">
            <a:avLst/>
          </a:prstGeom>
          <a:solidFill>
            <a:srgbClr val="E2ED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24128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44168" y="661088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4400" b="1" i="0" dirty="0">
                <a:solidFill>
                  <a:srgbClr val="003D33"/>
                </a:solidFill>
                <a:latin typeface="Inter"/>
              </a:rPr>
              <a:t>BACKGROUND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44168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408176" y="7653527"/>
            <a:ext cx="12289536" cy="5078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R="0" lvl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5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Tuberculosis</a:t>
            </a: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(TB) death remains a significant barrier to the “End TB strategy targets. </a:t>
            </a:r>
          </a:p>
          <a:p>
            <a:pPr marL="285750" marR="0" lvl="0" indent="-28575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Mortality rate in Kenya     6%  (2021)</a:t>
            </a:r>
          </a:p>
          <a:p>
            <a:pPr marL="285750" marR="0" lvl="0" indent="-28575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Kathiani SC                   9.5% (2021)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6000" b="0" i="0" dirty="0">
                <a:solidFill>
                  <a:srgbClr val="829089"/>
                </a:solidFill>
                <a:latin typeface="Inter"/>
              </a:rPr>
              <a:t>T</a:t>
            </a:r>
            <a:endParaRPr sz="6000" b="0" i="0" dirty="0">
              <a:solidFill>
                <a:srgbClr val="829089"/>
              </a:solidFill>
              <a:latin typeface="Inter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24128" y="11951207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344168" y="1196012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Inter"/>
              </a:rPr>
              <a:t>OBJECTIVES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344168" y="1270101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408176" y="13002767"/>
            <a:ext cx="12289536" cy="2492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determine the survival rates and predictors of death among TB patients notified in Kathiani subcounty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24128" y="1634032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344168" y="1634924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Inter"/>
              </a:rPr>
              <a:t>METHODS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344168" y="1709013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408176" y="17391888"/>
            <a:ext cx="12289536" cy="8309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Retrospective cohort study . </a:t>
            </a:r>
          </a:p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were extracted from the TIBU patient management system.</a:t>
            </a:r>
          </a:p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</a:t>
            </a:r>
            <a:r>
              <a:rPr kumimoji="0" lang="en-GB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Analysis</a:t>
            </a:r>
          </a:p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Kaplan Meier....Survival probabilities</a:t>
            </a:r>
          </a:p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 rank test…assessed  differences between groups</a:t>
            </a:r>
          </a:p>
          <a:p>
            <a:pPr marL="285750" marR="0" lvl="0" indent="-2857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Cox proportional hazard model… predictors related to TB death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859000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5179040" y="661088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179040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5261336" y="7827265"/>
            <a:ext cx="12289536" cy="8019513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5910559" y="13213080"/>
            <a:ext cx="10981944" cy="1965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300" b="1" i="0">
                <a:solidFill>
                  <a:srgbClr val="829089"/>
                </a:solidFill>
                <a:latin typeface="Inter"/>
              </a:rPr>
              <a:t>ADD YOUR CHART, TABLE,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300" b="1" i="0">
                <a:solidFill>
                  <a:srgbClr val="829089"/>
                </a:solidFill>
                <a:latin typeface="Inter"/>
              </a:rPr>
              <a:t>PHOTO, OR VISUAL RESULT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078455" y="16532579"/>
            <a:ext cx="12311698" cy="113877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Baseline characteristics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Male                                                        444(73%)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age  35yrs    IQR                   (27-45)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Bacteriologically confirmed            40  (66%)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TB/HIV co infection                        120 (20%)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Pulmonary TB                                 531(87%)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Undernutrition                                 385(63%)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comorbidities                                 273(46%)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Outcome summary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Deaths during the period           58(9.8%)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6month survival probability            0.909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Extrapulmonary TB had lower survival probabilities                                    0.819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Significant predictors (Multivariate analysis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HIV positive status  a HR  3.05 (CI  1.78-5.21)</a:t>
            </a:r>
          </a:p>
          <a:p>
            <a:pPr lvl="0" defTabSz="914171">
              <a:buFont typeface="Arial" panose="020B0604020202020204" pitchFamily="34" charset="0"/>
              <a:buChar char="•"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Presence of comorbidities a HR  2.82 (CI 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1.40-5.71)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8693872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9013912" y="661088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9013912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9077920" y="7653527"/>
            <a:ext cx="12289536" cy="6647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Kathiani subcounty mortality exceeds national average highlighting local challenges.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Majority of the deaths occurring during the intensive phase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Specific subgroups experience higher mortality (HIV +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with comorbidities)</a:t>
            </a:r>
            <a:r>
              <a:rPr kumimoji="0" lang="en-KE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8693872" y="13551407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9013912" y="13560326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Inter"/>
              </a:rPr>
              <a:t>CONCLUSION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013912" y="1430121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9077920" y="14602967"/>
            <a:ext cx="12289536" cy="3693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Risk of TB-related death remains high attributable to HIV infection, comorbidities and type of TB. </a:t>
            </a:r>
          </a:p>
          <a:p>
            <a:pPr marL="171450" marR="0" lvl="0" indent="-1714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8693872" y="1926640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28780740" y="18584954"/>
            <a:ext cx="12719304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003D33"/>
                </a:solidFill>
                <a:latin typeface="Inter"/>
              </a:rPr>
              <a:t>IMPLICATIONS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9013912" y="2001621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9013912" y="20743164"/>
            <a:ext cx="13139928" cy="70480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685800" indent="-6858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integrated  patient centered TB and Lung health care</a:t>
            </a:r>
          </a:p>
          <a:p>
            <a:pPr marL="685800" indent="-6858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8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TB/HIV joint services</a:t>
            </a:r>
          </a:p>
          <a:p>
            <a:pPr marL="685800" indent="-6858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management of chronic conditions</a:t>
            </a:r>
          </a:p>
          <a:p>
            <a:pPr marL="685800" indent="-6858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8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high risk clinics, mentorship and enhanced community health education.</a:t>
            </a:r>
          </a:p>
          <a:p>
            <a:pPr marL="685800" indent="-6858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 each patient is unique care model as opposed to traditional one size fits all programmatic issues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sz="2600" b="0" i="0" dirty="0">
              <a:solidFill>
                <a:srgbClr val="829089"/>
              </a:solidFill>
              <a:latin typeface="Inter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8693872" y="2392984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29013912" y="2467965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44704308" y="16878966"/>
            <a:ext cx="12289536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829089"/>
                </a:solidFill>
                <a:latin typeface="Inter"/>
              </a:rPr>
              <a:t>[Key references • Contact email / QR code]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412D7DF-C62B-818F-CCB6-FFD9CA531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2462" y="8522424"/>
            <a:ext cx="11740897" cy="71222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415</Words>
  <Application>Microsoft Office PowerPoint</Application>
  <PresentationFormat>Custom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Display</vt:lpstr>
      <vt:lpstr>Arial</vt:lpstr>
      <vt:lpstr>Calibri</vt:lpstr>
      <vt:lpstr>Inter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2026 Scientific Poster Template — A0 Landscape</dc:title>
  <dc:subject>Editable poster template for the 28th Annual KCOA Scientific Conference 2026</dc:subject>
  <dc:creator>Kenya Clinical Officers’ Association</dc:creator>
  <cp:keywords/>
  <dc:description>generated using python-pptx</dc:description>
  <cp:lastModifiedBy>HP</cp:lastModifiedBy>
  <cp:revision>7</cp:revision>
  <dcterms:created xsi:type="dcterms:W3CDTF">2013-01-27T09:14:16Z</dcterms:created>
  <dcterms:modified xsi:type="dcterms:W3CDTF">2026-10-20T19:29:31Z</dcterms:modified>
  <cp:category/>
</cp:coreProperties>
</file>