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79" r:id="rId4"/>
    <p:sldId id="259" r:id="rId5"/>
    <p:sldId id="272" r:id="rId6"/>
    <p:sldId id="278" r:id="rId7"/>
    <p:sldId id="260" r:id="rId8"/>
    <p:sldId id="275" r:id="rId9"/>
    <p:sldId id="274" r:id="rId10"/>
    <p:sldId id="266" r:id="rId11"/>
    <p:sldId id="264" r:id="rId12"/>
    <p:sldId id="265" r:id="rId13"/>
    <p:sldId id="268" r:id="rId14"/>
    <p:sldId id="267" r:id="rId15"/>
    <p:sldId id="269" r:id="rId16"/>
    <p:sldId id="271" r:id="rId17"/>
    <p:sldId id="26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99"/>
  </p:normalViewPr>
  <p:slideViewPr>
    <p:cSldViewPr snapToGrid="0" snapToObjects="1">
      <p:cViewPr varScale="1">
        <p:scale>
          <a:sx n="65" d="100"/>
          <a:sy n="65" d="100"/>
        </p:scale>
        <p:origin x="93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20-Oct-26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20-Oct-26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20-Oct-26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20-Oct-26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20-Oct-26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20-Oct-26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20-Oct-26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20-Oct-26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20-Oct-26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20-Oct-26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20-Oct-26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20-Oct-26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2"/>
          <a:stretch>
            <a:fillRect/>
          </a:stretch>
        </p:blipFill>
        <p:spPr>
          <a:xfrm>
            <a:off x="0" y="0"/>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612648" y="1097280"/>
            <a:ext cx="6291072" cy="4279392"/>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371600"/>
            <a:ext cx="5486400" cy="384048"/>
          </a:xfrm>
          <a:prstGeom prst="rect">
            <a:avLst/>
          </a:prstGeom>
          <a:noFill/>
        </p:spPr>
        <p:txBody>
          <a:bodyPr wrap="square" lIns="45720" tIns="27432" rIns="45720" bIns="18288">
            <a:spAutoFit/>
          </a:bodyPr>
          <a:lstStyle/>
          <a:p>
            <a:pPr>
              <a:spcAft>
                <a:spcPts val="700"/>
              </a:spcAft>
              <a:defRPr sz="1300" b="1">
                <a:solidFill>
                  <a:srgbClr val="007E8C"/>
                </a:solidFill>
                <a:latin typeface="Aptos"/>
              </a:defRPr>
            </a:pPr>
            <a:r>
              <a:t>KENYA CLINICAL OFFICERS’ ASSOCIATION</a:t>
            </a:r>
          </a:p>
        </p:txBody>
      </p:sp>
      <p:sp>
        <p:nvSpPr>
          <p:cNvPr id="12" name="TextBox 11"/>
          <p:cNvSpPr txBox="1"/>
          <p:nvPr/>
        </p:nvSpPr>
        <p:spPr>
          <a:xfrm>
            <a:off x="868680" y="1828800"/>
            <a:ext cx="5486400" cy="868680"/>
          </a:xfrm>
          <a:prstGeom prst="rect">
            <a:avLst/>
          </a:prstGeom>
          <a:noFill/>
        </p:spPr>
        <p:txBody>
          <a:bodyPr wrap="square" lIns="18288" tIns="18288">
            <a:spAutoFit/>
          </a:bodyPr>
          <a:lstStyle/>
          <a:p>
            <a:r>
              <a:rPr sz="2500" b="1">
                <a:solidFill>
                  <a:srgbClr val="035043"/>
                </a:solidFill>
                <a:latin typeface="Aptos"/>
              </a:rPr>
              <a:t>28th Annual Scientific
Conference 2026</a:t>
            </a:r>
          </a:p>
        </p:txBody>
      </p:sp>
      <p:sp>
        <p:nvSpPr>
          <p:cNvPr id="13" name="TextBox 12"/>
          <p:cNvSpPr txBox="1"/>
          <p:nvPr/>
        </p:nvSpPr>
        <p:spPr>
          <a:xfrm>
            <a:off x="868680" y="2889504"/>
            <a:ext cx="5074920" cy="228600"/>
          </a:xfrm>
          <a:prstGeom prst="rect">
            <a:avLst/>
          </a:prstGeom>
          <a:noFill/>
        </p:spPr>
        <p:txBody>
          <a:bodyPr wrap="square" lIns="18288" tIns="18288">
            <a:spAutoFit/>
          </a:bodyPr>
          <a:lstStyle/>
          <a:p>
            <a:r>
              <a:rPr sz="1100" b="1">
                <a:solidFill>
                  <a:srgbClr val="C79532"/>
                </a:solidFill>
                <a:latin typeface="Aptos"/>
              </a:rPr>
              <a:t>CONFERENCE THEME</a:t>
            </a:r>
          </a:p>
        </p:txBody>
      </p:sp>
      <p:sp>
        <p:nvSpPr>
          <p:cNvPr id="14" name="TextBox 13"/>
          <p:cNvSpPr txBox="1"/>
          <p:nvPr/>
        </p:nvSpPr>
        <p:spPr>
          <a:xfrm>
            <a:off x="868680" y="3200400"/>
            <a:ext cx="5376672" cy="850392"/>
          </a:xfrm>
          <a:prstGeom prst="rect">
            <a:avLst/>
          </a:prstGeom>
          <a:noFill/>
        </p:spPr>
        <p:txBody>
          <a:bodyPr wrap="square" lIns="18288" tIns="18288">
            <a:spAutoFit/>
          </a:bodyPr>
          <a:lstStyle/>
          <a:p>
            <a:r>
              <a:rPr sz="1800" b="1">
                <a:solidFill>
                  <a:srgbClr val="035043"/>
                </a:solidFill>
                <a:latin typeface="Aptos"/>
              </a:rPr>
              <a:t>Building Resilient Health Systems
for Universal Health Coverage</a:t>
            </a:r>
          </a:p>
        </p:txBody>
      </p:sp>
      <p:sp>
        <p:nvSpPr>
          <p:cNvPr id="15" name="TextBox 14"/>
          <p:cNvSpPr txBox="1"/>
          <p:nvPr/>
        </p:nvSpPr>
        <p:spPr>
          <a:xfrm>
            <a:off x="868680" y="4133087"/>
            <a:ext cx="5303520" cy="357021"/>
          </a:xfrm>
          <a:prstGeom prst="rect">
            <a:avLst/>
          </a:prstGeom>
          <a:noFill/>
        </p:spPr>
        <p:txBody>
          <a:bodyPr wrap="square" lIns="18288" tIns="9144" rIns="18288" bIns="9144">
            <a:spAutoFit/>
          </a:bodyPr>
          <a:lstStyle/>
          <a:p>
            <a:pPr>
              <a:spcAft>
                <a:spcPts val="0"/>
              </a:spcAft>
              <a:defRPr sz="1100" b="1">
                <a:solidFill>
                  <a:srgbClr val="16365C"/>
                </a:solidFill>
                <a:latin typeface="Aptos"/>
              </a:defRPr>
            </a:pPr>
            <a:r>
              <a:rPr dirty="0"/>
              <a:t>RELATIONSHIP BETWEEN ADVERSE CHILDHOOD EXPERIENCES AND DEPRESS</a:t>
            </a:r>
            <a:r>
              <a:rPr lang="en-US" dirty="0"/>
              <a:t>ION</a:t>
            </a:r>
            <a:r>
              <a:rPr dirty="0"/>
              <a:t> AMONG UNIVERSITY STUDENTS AT KIRINYAGA UNIVERSITY, KENYA</a:t>
            </a:r>
          </a:p>
        </p:txBody>
      </p:sp>
      <p:sp>
        <p:nvSpPr>
          <p:cNvPr id="16" name="TextBox 15"/>
          <p:cNvSpPr txBox="1"/>
          <p:nvPr/>
        </p:nvSpPr>
        <p:spPr>
          <a:xfrm>
            <a:off x="868680" y="4828032"/>
            <a:ext cx="5303520" cy="230832"/>
          </a:xfrm>
          <a:prstGeom prst="rect">
            <a:avLst/>
          </a:prstGeom>
          <a:noFill/>
        </p:spPr>
        <p:txBody>
          <a:bodyPr wrap="square" lIns="45720" tIns="27432" rIns="45720" bIns="18288">
            <a:spAutoFit/>
          </a:bodyPr>
          <a:lstStyle/>
          <a:p>
            <a:pPr>
              <a:spcAft>
                <a:spcPts val="700"/>
              </a:spcAft>
              <a:defRPr sz="1000" b="0">
                <a:solidFill>
                  <a:srgbClr val="16365C"/>
                </a:solidFill>
                <a:latin typeface="Aptos"/>
              </a:defRPr>
            </a:pPr>
            <a:r>
              <a:rPr lang="en-US" sz="1200" dirty="0"/>
              <a:t>Dr Molly  Muiga (PsyD)</a:t>
            </a:r>
            <a:r>
              <a:rPr sz="1200" dirty="0"/>
              <a:t>  |  </a:t>
            </a:r>
            <a:r>
              <a:rPr sz="1200"/>
              <a:t>Kirinyaga University</a:t>
            </a:r>
            <a:r>
              <a:rPr lang="en-US" sz="1200"/>
              <a:t>, </a:t>
            </a:r>
            <a:r>
              <a:rPr lang="en-US" sz="1200" dirty="0"/>
              <a:t>USIU-Africa  University </a:t>
            </a:r>
            <a:r>
              <a:rPr sz="1200" dirty="0"/>
              <a:t>, Kenya</a:t>
            </a:r>
          </a:p>
        </p:txBody>
      </p:sp>
      <p:pic>
        <p:nvPicPr>
          <p:cNvPr id="17" name="Picture 16" descr="kcoa_logo_full.png"/>
          <p:cNvPicPr>
            <a:picLocks noChangeAspect="1"/>
          </p:cNvPicPr>
          <p:nvPr/>
        </p:nvPicPr>
        <p:blipFill>
          <a:blip r:embed="rId3"/>
          <a:stretch>
            <a:fillRect/>
          </a:stretch>
        </p:blipFill>
        <p:spPr>
          <a:xfrm>
            <a:off x="6903720" y="347472"/>
            <a:ext cx="4663440" cy="13533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Background / Introduction</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12" name="Rounded Rectangle 11"/>
          <p:cNvSpPr/>
          <p:nvPr/>
        </p:nvSpPr>
        <p:spPr>
          <a:xfrm>
            <a:off x="777240" y="1325880"/>
            <a:ext cx="5212080" cy="438912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pPr marL="285750" indent="-285750">
              <a:spcAft>
                <a:spcPts val="900"/>
              </a:spcAft>
              <a:buFont typeface="Arial" panose="020B0604020202020204" pitchFamily="34" charset="0"/>
              <a:buChar char="•"/>
              <a:defRPr sz="1700">
                <a:solidFill>
                  <a:srgbClr val="2D363F"/>
                </a:solidFill>
                <a:latin typeface="Aptos"/>
              </a:defRPr>
            </a:pPr>
            <a:r>
              <a:rPr lang="en-US" sz="1700" dirty="0">
                <a:solidFill>
                  <a:srgbClr val="2D363F"/>
                </a:solidFill>
                <a:latin typeface="Aptos"/>
              </a:rPr>
              <a:t>Depression in university students is becoming a major public health issue in most parts of the world, as it has been a case of diminished academic performance, poor social functioning and increased risk of suicide.</a:t>
            </a:r>
          </a:p>
          <a:p>
            <a:pPr marL="285750" indent="-285750">
              <a:spcAft>
                <a:spcPts val="900"/>
              </a:spcAft>
              <a:buFont typeface="Arial" panose="020B0604020202020204" pitchFamily="34" charset="0"/>
              <a:buChar char="•"/>
              <a:defRPr sz="1700">
                <a:solidFill>
                  <a:srgbClr val="2D363F"/>
                </a:solidFill>
                <a:latin typeface="Aptos"/>
              </a:defRPr>
            </a:pPr>
            <a:r>
              <a:rPr lang="en-US" sz="1700" dirty="0">
                <a:solidFill>
                  <a:srgbClr val="2D363F"/>
                </a:solidFill>
                <a:latin typeface="Aptos"/>
              </a:rPr>
              <a:t> Simultaneously, childhood stressors (ACEs), such as abuse, neglect, and household dysfunction, are becoming known to be significant determinants of mental health throughout the lifespan. </a:t>
            </a:r>
            <a:endParaRPr lang="en-US" dirty="0"/>
          </a:p>
        </p:txBody>
      </p:sp>
      <p:sp>
        <p:nvSpPr>
          <p:cNvPr id="13" name="Rounded Rectangle 12"/>
          <p:cNvSpPr/>
          <p:nvPr/>
        </p:nvSpPr>
        <p:spPr>
          <a:xfrm>
            <a:off x="6217920" y="1325880"/>
            <a:ext cx="5166360" cy="438912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pPr marL="285750" indent="-285750">
              <a:spcAft>
                <a:spcPts val="900"/>
              </a:spcAft>
              <a:buFont typeface="Arial" panose="020B0604020202020204" pitchFamily="34" charset="0"/>
              <a:buChar char="•"/>
              <a:defRPr sz="1700">
                <a:solidFill>
                  <a:srgbClr val="2D363F"/>
                </a:solidFill>
                <a:latin typeface="Aptos"/>
              </a:defRPr>
            </a:pPr>
            <a:r>
              <a:rPr lang="en-US" sz="1700" dirty="0">
                <a:solidFill>
                  <a:srgbClr val="2D363F"/>
                </a:solidFill>
                <a:latin typeface="Aptos"/>
              </a:rPr>
              <a:t>There is evidence of adversity in early life that alters emotional development and makes one prone to depressive disorders in young adulthood, especially in university, where the level of psychological stress is high (World Health Organization, 2022; CDC, 2021).</a:t>
            </a:r>
          </a:p>
          <a:p>
            <a:pPr>
              <a:spcAft>
                <a:spcPts val="900"/>
              </a:spcAft>
              <a:defRPr sz="1700">
                <a:solidFill>
                  <a:srgbClr val="2D363F"/>
                </a:solidFill>
                <a:latin typeface="Aptos"/>
              </a:defRPr>
            </a:pPr>
            <a:endParaRPr lang="en-US" sz="1700" dirty="0">
              <a:solidFill>
                <a:srgbClr val="2D363F"/>
              </a:solidFill>
              <a:latin typeface="Aptos"/>
            </a:endParaRPr>
          </a:p>
          <a:p>
            <a:pPr>
              <a:spcAft>
                <a:spcPts val="900"/>
              </a:spcAft>
              <a:defRPr sz="1700">
                <a:solidFill>
                  <a:srgbClr val="2D363F"/>
                </a:solidFill>
                <a:latin typeface="Aptos"/>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510278"/>
            <a:ext cx="8046720" cy="369332"/>
          </a:xfrm>
          <a:prstGeom prst="rect">
            <a:avLst/>
          </a:prstGeom>
          <a:noFill/>
        </p:spPr>
        <p:txBody>
          <a:bodyPr wrap="square" anchor="ctr">
            <a:spAutoFit/>
          </a:bodyPr>
          <a:lstStyle/>
          <a:p>
            <a:pPr algn="ctr"/>
            <a:r>
              <a:rPr lang="en-US" b="1" dirty="0"/>
              <a:t>ACEs Consequences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b="1" dirty="0">
                <a:solidFill>
                  <a:schemeClr val="tx1"/>
                </a:solidFill>
              </a:rPr>
              <a:t>ACEs are related to : </a:t>
            </a:r>
          </a:p>
          <a:p>
            <a:pPr marL="285750" indent="-285750">
              <a:buFont typeface="Arial" panose="020B0604020202020204" pitchFamily="34" charset="0"/>
              <a:buChar char="•"/>
            </a:pPr>
            <a:r>
              <a:rPr lang="en-US" b="1" dirty="0">
                <a:solidFill>
                  <a:schemeClr val="tx1"/>
                </a:solidFill>
              </a:rPr>
              <a:t>P</a:t>
            </a:r>
            <a:r>
              <a:rPr lang="en-US" dirty="0">
                <a:solidFill>
                  <a:schemeClr val="tx1"/>
                </a:solidFill>
              </a:rPr>
              <a:t>oor long-term physical, mental, and reproductive health (</a:t>
            </a:r>
            <a:r>
              <a:rPr lang="en-US" dirty="0" err="1">
                <a:solidFill>
                  <a:schemeClr val="tx1"/>
                </a:solidFill>
              </a:rPr>
              <a:t>Boullier</a:t>
            </a:r>
            <a:r>
              <a:rPr lang="en-US" dirty="0">
                <a:solidFill>
                  <a:schemeClr val="tx1"/>
                </a:solidFill>
              </a:rPr>
              <a:t> &amp; Blair, 2018; </a:t>
            </a:r>
            <a:r>
              <a:rPr lang="en-US" dirty="0" err="1">
                <a:solidFill>
                  <a:schemeClr val="tx1"/>
                </a:solidFill>
              </a:rPr>
              <a:t>Chegeni</a:t>
            </a:r>
            <a:r>
              <a:rPr lang="en-US" dirty="0">
                <a:solidFill>
                  <a:schemeClr val="tx1"/>
                </a:solidFill>
              </a:rPr>
              <a:t> et al., 2020).</a:t>
            </a:r>
          </a:p>
          <a:p>
            <a:pPr marL="285750" indent="-285750">
              <a:buFont typeface="Arial" panose="020B0604020202020204" pitchFamily="34" charset="0"/>
              <a:buChar char="•"/>
            </a:pPr>
            <a:r>
              <a:rPr lang="en-US" dirty="0">
                <a:solidFill>
                  <a:schemeClr val="tx1"/>
                </a:solidFill>
              </a:rPr>
              <a:t>Impaired development of brain structure, function, and connectivity (Teicher, Samson, Anderson, &amp; Ohashi, 2016),</a:t>
            </a:r>
          </a:p>
          <a:p>
            <a:pPr marL="285750" indent="-285750">
              <a:buFont typeface="Arial" panose="020B0604020202020204" pitchFamily="34" charset="0"/>
              <a:buChar char="•"/>
            </a:pPr>
            <a:r>
              <a:rPr lang="en-US" dirty="0">
                <a:solidFill>
                  <a:schemeClr val="tx1"/>
                </a:solidFill>
              </a:rPr>
              <a:t>Cognitive and language development problems (Vink et al., 2019).</a:t>
            </a:r>
          </a:p>
          <a:p>
            <a:pPr marL="285750" indent="-285750">
              <a:buFont typeface="Arial" panose="020B0604020202020204" pitchFamily="34" charset="0"/>
              <a:buChar char="•"/>
            </a:pPr>
            <a:r>
              <a:rPr lang="en-US" dirty="0">
                <a:solidFill>
                  <a:schemeClr val="tx1"/>
                </a:solidFill>
              </a:rPr>
              <a:t>Reduced academic, work, and social performance (Joshi, Raina, </a:t>
            </a:r>
            <a:r>
              <a:rPr lang="en-US" dirty="0" err="1">
                <a:solidFill>
                  <a:schemeClr val="tx1"/>
                </a:solidFill>
              </a:rPr>
              <a:t>Tonmyr</a:t>
            </a:r>
            <a:r>
              <a:rPr lang="en-US" dirty="0">
                <a:solidFill>
                  <a:schemeClr val="tx1"/>
                </a:solidFill>
              </a:rPr>
              <a:t>, MacMillan, &amp; Gonzalez, 2021).</a:t>
            </a:r>
          </a:p>
          <a:p>
            <a:pPr marL="285750" indent="-285750">
              <a:buFont typeface="Arial" panose="020B0604020202020204" pitchFamily="34" charset="0"/>
              <a:buChar char="•"/>
            </a:pPr>
            <a:r>
              <a:rPr lang="en-US" dirty="0">
                <a:solidFill>
                  <a:schemeClr val="tx1"/>
                </a:solidFill>
              </a:rPr>
              <a:t>Suicidality and high-risk behaviors such as substance use and high-risk sexual behaviors (</a:t>
            </a:r>
            <a:r>
              <a:rPr lang="en-US" dirty="0" err="1">
                <a:solidFill>
                  <a:schemeClr val="tx1"/>
                </a:solidFill>
              </a:rPr>
              <a:t>Chegeni</a:t>
            </a:r>
            <a:r>
              <a:rPr lang="en-US" dirty="0">
                <a:solidFill>
                  <a:schemeClr val="tx1"/>
                </a:solidFill>
              </a:rPr>
              <a:t> et al., 2020).</a:t>
            </a:r>
          </a:p>
          <a:p>
            <a:pPr marL="285750" indent="-285750">
              <a:buFont typeface="Arial" panose="020B0604020202020204" pitchFamily="34" charset="0"/>
              <a:buChar char="•"/>
            </a:pPr>
            <a:r>
              <a:rPr lang="en-US" dirty="0">
                <a:solidFill>
                  <a:schemeClr val="tx1"/>
                </a:solidFill>
              </a:rPr>
              <a:t>Reduced life expectancy (</a:t>
            </a:r>
            <a:r>
              <a:rPr lang="en-US" dirty="0" err="1">
                <a:solidFill>
                  <a:schemeClr val="tx1"/>
                </a:solidFill>
              </a:rPr>
              <a:t>Boullier</a:t>
            </a:r>
            <a:r>
              <a:rPr lang="en-US" dirty="0">
                <a:solidFill>
                  <a:schemeClr val="tx1"/>
                </a:solidFill>
              </a:rPr>
              <a:t> &amp; Blair, 2018; </a:t>
            </a:r>
            <a:r>
              <a:rPr lang="en-US" dirty="0" err="1">
                <a:solidFill>
                  <a:schemeClr val="tx1"/>
                </a:solidFill>
              </a:rPr>
              <a:t>Felitti</a:t>
            </a:r>
            <a:r>
              <a:rPr lang="en-US" dirty="0">
                <a:solidFill>
                  <a:schemeClr val="tx1"/>
                </a:solidFill>
              </a:rPr>
              <a:t> et al., 1998).</a:t>
            </a:r>
          </a:p>
          <a:p>
            <a:r>
              <a:rPr lang="en-US" dirty="0">
                <a:solidFill>
                  <a:schemeClr val="tx1"/>
                </a:solidFill>
              </a:rPr>
              <a:t> </a:t>
            </a:r>
            <a:endParaRPr dirty="0">
              <a:solidFill>
                <a:schemeClr val="tx1"/>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a:solidFill>
                  <a:srgbClr val="035043"/>
                </a:solidFill>
                <a:latin typeface="Aptos"/>
              </a:rPr>
              <a:t>Objectives</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1417320"/>
            <a:ext cx="10332720" cy="594360"/>
          </a:xfrm>
          <a:prstGeom prst="rect">
            <a:avLst/>
          </a:prstGeom>
          <a:noFill/>
          <a:ln>
            <a:noFill/>
          </a:ln>
        </p:spPr>
        <p:txBody>
          <a:bodyPr wrap="square" lIns="109728" tIns="71323" rIns="109728" bIns="43891">
            <a:spAutoFit/>
          </a:bodyPr>
          <a:lstStyle/>
          <a:p>
            <a:pPr>
              <a:spcAft>
                <a:spcPts val="700"/>
              </a:spcAft>
              <a:defRPr sz="2200" b="1">
                <a:solidFill>
                  <a:srgbClr val="007E8C"/>
                </a:solidFill>
                <a:latin typeface="Aptos"/>
              </a:defRPr>
            </a:pPr>
            <a:r>
              <a:t>Overall objective</a:t>
            </a:r>
          </a:p>
        </p:txBody>
      </p:sp>
      <p:sp>
        <p:nvSpPr>
          <p:cNvPr id="13" name="TextBox 12"/>
          <p:cNvSpPr txBox="1"/>
          <p:nvPr/>
        </p:nvSpPr>
        <p:spPr>
          <a:xfrm>
            <a:off x="914400" y="2011680"/>
            <a:ext cx="10149840" cy="1175603"/>
          </a:xfrm>
          <a:prstGeom prst="rect">
            <a:avLst/>
          </a:prstGeom>
          <a:solidFill>
            <a:srgbClr val="E8F2F6"/>
          </a:solidFill>
          <a:ln>
            <a:noFill/>
          </a:ln>
        </p:spPr>
        <p:txBody>
          <a:bodyPr wrap="square" lIns="109728" tIns="71323" rIns="109728" bIns="43891">
            <a:spAutoFit/>
          </a:bodyPr>
          <a:lstStyle/>
          <a:p>
            <a:pPr>
              <a:spcAft>
                <a:spcPts val="700"/>
              </a:spcAft>
              <a:defRPr sz="2100" b="0">
                <a:solidFill>
                  <a:srgbClr val="2D363F"/>
                </a:solidFill>
                <a:latin typeface="Aptos"/>
              </a:defRPr>
            </a:pPr>
            <a:r>
              <a:rPr lang="en-US" sz="2100" b="1" dirty="0">
                <a:solidFill>
                  <a:srgbClr val="2D363F"/>
                </a:solidFill>
                <a:latin typeface="Aptos"/>
              </a:rPr>
              <a:t> Relationship between adverse childhood experiences and depressive symptoms among university students at Kirinyaga university, Kenya</a:t>
            </a:r>
            <a:endParaRPr lang="en-US" sz="2100" dirty="0">
              <a:solidFill>
                <a:srgbClr val="2D363F"/>
              </a:solidFill>
              <a:latin typeface="Aptos"/>
            </a:endParaRPr>
          </a:p>
          <a:p>
            <a:pPr>
              <a:spcAft>
                <a:spcPts val="700"/>
              </a:spcAft>
              <a:defRPr sz="2100" b="0">
                <a:solidFill>
                  <a:srgbClr val="2D363F"/>
                </a:solidFill>
                <a:latin typeface="Aptos"/>
              </a:defRPr>
            </a:pPr>
            <a:endParaRPr dirty="0"/>
          </a:p>
        </p:txBody>
      </p:sp>
      <p:sp>
        <p:nvSpPr>
          <p:cNvPr id="14" name="TextBox 13"/>
          <p:cNvSpPr txBox="1"/>
          <p:nvPr/>
        </p:nvSpPr>
        <p:spPr>
          <a:xfrm>
            <a:off x="914400" y="3337560"/>
            <a:ext cx="10332720" cy="594360"/>
          </a:xfrm>
          <a:prstGeom prst="rect">
            <a:avLst/>
          </a:prstGeom>
          <a:noFill/>
          <a:ln>
            <a:noFill/>
          </a:ln>
        </p:spPr>
        <p:txBody>
          <a:bodyPr wrap="square" lIns="109728" tIns="71323" rIns="109728" bIns="43891">
            <a:spAutoFit/>
          </a:bodyPr>
          <a:lstStyle/>
          <a:p>
            <a:pPr>
              <a:spcAft>
                <a:spcPts val="700"/>
              </a:spcAft>
              <a:defRPr sz="2200" b="1">
                <a:solidFill>
                  <a:srgbClr val="007E8C"/>
                </a:solidFill>
                <a:latin typeface="Aptos"/>
              </a:defRPr>
            </a:pPr>
            <a:r>
              <a:t>Specific objectives</a:t>
            </a:r>
          </a:p>
        </p:txBody>
      </p:sp>
      <p:sp>
        <p:nvSpPr>
          <p:cNvPr id="15" name="Rounded Rectangle 14"/>
          <p:cNvSpPr/>
          <p:nvPr/>
        </p:nvSpPr>
        <p:spPr>
          <a:xfrm>
            <a:off x="914400" y="3886200"/>
            <a:ext cx="4937760" cy="160020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r>
              <a:rPr lang="en-US" dirty="0">
                <a:solidFill>
                  <a:schemeClr val="tx1"/>
                </a:solidFill>
              </a:rPr>
              <a:t>1. Prevalence and Distribution of Adverse Childhood Experiences (ACEs)</a:t>
            </a:r>
          </a:p>
          <a:p>
            <a:r>
              <a:rPr lang="en-US" dirty="0">
                <a:solidFill>
                  <a:schemeClr val="tx1"/>
                </a:solidFill>
              </a:rPr>
              <a:t>2. Level of depression among university students at Kirinyaga University </a:t>
            </a:r>
          </a:p>
        </p:txBody>
      </p:sp>
      <p:sp>
        <p:nvSpPr>
          <p:cNvPr id="16" name="Rounded Rectangle 15"/>
          <p:cNvSpPr/>
          <p:nvPr/>
        </p:nvSpPr>
        <p:spPr>
          <a:xfrm>
            <a:off x="6172200" y="3886200"/>
            <a:ext cx="4937760" cy="160020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pPr>
              <a:spcAft>
                <a:spcPts val="900"/>
              </a:spcAft>
              <a:defRPr sz="1600">
                <a:solidFill>
                  <a:srgbClr val="2D363F"/>
                </a:solidFill>
                <a:latin typeface="Aptos"/>
              </a:defRPr>
            </a:pPr>
            <a:r>
              <a:rPr lang="en-US" dirty="0"/>
              <a:t>3</a:t>
            </a:r>
            <a:r>
              <a:rPr dirty="0"/>
              <a:t>•  Assess the relationship between ACE and depression.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lang="en-US" sz="2000" b="1" dirty="0">
                <a:solidFill>
                  <a:srgbClr val="035043"/>
                </a:solidFill>
                <a:latin typeface="Aptos"/>
              </a:rPr>
              <a:t>Literature review.</a:t>
            </a:r>
            <a:endParaRPr sz="2000" b="1" dirty="0">
              <a:solidFill>
                <a:srgbClr val="035043"/>
              </a:solidFill>
              <a:latin typeface="Aptos"/>
            </a:endParaRPr>
          </a:p>
        </p:txBody>
      </p:sp>
      <p:sp>
        <p:nvSpPr>
          <p:cNvPr id="6" name="Rounded Rectangle 5"/>
          <p:cNvSpPr/>
          <p:nvPr/>
        </p:nvSpPr>
        <p:spPr>
          <a:xfrm>
            <a:off x="530352" y="111556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Adverse childhood experiences lead to both psychological susceptibility and biological and cognitive changes such as poor stress management and lack of cognitive control. </a:t>
            </a:r>
          </a:p>
          <a:p>
            <a:pPr marL="285750" indent="-285750">
              <a:buFont typeface="Arial" panose="020B0604020202020204" pitchFamily="34" charset="0"/>
              <a:buChar char="•"/>
            </a:pPr>
            <a:r>
              <a:rPr lang="en-US" dirty="0">
                <a:solidFill>
                  <a:schemeClr val="tx1"/>
                </a:solidFill>
              </a:rPr>
              <a:t>There is a correlation between childhood abuse and lower heart rate variability and more mood symptoms (Stevens et al., 2023), and between abuse and neglect and worse cognitive control in people with depressive and related disorders (Tjoelker et al., 2022). </a:t>
            </a:r>
          </a:p>
          <a:p>
            <a:pPr marL="285750" indent="-285750">
              <a:buFont typeface="Arial" panose="020B0604020202020204" pitchFamily="34" charset="0"/>
              <a:buChar char="•"/>
            </a:pPr>
            <a:r>
              <a:rPr lang="en-US" dirty="0">
                <a:solidFill>
                  <a:schemeClr val="tx1"/>
                </a:solidFill>
              </a:rPr>
              <a:t>These impacts concur with the theory of trauma and stress</a:t>
            </a:r>
          </a:p>
          <a:p>
            <a:pPr marL="285750" indent="-285750">
              <a:buFont typeface="Arial" panose="020B0604020202020204" pitchFamily="34" charset="0"/>
              <a:buChar char="•"/>
            </a:pPr>
            <a:r>
              <a:rPr lang="en-US" dirty="0">
                <a:solidFill>
                  <a:schemeClr val="tx1"/>
                </a:solidFill>
              </a:rPr>
              <a:t>Childhood family dysfunction predisposes the suicidal behavior and emotional instability in different developmental stages. </a:t>
            </a:r>
          </a:p>
          <a:p>
            <a:pPr marL="285750" indent="-285750">
              <a:buFont typeface="Arial" panose="020B0604020202020204" pitchFamily="34" charset="0"/>
              <a:buChar char="•"/>
            </a:pPr>
            <a:r>
              <a:rPr lang="en-US" dirty="0">
                <a:solidFill>
                  <a:schemeClr val="tx1"/>
                </a:solidFill>
              </a:rPr>
              <a:t>A meta-analysis and systematic review revealed that family-related adversities considerably increase the risk of suicidal behavior in adolescents (Pu et al., 2025). </a:t>
            </a:r>
            <a:r>
              <a:rPr lang="en-US" dirty="0"/>
              <a:t>early adversity weakens resilience and predisposes one to depressions during adulthood.</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775489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585216" y="341002"/>
            <a:ext cx="9793224" cy="707886"/>
          </a:xfrm>
          <a:prstGeom prst="rect">
            <a:avLst/>
          </a:prstGeom>
          <a:noFill/>
        </p:spPr>
        <p:txBody>
          <a:bodyPr wrap="square" anchor="ctr">
            <a:spAutoFit/>
          </a:bodyPr>
          <a:lstStyle/>
          <a:p>
            <a:pPr algn="ctr"/>
            <a:r>
              <a:rPr lang="en-US" sz="2000" b="1" dirty="0"/>
              <a:t>The Theory of Trauma and Stress Sensitization: </a:t>
            </a:r>
            <a:r>
              <a:rPr lang="en-US" sz="2000" dirty="0"/>
              <a:t>Explaining the Relationship Between Adverse Childhood Experiences (ACEs) and Depression</a:t>
            </a:r>
            <a:endParaRPr sz="2000" b="1" dirty="0">
              <a:solidFill>
                <a:srgbClr val="035043"/>
              </a:solidFill>
              <a:latin typeface="Aptos"/>
            </a:endParaRPr>
          </a:p>
        </p:txBody>
      </p:sp>
      <p:sp>
        <p:nvSpPr>
          <p:cNvPr id="6" name="Rounded Rectangle 5"/>
          <p:cNvSpPr/>
          <p:nvPr/>
        </p:nvSpPr>
        <p:spPr>
          <a:xfrm>
            <a:off x="585216" y="1860588"/>
            <a:ext cx="10991088" cy="44396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b="1" dirty="0">
                <a:solidFill>
                  <a:schemeClr val="tx1"/>
                </a:solidFill>
              </a:rPr>
              <a:t>		</a:t>
            </a:r>
            <a:r>
              <a:rPr lang="en-US" sz="2000" b="1" dirty="0">
                <a:solidFill>
                  <a:schemeClr val="tx1"/>
                </a:solidFill>
              </a:rPr>
              <a:t>		Adverse childhood experiences </a:t>
            </a:r>
            <a:r>
              <a:rPr lang="en-US" sz="2000" b="1" dirty="0"/>
              <a:t>childhood experiences</a:t>
            </a:r>
            <a:endParaRPr lang="en-US" sz="2000" b="1" dirty="0">
              <a:solidFill>
                <a:schemeClr val="tx1"/>
              </a:solidFill>
            </a:endParaRPr>
          </a:p>
          <a:p>
            <a:pPr algn="ctr">
              <a:buNone/>
            </a:pPr>
            <a:r>
              <a:rPr lang="en-US" sz="2000" dirty="0">
                <a:solidFill>
                  <a:schemeClr val="tx1"/>
                </a:solidFill>
              </a:rPr>
              <a:t>Abuse, neglect, violence, loss or chronic family conflict</a:t>
            </a:r>
          </a:p>
          <a:p>
            <a:pPr algn="ctr">
              <a:buNone/>
            </a:pPr>
            <a:r>
              <a:rPr lang="en-US" sz="2000" b="1" dirty="0">
                <a:solidFill>
                  <a:schemeClr val="tx1"/>
                </a:solidFill>
              </a:rPr>
              <a:t>Developing vulnerability</a:t>
            </a:r>
          </a:p>
          <a:p>
            <a:pPr algn="ctr">
              <a:buNone/>
            </a:pPr>
            <a:r>
              <a:rPr lang="en-US" sz="2000" dirty="0">
                <a:solidFill>
                  <a:schemeClr val="tx1"/>
                </a:solidFill>
              </a:rPr>
              <a:t>Changes in stress regulation, emotional development, cognition and attachment</a:t>
            </a:r>
          </a:p>
          <a:p>
            <a:pPr algn="ctr">
              <a:buNone/>
            </a:pPr>
            <a:r>
              <a:rPr lang="en-US" sz="2000" b="1" dirty="0">
                <a:solidFill>
                  <a:schemeClr val="tx1"/>
                </a:solidFill>
              </a:rPr>
              <a:t>Stress sensitization</a:t>
            </a:r>
          </a:p>
          <a:p>
            <a:pPr algn="ctr">
              <a:buNone/>
            </a:pPr>
            <a:r>
              <a:rPr lang="en-US" sz="2000" dirty="0">
                <a:solidFill>
                  <a:schemeClr val="tx1"/>
                </a:solidFill>
              </a:rPr>
              <a:t>Increased vulnerability or altered reactivity to later stressful experiences</a:t>
            </a:r>
          </a:p>
          <a:p>
            <a:pPr algn="ctr">
              <a:buNone/>
            </a:pPr>
            <a:r>
              <a:rPr lang="en-US" sz="2000" b="1" dirty="0">
                <a:solidFill>
                  <a:schemeClr val="tx1"/>
                </a:solidFill>
              </a:rPr>
              <a:t>Subsequent life stressors</a:t>
            </a:r>
          </a:p>
          <a:p>
            <a:pPr algn="ctr">
              <a:buNone/>
            </a:pPr>
            <a:r>
              <a:rPr lang="en-US" sz="2000" dirty="0">
                <a:solidFill>
                  <a:schemeClr val="tx1"/>
                </a:solidFill>
              </a:rPr>
              <a:t>Relationship difficulties, unemployment, bereavement, financial hardship or academic stress</a:t>
            </a:r>
          </a:p>
          <a:p>
            <a:pPr algn="ctr">
              <a:buNone/>
            </a:pPr>
            <a:r>
              <a:rPr lang="en-US" sz="2000" b="1" dirty="0">
                <a:solidFill>
                  <a:schemeClr val="tx1"/>
                </a:solidFill>
              </a:rPr>
              <a:t>Increased risk of depression</a:t>
            </a:r>
          </a:p>
          <a:p>
            <a:pPr algn="ctr">
              <a:buNone/>
            </a:pPr>
            <a:r>
              <a:rPr lang="en-US" sz="2000" dirty="0">
                <a:solidFill>
                  <a:schemeClr val="tx1"/>
                </a:solidFill>
              </a:rPr>
              <a:t>Persistent low mood, hopelessness, loss of interest and other depressive symptoms</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a:t>
            </a:r>
            <a:r>
              <a:rPr lang="en-US" sz="2000" b="1" dirty="0">
                <a:solidFill>
                  <a:srgbClr val="035043"/>
                </a:solidFill>
                <a:latin typeface="Aptos"/>
              </a:rPr>
              <a:t>dology</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777240" y="1325880"/>
            <a:ext cx="5212080" cy="452628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pPr algn="ctr">
              <a:spcAft>
                <a:spcPts val="1000"/>
              </a:spcAft>
              <a:defRPr sz="1900" b="1">
                <a:solidFill>
                  <a:srgbClr val="16365C"/>
                </a:solidFill>
                <a:latin typeface="Aptos Display"/>
              </a:defRPr>
            </a:pPr>
            <a:r>
              <a:rPr dirty="0"/>
              <a:t>Design &amp; participants</a:t>
            </a:r>
          </a:p>
          <a:p>
            <a:pPr>
              <a:spcAft>
                <a:spcPts val="900"/>
              </a:spcAft>
              <a:defRPr sz="1700">
                <a:solidFill>
                  <a:srgbClr val="2D363F"/>
                </a:solidFill>
                <a:latin typeface="Aptos"/>
              </a:defRPr>
            </a:pPr>
            <a:r>
              <a:rPr dirty="0"/>
              <a:t>•  </a:t>
            </a:r>
            <a:r>
              <a:rPr lang="en-US" sz="1700" dirty="0">
                <a:solidFill>
                  <a:srgbClr val="2D363F"/>
                </a:solidFill>
                <a:latin typeface="Aptos"/>
              </a:rPr>
              <a:t>The </a:t>
            </a:r>
            <a:r>
              <a:rPr lang="en-US" sz="1700" b="1" dirty="0">
                <a:solidFill>
                  <a:srgbClr val="2D363F"/>
                </a:solidFill>
                <a:latin typeface="Aptos"/>
              </a:rPr>
              <a:t>design</a:t>
            </a:r>
            <a:r>
              <a:rPr lang="en-US" sz="1700" dirty="0">
                <a:solidFill>
                  <a:srgbClr val="2D363F"/>
                </a:solidFill>
                <a:latin typeface="Aptos"/>
              </a:rPr>
              <a:t> used in this study was a cross-sectional descriptive correlational study design </a:t>
            </a:r>
          </a:p>
          <a:p>
            <a:pPr>
              <a:spcAft>
                <a:spcPts val="900"/>
              </a:spcAft>
              <a:defRPr sz="1700">
                <a:solidFill>
                  <a:srgbClr val="2D363F"/>
                </a:solidFill>
                <a:latin typeface="Aptos"/>
              </a:defRPr>
            </a:pPr>
            <a:r>
              <a:rPr lang="en-US" b="1" dirty="0"/>
              <a:t>Study Population </a:t>
            </a:r>
            <a:r>
              <a:rPr lang="en-US" dirty="0"/>
              <a:t>: </a:t>
            </a:r>
            <a:r>
              <a:rPr dirty="0"/>
              <a:t>undergraduates. 3,242 students across four schools.</a:t>
            </a:r>
            <a:endParaRPr lang="en-US" dirty="0"/>
          </a:p>
          <a:p>
            <a:pPr>
              <a:spcAft>
                <a:spcPts val="900"/>
              </a:spcAft>
              <a:defRPr sz="1700">
                <a:solidFill>
                  <a:srgbClr val="2D363F"/>
                </a:solidFill>
                <a:latin typeface="Aptos"/>
              </a:defRPr>
            </a:pPr>
            <a:r>
              <a:rPr lang="en-US" b="1" dirty="0"/>
              <a:t>Sample size</a:t>
            </a:r>
            <a:r>
              <a:rPr lang="en-US" dirty="0"/>
              <a:t>:323</a:t>
            </a:r>
            <a:endParaRPr dirty="0"/>
          </a:p>
          <a:p>
            <a:pPr>
              <a:spcAft>
                <a:spcPts val="900"/>
              </a:spcAft>
              <a:defRPr sz="1700">
                <a:solidFill>
                  <a:srgbClr val="2D363F"/>
                </a:solidFill>
                <a:latin typeface="Aptos"/>
              </a:defRPr>
            </a:pPr>
            <a:r>
              <a:rPr dirty="0"/>
              <a:t>• </a:t>
            </a:r>
            <a:r>
              <a:rPr lang="en-US" b="1" dirty="0"/>
              <a:t>Sampling </a:t>
            </a:r>
            <a:r>
              <a:rPr lang="en-US" dirty="0"/>
              <a:t>:</a:t>
            </a:r>
            <a:r>
              <a:rPr dirty="0"/>
              <a:t> Proportionate stratified random sampling.</a:t>
            </a:r>
          </a:p>
          <a:p>
            <a:pPr>
              <a:spcAft>
                <a:spcPts val="900"/>
              </a:spcAft>
              <a:defRPr sz="1700">
                <a:solidFill>
                  <a:srgbClr val="2D363F"/>
                </a:solidFill>
                <a:latin typeface="Aptos"/>
              </a:defRPr>
            </a:pPr>
            <a:r>
              <a:rPr dirty="0"/>
              <a:t>•  </a:t>
            </a:r>
            <a:r>
              <a:rPr lang="en-US" b="1" dirty="0"/>
              <a:t>Response rate</a:t>
            </a:r>
            <a:r>
              <a:rPr lang="en-US" dirty="0"/>
              <a:t>: </a:t>
            </a:r>
            <a:r>
              <a:rPr dirty="0"/>
              <a:t>320 </a:t>
            </a:r>
            <a:r>
              <a:rPr lang="en-US" dirty="0"/>
              <a:t>(99%) </a:t>
            </a:r>
            <a:r>
              <a:rPr dirty="0"/>
              <a:t>complete responses analyzed.</a:t>
            </a:r>
            <a:endParaRPr lang="en-US" dirty="0"/>
          </a:p>
          <a:p>
            <a:pPr>
              <a:spcAft>
                <a:spcPts val="900"/>
              </a:spcAft>
              <a:defRPr sz="1700">
                <a:solidFill>
                  <a:srgbClr val="2D363F"/>
                </a:solidFill>
                <a:latin typeface="Aptos"/>
              </a:defRPr>
            </a:pPr>
            <a:r>
              <a:rPr lang="en-US" b="1" dirty="0"/>
              <a:t>Administration: </a:t>
            </a:r>
            <a:r>
              <a:rPr lang="en-US" dirty="0"/>
              <a:t>Researcher administered.</a:t>
            </a:r>
            <a:endParaRPr dirty="0"/>
          </a:p>
        </p:txBody>
      </p:sp>
      <p:sp>
        <p:nvSpPr>
          <p:cNvPr id="13" name="Rounded Rectangle 12"/>
          <p:cNvSpPr/>
          <p:nvPr/>
        </p:nvSpPr>
        <p:spPr>
          <a:xfrm>
            <a:off x="6217920" y="1325880"/>
            <a:ext cx="5166360" cy="4526280"/>
          </a:xfrm>
          <a:prstGeom prst="roundRect">
            <a:avLst/>
          </a:prstGeom>
          <a:solidFill>
            <a:srgbClr val="E8F2F6"/>
          </a:solidFill>
          <a:ln>
            <a:solidFill>
              <a:srgbClr val="D3E2E8"/>
            </a:solidFill>
          </a:ln>
        </p:spPr>
        <p:style>
          <a:lnRef idx="1">
            <a:schemeClr val="accent1"/>
          </a:lnRef>
          <a:fillRef idx="3">
            <a:schemeClr val="accent1"/>
          </a:fillRef>
          <a:effectRef idx="2">
            <a:schemeClr val="accent1"/>
          </a:effectRef>
          <a:fontRef idx="minor">
            <a:schemeClr val="lt1"/>
          </a:fontRef>
        </p:style>
        <p:txBody>
          <a:bodyPr wrap="square" lIns="182880" tIns="128016" rIns="164592" bIns="73152" rtlCol="0" anchor="ctr"/>
          <a:lstStyle/>
          <a:p>
            <a:pPr algn="ctr">
              <a:spcAft>
                <a:spcPts val="1000"/>
              </a:spcAft>
              <a:defRPr sz="1900" b="1">
                <a:solidFill>
                  <a:srgbClr val="16365C"/>
                </a:solidFill>
                <a:latin typeface="Aptos Display"/>
              </a:defRPr>
            </a:pPr>
            <a:r>
              <a:rPr lang="en-US" dirty="0"/>
              <a:t>Tools</a:t>
            </a:r>
            <a:r>
              <a:rPr dirty="0"/>
              <a:t> &amp; analysis</a:t>
            </a:r>
          </a:p>
          <a:p>
            <a:pPr>
              <a:spcAft>
                <a:spcPts val="900"/>
              </a:spcAft>
              <a:defRPr sz="1500">
                <a:solidFill>
                  <a:srgbClr val="2D363F"/>
                </a:solidFill>
                <a:latin typeface="Aptos"/>
              </a:defRPr>
            </a:pPr>
            <a:r>
              <a:rPr dirty="0"/>
              <a:t>•  ACEs: Adverse Childhood Experiences International Questionnaire (ACE-IQ).</a:t>
            </a:r>
          </a:p>
          <a:p>
            <a:pPr>
              <a:spcAft>
                <a:spcPts val="900"/>
              </a:spcAft>
              <a:defRPr sz="1500">
                <a:solidFill>
                  <a:srgbClr val="2D363F"/>
                </a:solidFill>
                <a:latin typeface="Aptos"/>
              </a:defRPr>
            </a:pPr>
            <a:r>
              <a:rPr dirty="0"/>
              <a:t>•  ACE groups: 0, 1–3, or ≥4.</a:t>
            </a:r>
          </a:p>
          <a:p>
            <a:pPr>
              <a:spcAft>
                <a:spcPts val="900"/>
              </a:spcAft>
              <a:defRPr sz="1500">
                <a:solidFill>
                  <a:srgbClr val="2D363F"/>
                </a:solidFill>
                <a:latin typeface="Aptos"/>
              </a:defRPr>
            </a:pPr>
            <a:r>
              <a:rPr dirty="0"/>
              <a:t>•  Depression: Patient Health Questionnaire (PHQ-9); ≥5 any symptoms, ≥10 moderate-to-severe.</a:t>
            </a:r>
          </a:p>
          <a:p>
            <a:pPr>
              <a:spcAft>
                <a:spcPts val="900"/>
              </a:spcAft>
              <a:defRPr sz="1500">
                <a:solidFill>
                  <a:srgbClr val="2D363F"/>
                </a:solidFill>
                <a:latin typeface="Aptos"/>
              </a:defRPr>
            </a:pPr>
            <a:r>
              <a:rPr dirty="0"/>
              <a:t>•  SPSS v</a:t>
            </a:r>
            <a:r>
              <a:rPr lang="en-US" dirty="0"/>
              <a:t>31.0</a:t>
            </a:r>
            <a:r>
              <a:rPr dirty="0"/>
              <a:t>; prevalence with 95% CIs, chi-square tests, PRs and 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lang="en-US" sz="2000" b="1" dirty="0">
                <a:solidFill>
                  <a:srgbClr val="035043"/>
                </a:solidFill>
                <a:latin typeface="Aptos"/>
              </a:rPr>
              <a:t>PHQ 9</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t>Significantly, there was a statistically significant relationship between ACEs and depression ( 2 = 32.614, p &lt; .001), and a significant dose-response effect was found in which depression severity increased with more exposure to ACEs. Students who had 4 or more ACEs had significantly more moderate to severe depression than those who had no ACEs. This trend is consistent with Desch et al. (2023), who have shown that cumulative exposure to ACE is correlated with the risk and severity of depression in young adulthood.</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Best PHQ-9 Scoring, Questions, Template to Use in 2025 (Patient Health  Questionnaire-9 Scale) – Social Work Portal">
            <a:extLst>
              <a:ext uri="{FF2B5EF4-FFF2-40B4-BE49-F238E27FC236}">
                <a16:creationId xmlns:a16="http://schemas.microsoft.com/office/drawing/2014/main" id="{A79CD35D-30A7-D75E-F65F-DEE50CDCF2B4}"/>
              </a:ext>
            </a:extLst>
          </p:cNvPr>
          <p:cNvPicPr>
            <a:picLocks noChangeAspect="1"/>
          </p:cNvPicPr>
          <p:nvPr/>
        </p:nvPicPr>
        <p:blipFill>
          <a:blip r:embed="rId4"/>
          <a:stretch>
            <a:fillRect/>
          </a:stretch>
        </p:blipFill>
        <p:spPr>
          <a:xfrm>
            <a:off x="1188720" y="1289307"/>
            <a:ext cx="9312132" cy="47640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341001"/>
            <a:ext cx="8046720" cy="707886"/>
          </a:xfrm>
          <a:prstGeom prst="rect">
            <a:avLst/>
          </a:prstGeom>
          <a:noFill/>
        </p:spPr>
        <p:txBody>
          <a:bodyPr wrap="square" anchor="ctr">
            <a:spAutoFit/>
          </a:bodyPr>
          <a:lstStyle/>
          <a:p>
            <a:pPr algn="ctr"/>
            <a:r>
              <a:rPr lang="en-US" sz="2000" b="1" dirty="0">
                <a:solidFill>
                  <a:srgbClr val="035043"/>
                </a:solidFill>
                <a:latin typeface="Aptos"/>
              </a:rPr>
              <a:t>ACE I</a:t>
            </a:r>
            <a:r>
              <a:rPr lang="en-US" sz="2000" b="1" dirty="0"/>
              <a:t>nternational Questionnaire (ACE-IQ)</a:t>
            </a:r>
          </a:p>
          <a:p>
            <a:pPr algn="ct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One of the most used measures of ACEs is the Adverse Childhood Experiences International Questionnaire (ACE-IQ;  World Health Organization WHO 2012) because it has a culturally neutral design that serves to measure ACEs in several countries.</a:t>
            </a:r>
          </a:p>
          <a:p>
            <a:pPr marL="285750" indent="-285750">
              <a:buFont typeface="Arial" panose="020B0604020202020204" pitchFamily="34" charset="0"/>
              <a:buChar char="•"/>
            </a:pPr>
            <a:r>
              <a:rPr lang="en-US" dirty="0">
                <a:solidFill>
                  <a:schemeClr val="tx1"/>
                </a:solidFill>
              </a:rPr>
              <a:t>Its questions cover family dysfunction, physical, sexual and emotional abuse, and neglect by parents or caregivers; peer violence; witnessing community violence, and exposure to collective violence.</a:t>
            </a:r>
          </a:p>
          <a:p>
            <a:pPr marL="285750" indent="-285750">
              <a:buFont typeface="Arial" panose="020B0604020202020204" pitchFamily="34" charset="0"/>
              <a:buChar char="•"/>
            </a:pPr>
            <a:r>
              <a:rPr lang="en-US" dirty="0">
                <a:solidFill>
                  <a:schemeClr val="tx1"/>
                </a:solidFill>
              </a:rPr>
              <a:t>It guides its administration, interpretation and ethical considerations to the participants, it is freely accessible, and it has been used in High-, Middle- and Low-Income Countries (</a:t>
            </a:r>
            <a:r>
              <a:rPr lang="en-US" dirty="0" err="1">
                <a:solidFill>
                  <a:schemeClr val="tx1"/>
                </a:solidFill>
              </a:rPr>
              <a:t>Baban,Cosma,Blazsi,Sethi</a:t>
            </a:r>
            <a:r>
              <a:rPr lang="en-US" dirty="0">
                <a:solidFill>
                  <a:schemeClr val="tx1"/>
                </a:solidFill>
              </a:rPr>
              <a:t>, &amp;Olsavszky, 2013: </a:t>
            </a:r>
            <a:r>
              <a:rPr lang="en-US" dirty="0" err="1">
                <a:solidFill>
                  <a:schemeClr val="tx1"/>
                </a:solidFill>
              </a:rPr>
              <a:t>Raleva</a:t>
            </a:r>
            <a:r>
              <a:rPr lang="en-US" dirty="0">
                <a:solidFill>
                  <a:schemeClr val="tx1"/>
                </a:solidFill>
              </a:rPr>
              <a:t>, </a:t>
            </a:r>
            <a:r>
              <a:rPr lang="en-US" dirty="0" err="1">
                <a:solidFill>
                  <a:schemeClr val="tx1"/>
                </a:solidFill>
              </a:rPr>
              <a:t>Peshevska</a:t>
            </a:r>
            <a:r>
              <a:rPr lang="en-US" dirty="0">
                <a:solidFill>
                  <a:schemeClr val="tx1"/>
                </a:solidFill>
              </a:rPr>
              <a:t>, &amp; Sethi, 2013).</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40377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 : </a:t>
            </a:r>
            <a:r>
              <a:rPr lang="en-US" b="1" dirty="0"/>
              <a:t>ACE Domain Distribution</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a:extLst>
              <a:ext uri="{FF2B5EF4-FFF2-40B4-BE49-F238E27FC236}">
                <a16:creationId xmlns:a16="http://schemas.microsoft.com/office/drawing/2014/main" id="{E57D0F70-5F8A-2EAA-5737-72E163F3A77B}"/>
              </a:ext>
            </a:extLst>
          </p:cNvPr>
          <p:cNvGraphicFramePr>
            <a:graphicFrameLocks noGrp="1"/>
          </p:cNvGraphicFramePr>
          <p:nvPr/>
        </p:nvGraphicFramePr>
        <p:xfrm>
          <a:off x="1188720" y="1389888"/>
          <a:ext cx="9921239" cy="4598870"/>
        </p:xfrm>
        <a:graphic>
          <a:graphicData uri="http://schemas.openxmlformats.org/drawingml/2006/table">
            <a:tbl>
              <a:tblPr firstRow="1" firstCol="1" bandRow="1">
                <a:tableStyleId>{5C22544A-7EE6-4342-B048-85BDC9FD1C3A}</a:tableStyleId>
              </a:tblPr>
              <a:tblGrid>
                <a:gridCol w="4436778">
                  <a:extLst>
                    <a:ext uri="{9D8B030D-6E8A-4147-A177-3AD203B41FA5}">
                      <a16:colId xmlns:a16="http://schemas.microsoft.com/office/drawing/2014/main" val="3810359192"/>
                    </a:ext>
                  </a:extLst>
                </a:gridCol>
                <a:gridCol w="3045820">
                  <a:extLst>
                    <a:ext uri="{9D8B030D-6E8A-4147-A177-3AD203B41FA5}">
                      <a16:colId xmlns:a16="http://schemas.microsoft.com/office/drawing/2014/main" val="3694148208"/>
                    </a:ext>
                  </a:extLst>
                </a:gridCol>
                <a:gridCol w="2438641">
                  <a:extLst>
                    <a:ext uri="{9D8B030D-6E8A-4147-A177-3AD203B41FA5}">
                      <a16:colId xmlns:a16="http://schemas.microsoft.com/office/drawing/2014/main" val="816243744"/>
                    </a:ext>
                  </a:extLst>
                </a:gridCol>
              </a:tblGrid>
              <a:tr h="459887">
                <a:tc>
                  <a:txBody>
                    <a:bodyPr/>
                    <a:lstStyle/>
                    <a:p>
                      <a:pPr marL="0" marR="0" algn="just">
                        <a:lnSpc>
                          <a:spcPct val="150000"/>
                        </a:lnSpc>
                        <a:buNone/>
                      </a:pPr>
                      <a:r>
                        <a:rPr lang="en-US" sz="1800">
                          <a:solidFill>
                            <a:srgbClr val="FFD0FF"/>
                          </a:solidFill>
                          <a:effectLst/>
                        </a:rPr>
                        <a:t>ACE Domain</a:t>
                      </a:r>
                      <a:endParaRPr lang="en-US" sz="1800">
                        <a:solidFill>
                          <a:srgbClr val="FFD0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solidFill>
                            <a:srgbClr val="FFD0FF"/>
                          </a:solidFill>
                          <a:effectLst/>
                        </a:rPr>
                        <a:t>Prevalence n (%)</a:t>
                      </a:r>
                      <a:endParaRPr lang="en-US" sz="1800">
                        <a:solidFill>
                          <a:srgbClr val="FFD0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dirty="0">
                          <a:solidFill>
                            <a:srgbClr val="FFD0FF"/>
                          </a:solidFill>
                          <a:effectLst/>
                        </a:rPr>
                        <a:t>95% CI</a:t>
                      </a:r>
                      <a:endParaRPr lang="en-US" sz="1800" dirty="0">
                        <a:solidFill>
                          <a:srgbClr val="FFD0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43641457"/>
                  </a:ext>
                </a:extLst>
              </a:tr>
              <a:tr h="459887">
                <a:tc>
                  <a:txBody>
                    <a:bodyPr/>
                    <a:lstStyle/>
                    <a:p>
                      <a:pPr marL="0" marR="0" algn="just">
                        <a:lnSpc>
                          <a:spcPct val="150000"/>
                        </a:lnSpc>
                        <a:buNone/>
                      </a:pPr>
                      <a:r>
                        <a:rPr lang="en-US" sz="1800">
                          <a:effectLst/>
                        </a:rPr>
                        <a:t>Emotional abuse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222 (69.4%)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dirty="0">
                          <a:effectLst/>
                        </a:rPr>
                        <a:t>64.3–74.5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6681847"/>
                  </a:ext>
                </a:extLst>
              </a:tr>
              <a:tr h="459887">
                <a:tc>
                  <a:txBody>
                    <a:bodyPr/>
                    <a:lstStyle/>
                    <a:p>
                      <a:pPr marL="0" marR="0" algn="just">
                        <a:lnSpc>
                          <a:spcPct val="150000"/>
                        </a:lnSpc>
                        <a:buNone/>
                      </a:pPr>
                      <a:r>
                        <a:rPr lang="en-US" sz="1800" dirty="0">
                          <a:effectLst/>
                        </a:rPr>
                        <a:t>Physical abuse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137 (42.8%)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37.4–48.2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48643966"/>
                  </a:ext>
                </a:extLst>
              </a:tr>
              <a:tr h="459887">
                <a:tc>
                  <a:txBody>
                    <a:bodyPr/>
                    <a:lstStyle/>
                    <a:p>
                      <a:pPr marL="0" marR="0" algn="just">
                        <a:lnSpc>
                          <a:spcPct val="150000"/>
                        </a:lnSpc>
                        <a:buNone/>
                      </a:pPr>
                      <a:r>
                        <a:rPr lang="en-US" sz="1800">
                          <a:effectLst/>
                        </a:rPr>
                        <a:t>Sexual abuse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38 (11.9%)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8.4–15.4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36910056"/>
                  </a:ext>
                </a:extLst>
              </a:tr>
              <a:tr h="459887">
                <a:tc>
                  <a:txBody>
                    <a:bodyPr/>
                    <a:lstStyle/>
                    <a:p>
                      <a:pPr marL="0" marR="0" algn="just">
                        <a:lnSpc>
                          <a:spcPct val="150000"/>
                        </a:lnSpc>
                        <a:buNone/>
                      </a:pPr>
                      <a:r>
                        <a:rPr lang="en-US" sz="1800">
                          <a:effectLst/>
                        </a:rPr>
                        <a:t>Emotional neglect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214 (66.9%)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61.7–72.1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08685630"/>
                  </a:ext>
                </a:extLst>
              </a:tr>
              <a:tr h="459887">
                <a:tc>
                  <a:txBody>
                    <a:bodyPr/>
                    <a:lstStyle/>
                    <a:p>
                      <a:pPr marL="0" marR="0" algn="just">
                        <a:lnSpc>
                          <a:spcPct val="150000"/>
                        </a:lnSpc>
                        <a:buNone/>
                      </a:pPr>
                      <a:r>
                        <a:rPr lang="en-US" sz="1800">
                          <a:effectLst/>
                        </a:rPr>
                        <a:t>Physical neglect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dirty="0">
                          <a:effectLst/>
                        </a:rPr>
                        <a:t>54 (16.9%)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12.8–21.0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60559627"/>
                  </a:ext>
                </a:extLst>
              </a:tr>
              <a:tr h="459887">
                <a:tc>
                  <a:txBody>
                    <a:bodyPr/>
                    <a:lstStyle/>
                    <a:p>
                      <a:pPr marL="0" marR="0" algn="just">
                        <a:lnSpc>
                          <a:spcPct val="150000"/>
                        </a:lnSpc>
                        <a:buNone/>
                      </a:pPr>
                      <a:r>
                        <a:rPr lang="en-US" sz="1800">
                          <a:effectLst/>
                        </a:rPr>
                        <a:t>Household dysfunction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120 (37.5%)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32.2–42.8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08764341"/>
                  </a:ext>
                </a:extLst>
              </a:tr>
              <a:tr h="459887">
                <a:tc>
                  <a:txBody>
                    <a:bodyPr/>
                    <a:lstStyle/>
                    <a:p>
                      <a:pPr marL="0" marR="0" algn="just">
                        <a:lnSpc>
                          <a:spcPct val="150000"/>
                        </a:lnSpc>
                        <a:buNone/>
                      </a:pPr>
                      <a:r>
                        <a:rPr lang="en-US" sz="1800">
                          <a:effectLst/>
                        </a:rPr>
                        <a:t>Witnessing domestic violence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87 (27.2%)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22.4–32.0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29092226"/>
                  </a:ext>
                </a:extLst>
              </a:tr>
              <a:tr h="459887">
                <a:tc>
                  <a:txBody>
                    <a:bodyPr/>
                    <a:lstStyle/>
                    <a:p>
                      <a:pPr marL="0" marR="0" algn="just">
                        <a:lnSpc>
                          <a:spcPct val="150000"/>
                        </a:lnSpc>
                        <a:buNone/>
                      </a:pPr>
                      <a:r>
                        <a:rPr lang="en-US" sz="1800">
                          <a:effectLst/>
                        </a:rPr>
                        <a:t>Peer violence/bullying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116 (36.2%)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31.0–41.4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21268064"/>
                  </a:ext>
                </a:extLst>
              </a:tr>
              <a:tr h="459887">
                <a:tc>
                  <a:txBody>
                    <a:bodyPr/>
                    <a:lstStyle/>
                    <a:p>
                      <a:pPr marL="0" marR="0" algn="just">
                        <a:lnSpc>
                          <a:spcPct val="150000"/>
                        </a:lnSpc>
                        <a:buNone/>
                      </a:pPr>
                      <a:r>
                        <a:rPr lang="en-US" sz="1800">
                          <a:effectLst/>
                        </a:rPr>
                        <a:t>Community violence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a:effectLst/>
                        </a:rPr>
                        <a:t>101 (31.6%)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buNone/>
                      </a:pPr>
                      <a:r>
                        <a:rPr lang="en-US" sz="1800" dirty="0">
                          <a:effectLst/>
                        </a:rPr>
                        <a:t>26.6–36.6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4838632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510278"/>
            <a:ext cx="8795938" cy="369332"/>
          </a:xfrm>
          <a:prstGeom prst="rect">
            <a:avLst/>
          </a:prstGeom>
          <a:noFill/>
        </p:spPr>
        <p:txBody>
          <a:bodyPr wrap="square" anchor="ctr">
            <a:spAutoFit/>
          </a:bodyPr>
          <a:lstStyle/>
          <a:p>
            <a:r>
              <a:rPr lang="en-US" b="1" dirty="0"/>
              <a:t>ACE Score Category Distribution</a:t>
            </a:r>
            <a:endParaRPr lang="en-US" dirty="0"/>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a:extLst>
              <a:ext uri="{FF2B5EF4-FFF2-40B4-BE49-F238E27FC236}">
                <a16:creationId xmlns:a16="http://schemas.microsoft.com/office/drawing/2014/main" id="{D225462C-C7BD-1735-3308-291351A5212A}"/>
              </a:ext>
            </a:extLst>
          </p:cNvPr>
          <p:cNvGraphicFramePr>
            <a:graphicFrameLocks noGrp="1"/>
          </p:cNvGraphicFramePr>
          <p:nvPr>
            <p:extLst>
              <p:ext uri="{D42A27DB-BD31-4B8C-83A1-F6EECF244321}">
                <p14:modId xmlns:p14="http://schemas.microsoft.com/office/powerpoint/2010/main" val="389502763"/>
              </p:ext>
            </p:extLst>
          </p:nvPr>
        </p:nvGraphicFramePr>
        <p:xfrm>
          <a:off x="1047134" y="1389888"/>
          <a:ext cx="10062825" cy="4306825"/>
        </p:xfrm>
        <a:graphic>
          <a:graphicData uri="http://schemas.openxmlformats.org/drawingml/2006/table">
            <a:tbl>
              <a:tblPr firstRow="1" firstCol="1" bandRow="1">
                <a:tableStyleId>{5C22544A-7EE6-4342-B048-85BDC9FD1C3A}</a:tableStyleId>
              </a:tblPr>
              <a:tblGrid>
                <a:gridCol w="3573771">
                  <a:extLst>
                    <a:ext uri="{9D8B030D-6E8A-4147-A177-3AD203B41FA5}">
                      <a16:colId xmlns:a16="http://schemas.microsoft.com/office/drawing/2014/main" val="1282524880"/>
                    </a:ext>
                  </a:extLst>
                </a:gridCol>
                <a:gridCol w="2426006">
                  <a:extLst>
                    <a:ext uri="{9D8B030D-6E8A-4147-A177-3AD203B41FA5}">
                      <a16:colId xmlns:a16="http://schemas.microsoft.com/office/drawing/2014/main" val="1030336846"/>
                    </a:ext>
                  </a:extLst>
                </a:gridCol>
                <a:gridCol w="4063048">
                  <a:extLst>
                    <a:ext uri="{9D8B030D-6E8A-4147-A177-3AD203B41FA5}">
                      <a16:colId xmlns:a16="http://schemas.microsoft.com/office/drawing/2014/main" val="1654693099"/>
                    </a:ext>
                  </a:extLst>
                </a:gridCol>
              </a:tblGrid>
              <a:tr h="861365">
                <a:tc>
                  <a:txBody>
                    <a:bodyPr/>
                    <a:lstStyle/>
                    <a:p>
                      <a:pPr marL="0" marR="0" algn="just">
                        <a:lnSpc>
                          <a:spcPct val="150000"/>
                        </a:lnSpc>
                        <a:buNone/>
                      </a:pPr>
                      <a:r>
                        <a:rPr lang="en-US" sz="1800">
                          <a:effectLst/>
                        </a:rPr>
                        <a:t>ACE Score Category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Frequency (n)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Prevalence % (95% CI)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75610265"/>
                  </a:ext>
                </a:extLst>
              </a:tr>
              <a:tr h="861365">
                <a:tc>
                  <a:txBody>
                    <a:bodyPr/>
                    <a:lstStyle/>
                    <a:p>
                      <a:pPr marL="0" marR="0" algn="just">
                        <a:lnSpc>
                          <a:spcPct val="150000"/>
                        </a:lnSpc>
                        <a:buNone/>
                      </a:pPr>
                      <a:r>
                        <a:rPr lang="en-US" sz="1800">
                          <a:effectLst/>
                        </a:rPr>
                        <a:t>0 ACEs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58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18.1 (13.9–22.3)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50628948"/>
                  </a:ext>
                </a:extLst>
              </a:tr>
              <a:tr h="861365">
                <a:tc>
                  <a:txBody>
                    <a:bodyPr/>
                    <a:lstStyle/>
                    <a:p>
                      <a:pPr marL="0" marR="0" algn="just">
                        <a:lnSpc>
                          <a:spcPct val="150000"/>
                        </a:lnSpc>
                        <a:buNone/>
                      </a:pPr>
                      <a:r>
                        <a:rPr lang="en-US" sz="1800">
                          <a:effectLst/>
                        </a:rPr>
                        <a:t>1–3 ACEs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dirty="0">
                          <a:effectLst/>
                        </a:rPr>
                        <a:t>146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45.6 (40.1–51.1)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65906131"/>
                  </a:ext>
                </a:extLst>
              </a:tr>
              <a:tr h="861365">
                <a:tc>
                  <a:txBody>
                    <a:bodyPr/>
                    <a:lstStyle/>
                    <a:p>
                      <a:pPr marL="0" marR="0" algn="just">
                        <a:lnSpc>
                          <a:spcPct val="150000"/>
                        </a:lnSpc>
                        <a:buNone/>
                      </a:pPr>
                      <a:r>
                        <a:rPr lang="en-US" sz="1800">
                          <a:effectLst/>
                        </a:rPr>
                        <a:t>≥4 ACEs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116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a:effectLst/>
                        </a:rPr>
                        <a:t>36.3 (31.0–41.6)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50416"/>
                  </a:ext>
                </a:extLst>
              </a:tr>
              <a:tr h="861365">
                <a:tc>
                  <a:txBody>
                    <a:bodyPr/>
                    <a:lstStyle/>
                    <a:p>
                      <a:pPr marL="0" marR="0" algn="just">
                        <a:lnSpc>
                          <a:spcPct val="150000"/>
                        </a:lnSpc>
                        <a:buNone/>
                      </a:pPr>
                      <a:r>
                        <a:rPr lang="en-US" sz="1800">
                          <a:effectLst/>
                        </a:rPr>
                        <a:t>Total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dirty="0">
                          <a:effectLst/>
                        </a:rPr>
                        <a:t>320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just">
                        <a:lnSpc>
                          <a:spcPct val="150000"/>
                        </a:lnSpc>
                        <a:buNone/>
                      </a:pPr>
                      <a:r>
                        <a:rPr lang="en-US" sz="1800" dirty="0">
                          <a:effectLst/>
                        </a:rPr>
                        <a:t>100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179983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341001"/>
            <a:ext cx="8046720" cy="707886"/>
          </a:xfrm>
          <a:prstGeom prst="rect">
            <a:avLst/>
          </a:prstGeom>
          <a:noFill/>
        </p:spPr>
        <p:txBody>
          <a:bodyPr wrap="square" anchor="ctr">
            <a:spAutoFit/>
          </a:bodyPr>
          <a:lstStyle/>
          <a:p>
            <a:pPr algn="ctr"/>
            <a:r>
              <a:rPr sz="2000" b="1" dirty="0">
                <a:solidFill>
                  <a:srgbClr val="035043"/>
                </a:solidFill>
                <a:latin typeface="Aptos"/>
              </a:rPr>
              <a:t>Results</a:t>
            </a:r>
            <a:r>
              <a:rPr lang="en-US" sz="2000" b="1" dirty="0">
                <a:solidFill>
                  <a:srgbClr val="035043"/>
                </a:solidFill>
                <a:latin typeface="Aptos"/>
              </a:rPr>
              <a:t>: </a:t>
            </a:r>
            <a:r>
              <a:rPr lang="en-US" b="1" dirty="0"/>
              <a:t>Level of Depression Among University Students</a:t>
            </a:r>
            <a:endParaRPr lang="en-US" dirty="0"/>
          </a:p>
          <a:p>
            <a:pPr algn="ct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D550CFAA-73F8-4250-2C83-F48927A7EC76}"/>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a:extLst>
              <a:ext uri="{FF2B5EF4-FFF2-40B4-BE49-F238E27FC236}">
                <a16:creationId xmlns:a16="http://schemas.microsoft.com/office/drawing/2014/main" id="{06FD0F64-89FE-7112-F280-394D63EEA1D9}"/>
              </a:ext>
            </a:extLst>
          </p:cNvPr>
          <p:cNvGraphicFramePr>
            <a:graphicFrameLocks noGrp="1"/>
          </p:cNvGraphicFramePr>
          <p:nvPr>
            <p:extLst>
              <p:ext uri="{D42A27DB-BD31-4B8C-83A1-F6EECF244321}">
                <p14:modId xmlns:p14="http://schemas.microsoft.com/office/powerpoint/2010/main" val="1715423400"/>
              </p:ext>
            </p:extLst>
          </p:nvPr>
        </p:nvGraphicFramePr>
        <p:xfrm>
          <a:off x="1056315" y="1443194"/>
          <a:ext cx="9872239" cy="4545569"/>
        </p:xfrm>
        <a:graphic>
          <a:graphicData uri="http://schemas.openxmlformats.org/drawingml/2006/table">
            <a:tbl>
              <a:tblPr firstRow="1" firstCol="1" bandRow="1">
                <a:tableStyleId>{5C22544A-7EE6-4342-B048-85BDC9FD1C3A}</a:tableStyleId>
              </a:tblPr>
              <a:tblGrid>
                <a:gridCol w="2817537">
                  <a:extLst>
                    <a:ext uri="{9D8B030D-6E8A-4147-A177-3AD203B41FA5}">
                      <a16:colId xmlns:a16="http://schemas.microsoft.com/office/drawing/2014/main" val="2699792576"/>
                    </a:ext>
                  </a:extLst>
                </a:gridCol>
                <a:gridCol w="2464111">
                  <a:extLst>
                    <a:ext uri="{9D8B030D-6E8A-4147-A177-3AD203B41FA5}">
                      <a16:colId xmlns:a16="http://schemas.microsoft.com/office/drawing/2014/main" val="3066842477"/>
                    </a:ext>
                  </a:extLst>
                </a:gridCol>
                <a:gridCol w="2716840">
                  <a:extLst>
                    <a:ext uri="{9D8B030D-6E8A-4147-A177-3AD203B41FA5}">
                      <a16:colId xmlns:a16="http://schemas.microsoft.com/office/drawing/2014/main" val="723843141"/>
                    </a:ext>
                  </a:extLst>
                </a:gridCol>
                <a:gridCol w="1873751">
                  <a:extLst>
                    <a:ext uri="{9D8B030D-6E8A-4147-A177-3AD203B41FA5}">
                      <a16:colId xmlns:a16="http://schemas.microsoft.com/office/drawing/2014/main" val="4240067241"/>
                    </a:ext>
                  </a:extLst>
                </a:gridCol>
              </a:tblGrid>
              <a:tr h="649367">
                <a:tc>
                  <a:txBody>
                    <a:bodyPr/>
                    <a:lstStyle/>
                    <a:p>
                      <a:pPr marL="0" marR="0" algn="just">
                        <a:lnSpc>
                          <a:spcPct val="150000"/>
                        </a:lnSpc>
                        <a:spcAft>
                          <a:spcPts val="800"/>
                        </a:spcAft>
                        <a:buNone/>
                      </a:pPr>
                      <a:r>
                        <a:rPr lang="en-US" sz="1800">
                          <a:effectLst/>
                        </a:rPr>
                        <a:t>PHQ-9 Score Range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Depression Level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Frequency (N=320)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Percentage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00312075"/>
                  </a:ext>
                </a:extLst>
              </a:tr>
              <a:tr h="649367">
                <a:tc>
                  <a:txBody>
                    <a:bodyPr/>
                    <a:lstStyle/>
                    <a:p>
                      <a:pPr marL="0" marR="0" algn="just">
                        <a:lnSpc>
                          <a:spcPct val="150000"/>
                        </a:lnSpc>
                        <a:spcAft>
                          <a:spcPts val="800"/>
                        </a:spcAft>
                        <a:buNone/>
                      </a:pPr>
                      <a:r>
                        <a:rPr lang="en-US" sz="1800">
                          <a:effectLst/>
                        </a:rPr>
                        <a:t>0–4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Minimal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79</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24.70%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74780487"/>
                  </a:ext>
                </a:extLst>
              </a:tr>
              <a:tr h="649367">
                <a:tc>
                  <a:txBody>
                    <a:bodyPr/>
                    <a:lstStyle/>
                    <a:p>
                      <a:pPr marL="0" marR="0" algn="just">
                        <a:lnSpc>
                          <a:spcPct val="150000"/>
                        </a:lnSpc>
                        <a:spcAft>
                          <a:spcPts val="800"/>
                        </a:spcAft>
                        <a:buNone/>
                      </a:pPr>
                      <a:r>
                        <a:rPr lang="en-US" sz="1800">
                          <a:effectLst/>
                        </a:rPr>
                        <a:t>5–9</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dirty="0">
                          <a:effectLst/>
                        </a:rPr>
                        <a:t>Mild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101</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31.60%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22025448"/>
                  </a:ext>
                </a:extLst>
              </a:tr>
              <a:tr h="649367">
                <a:tc>
                  <a:txBody>
                    <a:bodyPr/>
                    <a:lstStyle/>
                    <a:p>
                      <a:pPr marL="0" marR="0" algn="just">
                        <a:lnSpc>
                          <a:spcPct val="150000"/>
                        </a:lnSpc>
                        <a:spcAft>
                          <a:spcPts val="800"/>
                        </a:spcAft>
                        <a:buNone/>
                      </a:pPr>
                      <a:r>
                        <a:rPr lang="en-US" sz="1800">
                          <a:effectLst/>
                        </a:rPr>
                        <a:t>10–14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Moderate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76</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23.80%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3504811"/>
                  </a:ext>
                </a:extLst>
              </a:tr>
              <a:tr h="649367">
                <a:tc>
                  <a:txBody>
                    <a:bodyPr/>
                    <a:lstStyle/>
                    <a:p>
                      <a:pPr marL="0" marR="0" algn="just">
                        <a:lnSpc>
                          <a:spcPct val="150000"/>
                        </a:lnSpc>
                        <a:spcAft>
                          <a:spcPts val="800"/>
                        </a:spcAft>
                        <a:buNone/>
                      </a:pPr>
                      <a:r>
                        <a:rPr lang="en-US" sz="1800">
                          <a:effectLst/>
                        </a:rPr>
                        <a:t>15–19</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Moderately severe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41</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12.80%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28826643"/>
                  </a:ext>
                </a:extLst>
              </a:tr>
              <a:tr h="649367">
                <a:tc>
                  <a:txBody>
                    <a:bodyPr/>
                    <a:lstStyle/>
                    <a:p>
                      <a:pPr marL="0" marR="0" algn="just">
                        <a:lnSpc>
                          <a:spcPct val="150000"/>
                        </a:lnSpc>
                        <a:spcAft>
                          <a:spcPts val="800"/>
                        </a:spcAft>
                        <a:buNone/>
                      </a:pPr>
                      <a:r>
                        <a:rPr lang="en-US" sz="1800">
                          <a:effectLst/>
                        </a:rPr>
                        <a:t>20–27</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Severe</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23</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7.20%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00977315"/>
                  </a:ext>
                </a:extLst>
              </a:tr>
              <a:tr h="649367">
                <a:tc>
                  <a:txBody>
                    <a:bodyPr/>
                    <a:lstStyle/>
                    <a:p>
                      <a:pPr marL="0" marR="0" algn="just">
                        <a:lnSpc>
                          <a:spcPct val="150000"/>
                        </a:lnSpc>
                        <a:spcAft>
                          <a:spcPts val="800"/>
                        </a:spcAft>
                        <a:buNone/>
                      </a:pPr>
                      <a:r>
                        <a:rPr lang="en-US" sz="1800">
                          <a:effectLst/>
                        </a:rPr>
                        <a:t>Total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buNone/>
                      </a:pPr>
                      <a:endParaRPr lang="en-US" sz="1800">
                        <a:effectLst/>
                        <a:latin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a:effectLst/>
                        </a:rPr>
                        <a:t>320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50000"/>
                        </a:lnSpc>
                        <a:spcAft>
                          <a:spcPts val="800"/>
                        </a:spcAft>
                        <a:buNone/>
                      </a:pPr>
                      <a:r>
                        <a:rPr lang="en-US" sz="1800" dirty="0">
                          <a:effectLst/>
                        </a:rPr>
                        <a:t>100.00%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3657284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510278"/>
            <a:ext cx="8046720" cy="369332"/>
          </a:xfrm>
          <a:prstGeom prst="rect">
            <a:avLst/>
          </a:prstGeom>
          <a:noFill/>
        </p:spPr>
        <p:txBody>
          <a:bodyPr wrap="square" anchor="ctr">
            <a:spAutoFit/>
          </a:bodyPr>
          <a:lstStyle/>
          <a:p>
            <a:pPr algn="ctr"/>
            <a:r>
              <a:rPr lang="en-US" b="1"/>
              <a:t>Relationship Between ACE Categories and Depression Levels </a:t>
            </a:r>
            <a:endParaRPr sz="2000" b="1" dirty="0">
              <a:solidFill>
                <a:srgbClr val="035043"/>
              </a:solidFill>
              <a:latin typeface="Aptos"/>
            </a:endParaRPr>
          </a:p>
        </p:txBody>
      </p:sp>
      <p:sp>
        <p:nvSpPr>
          <p:cNvPr id="6" name="Rounded Rectangle 5"/>
          <p:cNvSpPr/>
          <p:nvPr/>
        </p:nvSpPr>
        <p:spPr>
          <a:xfrm>
            <a:off x="600303" y="1088136"/>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Significantly, there was a statistically significant relationship between ACEs and depression ( 2 = 32.614, p &lt; .001), and a significant dose-response effect was found in which depression severity increased with more exposure to ACEs. Students who had 4 or more ACEs had significantly more moderate to severe depression than those who had no ACEs. This trend is consistent with Desch et al. (2023), who have shown that cumulative exposure to ACE is correlated with the risk and severity of depression in young adulthood.</a:t>
            </a: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a:extLst>
              <a:ext uri="{FF2B5EF4-FFF2-40B4-BE49-F238E27FC236}">
                <a16:creationId xmlns:a16="http://schemas.microsoft.com/office/drawing/2014/main" id="{1F5D7A23-51EE-A815-0811-D2BA1C1D1BB8}"/>
              </a:ext>
            </a:extLst>
          </p:cNvPr>
          <p:cNvGraphicFramePr>
            <a:graphicFrameLocks noGrp="1"/>
          </p:cNvGraphicFramePr>
          <p:nvPr>
            <p:extLst>
              <p:ext uri="{D42A27DB-BD31-4B8C-83A1-F6EECF244321}">
                <p14:modId xmlns:p14="http://schemas.microsoft.com/office/powerpoint/2010/main" val="1748047472"/>
              </p:ext>
            </p:extLst>
          </p:nvPr>
        </p:nvGraphicFramePr>
        <p:xfrm>
          <a:off x="943898" y="1289308"/>
          <a:ext cx="10014153" cy="4699455"/>
        </p:xfrm>
        <a:graphic>
          <a:graphicData uri="http://schemas.openxmlformats.org/drawingml/2006/table">
            <a:tbl>
              <a:tblPr firstRow="1" firstCol="1" bandRow="1">
                <a:tableStyleId>{5C22544A-7EE6-4342-B048-85BDC9FD1C3A}</a:tableStyleId>
              </a:tblPr>
              <a:tblGrid>
                <a:gridCol w="1255775">
                  <a:extLst>
                    <a:ext uri="{9D8B030D-6E8A-4147-A177-3AD203B41FA5}">
                      <a16:colId xmlns:a16="http://schemas.microsoft.com/office/drawing/2014/main" val="4057181258"/>
                    </a:ext>
                  </a:extLst>
                </a:gridCol>
                <a:gridCol w="1267791">
                  <a:extLst>
                    <a:ext uri="{9D8B030D-6E8A-4147-A177-3AD203B41FA5}">
                      <a16:colId xmlns:a16="http://schemas.microsoft.com/office/drawing/2014/main" val="3439789535"/>
                    </a:ext>
                  </a:extLst>
                </a:gridCol>
                <a:gridCol w="1007424">
                  <a:extLst>
                    <a:ext uri="{9D8B030D-6E8A-4147-A177-3AD203B41FA5}">
                      <a16:colId xmlns:a16="http://schemas.microsoft.com/office/drawing/2014/main" val="254361961"/>
                    </a:ext>
                  </a:extLst>
                </a:gridCol>
                <a:gridCol w="1349908">
                  <a:extLst>
                    <a:ext uri="{9D8B030D-6E8A-4147-A177-3AD203B41FA5}">
                      <a16:colId xmlns:a16="http://schemas.microsoft.com/office/drawing/2014/main" val="3967436831"/>
                    </a:ext>
                  </a:extLst>
                </a:gridCol>
                <a:gridCol w="1538174">
                  <a:extLst>
                    <a:ext uri="{9D8B030D-6E8A-4147-A177-3AD203B41FA5}">
                      <a16:colId xmlns:a16="http://schemas.microsoft.com/office/drawing/2014/main" val="1642260063"/>
                    </a:ext>
                  </a:extLst>
                </a:gridCol>
                <a:gridCol w="1131600">
                  <a:extLst>
                    <a:ext uri="{9D8B030D-6E8A-4147-A177-3AD203B41FA5}">
                      <a16:colId xmlns:a16="http://schemas.microsoft.com/office/drawing/2014/main" val="2907192651"/>
                    </a:ext>
                  </a:extLst>
                </a:gridCol>
                <a:gridCol w="1041471">
                  <a:extLst>
                    <a:ext uri="{9D8B030D-6E8A-4147-A177-3AD203B41FA5}">
                      <a16:colId xmlns:a16="http://schemas.microsoft.com/office/drawing/2014/main" val="4257863566"/>
                    </a:ext>
                  </a:extLst>
                </a:gridCol>
                <a:gridCol w="676957">
                  <a:extLst>
                    <a:ext uri="{9D8B030D-6E8A-4147-A177-3AD203B41FA5}">
                      <a16:colId xmlns:a16="http://schemas.microsoft.com/office/drawing/2014/main" val="1553209436"/>
                    </a:ext>
                  </a:extLst>
                </a:gridCol>
                <a:gridCol w="745053">
                  <a:extLst>
                    <a:ext uri="{9D8B030D-6E8A-4147-A177-3AD203B41FA5}">
                      <a16:colId xmlns:a16="http://schemas.microsoft.com/office/drawing/2014/main" val="164770019"/>
                    </a:ext>
                  </a:extLst>
                </a:gridCol>
              </a:tblGrid>
              <a:tr h="939891">
                <a:tc>
                  <a:txBody>
                    <a:bodyPr/>
                    <a:lstStyle/>
                    <a:p>
                      <a:pPr marL="0" marR="0" algn="just">
                        <a:lnSpc>
                          <a:spcPct val="107000"/>
                        </a:lnSpc>
                        <a:spcAft>
                          <a:spcPts val="800"/>
                        </a:spcAft>
                        <a:buNone/>
                      </a:pPr>
                      <a:r>
                        <a:rPr lang="en-US" sz="1800" dirty="0">
                          <a:effectLst/>
                        </a:rPr>
                        <a:t>ACE Category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Minimal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Mild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Moderate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Mod. Severe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Severe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Total n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χ²</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p-value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01691635"/>
                  </a:ext>
                </a:extLst>
              </a:tr>
              <a:tr h="939891">
                <a:tc>
                  <a:txBody>
                    <a:bodyPr/>
                    <a:lstStyle/>
                    <a:p>
                      <a:pPr marL="0" marR="0" algn="just">
                        <a:lnSpc>
                          <a:spcPct val="107000"/>
                        </a:lnSpc>
                        <a:spcAft>
                          <a:spcPts val="800"/>
                        </a:spcAft>
                        <a:buNone/>
                      </a:pPr>
                      <a:r>
                        <a:rPr lang="en-US" sz="1800" dirty="0">
                          <a:effectLst/>
                        </a:rPr>
                        <a:t>0 ACEs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30 (51.7)</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18 (31.0)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7 (12.1)</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2 (3.4)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 (1.7)</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58 (100.0)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buNone/>
                      </a:pPr>
                      <a:endParaRPr lang="en-US" sz="1800">
                        <a:effectLst/>
                        <a:latin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buNone/>
                      </a:pPr>
                      <a:endParaRPr lang="en-US" sz="180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45516123"/>
                  </a:ext>
                </a:extLst>
              </a:tr>
              <a:tr h="939891">
                <a:tc>
                  <a:txBody>
                    <a:bodyPr/>
                    <a:lstStyle/>
                    <a:p>
                      <a:pPr marL="0" marR="0" algn="just">
                        <a:lnSpc>
                          <a:spcPct val="107000"/>
                        </a:lnSpc>
                        <a:spcAft>
                          <a:spcPts val="800"/>
                        </a:spcAft>
                        <a:buNone/>
                      </a:pPr>
                      <a:r>
                        <a:rPr lang="en-US" sz="1800">
                          <a:effectLst/>
                        </a:rPr>
                        <a:t>1–3 ACEs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35 (24.0)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60 (41.1)</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32 (21.9)</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13 (8.9)</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6 (4.1)</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gridSpan="2">
                  <a:txBody>
                    <a:bodyPr/>
                    <a:lstStyle/>
                    <a:p>
                      <a:pPr marL="0" marR="0" algn="just">
                        <a:lnSpc>
                          <a:spcPct val="107000"/>
                        </a:lnSpc>
                        <a:spcAft>
                          <a:spcPts val="800"/>
                        </a:spcAft>
                        <a:buNone/>
                      </a:pPr>
                      <a:r>
                        <a:rPr lang="en-US" sz="1800" dirty="0">
                          <a:effectLst/>
                        </a:rPr>
                        <a:t>146 (100.0)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c>
                  <a:txBody>
                    <a:bodyPr/>
                    <a:lstStyle/>
                    <a:p>
                      <a:pPr>
                        <a:lnSpc>
                          <a:spcPct val="107000"/>
                        </a:lnSpc>
                        <a:buNone/>
                      </a:pPr>
                      <a:endParaRPr lang="en-US" sz="1800" dirty="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56142927"/>
                  </a:ext>
                </a:extLst>
              </a:tr>
              <a:tr h="939891">
                <a:tc>
                  <a:txBody>
                    <a:bodyPr/>
                    <a:lstStyle/>
                    <a:p>
                      <a:pPr marL="0" marR="0" algn="just">
                        <a:lnSpc>
                          <a:spcPct val="107000"/>
                        </a:lnSpc>
                        <a:spcAft>
                          <a:spcPts val="800"/>
                        </a:spcAft>
                        <a:buNone/>
                      </a:pPr>
                      <a:r>
                        <a:rPr lang="en-US" sz="1800">
                          <a:effectLst/>
                        </a:rPr>
                        <a:t>≥4 ACEs</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14 (12.1)</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23 (19.8)</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37 (31.9)</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26 (22.4)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16 (13.8)</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116 (100.0)</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32.614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dirty="0">
                          <a:effectLst/>
                        </a:rPr>
                        <a:t>0.000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31803169"/>
                  </a:ext>
                </a:extLst>
              </a:tr>
              <a:tr h="939891">
                <a:tc>
                  <a:txBody>
                    <a:bodyPr/>
                    <a:lstStyle/>
                    <a:p>
                      <a:pPr marL="0" marR="0" algn="just">
                        <a:lnSpc>
                          <a:spcPct val="107000"/>
                        </a:lnSpc>
                        <a:spcAft>
                          <a:spcPts val="800"/>
                        </a:spcAft>
                        <a:buNone/>
                      </a:pPr>
                      <a:r>
                        <a:rPr lang="en-US" sz="1800">
                          <a:effectLst/>
                        </a:rPr>
                        <a:t>Total</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79 (24.7)</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101 (31.6)</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76 (23.8)</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41 (12.8)</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just">
                        <a:lnSpc>
                          <a:spcPct val="107000"/>
                        </a:lnSpc>
                        <a:spcAft>
                          <a:spcPts val="800"/>
                        </a:spcAft>
                        <a:buNone/>
                      </a:pPr>
                      <a:r>
                        <a:rPr lang="en-US" sz="1800">
                          <a:effectLst/>
                        </a:rPr>
                        <a:t>23 (7.2)</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gridSpan="2">
                  <a:txBody>
                    <a:bodyPr/>
                    <a:lstStyle/>
                    <a:p>
                      <a:pPr marL="0" marR="0" algn="just">
                        <a:lnSpc>
                          <a:spcPct val="107000"/>
                        </a:lnSpc>
                        <a:spcAft>
                          <a:spcPts val="800"/>
                        </a:spcAft>
                        <a:buNone/>
                      </a:pPr>
                      <a:r>
                        <a:rPr lang="en-US" sz="1800" dirty="0">
                          <a:effectLst/>
                        </a:rPr>
                        <a:t>320 (100.0)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c>
                  <a:txBody>
                    <a:bodyPr/>
                    <a:lstStyle/>
                    <a:p>
                      <a:pPr>
                        <a:lnSpc>
                          <a:spcPct val="107000"/>
                        </a:lnSpc>
                        <a:buNone/>
                      </a:pPr>
                      <a:endParaRPr lang="en-US" sz="1800" dirty="0">
                        <a:effectLst/>
                        <a:latin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02803245"/>
                  </a:ext>
                </a:extLst>
              </a:tr>
            </a:tbl>
          </a:graphicData>
        </a:graphic>
      </p:graphicFrame>
    </p:spTree>
    <p:extLst>
      <p:ext uri="{BB962C8B-B14F-4D97-AF65-F5344CB8AC3E}">
        <p14:creationId xmlns:p14="http://schemas.microsoft.com/office/powerpoint/2010/main" val="3649093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lang="en-US" sz="2000" b="1" dirty="0">
                <a:solidFill>
                  <a:srgbClr val="035043"/>
                </a:solidFill>
                <a:latin typeface="Aptos"/>
              </a:rPr>
              <a:t>RESULTS: </a:t>
            </a:r>
            <a:r>
              <a:rPr lang="en-US" b="1" dirty="0"/>
              <a:t>Relationship Between ACE Categories and Depression Levels </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Significantly, there was a statistically significant relationship between ACEs and depression (X 2 = 32.614, p &lt; .001), </a:t>
            </a:r>
          </a:p>
          <a:p>
            <a:pPr marL="285750" indent="-285750">
              <a:buFont typeface="Arial" panose="020B0604020202020204" pitchFamily="34" charset="0"/>
              <a:buChar char="•"/>
            </a:pPr>
            <a:r>
              <a:rPr lang="en-US" dirty="0">
                <a:solidFill>
                  <a:schemeClr val="tx1"/>
                </a:solidFill>
              </a:rPr>
              <a:t>A significant dose-response effect was found in which depression severity increased with more exposure to ACEs. </a:t>
            </a:r>
          </a:p>
          <a:p>
            <a:pPr marL="285750" indent="-285750">
              <a:buFont typeface="Arial" panose="020B0604020202020204" pitchFamily="34" charset="0"/>
              <a:buChar char="•"/>
            </a:pPr>
            <a:r>
              <a:rPr lang="en-US" dirty="0">
                <a:solidFill>
                  <a:schemeClr val="tx1"/>
                </a:solidFill>
              </a:rPr>
              <a:t>Students who had 4 or more ACEs had significantly more moderate to severe depression than those who had no ACEs.</a:t>
            </a:r>
          </a:p>
          <a:p>
            <a:pPr marL="285750" indent="-285750">
              <a:buFont typeface="Arial" panose="020B0604020202020204" pitchFamily="34" charset="0"/>
              <a:buChar char="•"/>
            </a:pPr>
            <a:r>
              <a:rPr lang="en-US" dirty="0">
                <a:solidFill>
                  <a:schemeClr val="tx1"/>
                </a:solidFill>
              </a:rPr>
              <a:t>This trend is consistent with Desch et al. (2023), who have shown that cumulative exposure to ACE is correlated with the risk and severity of depression in young adulthood.</a:t>
            </a:r>
          </a:p>
          <a:p>
            <a:r>
              <a:rPr lang="en-US" dirty="0"/>
              <a:t>1</a:t>
            </a:r>
            <a:endParaRPr dirty="0"/>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01B78D26-3F92-7E53-A27E-2FBA847764E0}"/>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Discussion &amp; Conclusion</a:t>
            </a: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spcAft>
                <a:spcPts val="900"/>
              </a:spcAft>
              <a:buFont typeface="Arial" panose="020B0604020202020204" pitchFamily="34" charset="0"/>
              <a:buChar char="•"/>
              <a:defRPr sz="1500">
                <a:solidFill>
                  <a:srgbClr val="2D363F"/>
                </a:solidFill>
                <a:latin typeface="Aptos"/>
              </a:defRPr>
            </a:pPr>
            <a:r>
              <a:rPr lang="en-US" dirty="0">
                <a:solidFill>
                  <a:srgbClr val="2D363F"/>
                </a:solidFill>
                <a:latin typeface="+mj-lt"/>
              </a:rPr>
              <a:t>ACE exposure and depressive symptoms were both common.</a:t>
            </a:r>
          </a:p>
          <a:p>
            <a:pPr marL="285750" indent="-285750">
              <a:spcAft>
                <a:spcPts val="900"/>
              </a:spcAft>
              <a:buFont typeface="Arial" panose="020B0604020202020204" pitchFamily="34" charset="0"/>
              <a:buChar char="•"/>
              <a:defRPr sz="1500">
                <a:solidFill>
                  <a:srgbClr val="2D363F"/>
                </a:solidFill>
                <a:latin typeface="Aptos"/>
              </a:defRPr>
            </a:pPr>
            <a:r>
              <a:rPr lang="en-US" dirty="0">
                <a:solidFill>
                  <a:srgbClr val="2D363F"/>
                </a:solidFill>
                <a:latin typeface="+mj-lt"/>
              </a:rPr>
              <a:t>Depressive symptoms increased in a graded pattern with greater ACE exposure.</a:t>
            </a:r>
            <a:endParaRPr lang="en-US" b="1" dirty="0">
              <a:solidFill>
                <a:schemeClr val="tx1"/>
              </a:solidFill>
              <a:latin typeface="+mj-lt"/>
            </a:endParaRPr>
          </a:p>
          <a:p>
            <a:pPr marL="285750" indent="-285750">
              <a:buFont typeface="Arial" panose="020B0604020202020204" pitchFamily="34" charset="0"/>
              <a:buChar char="•"/>
            </a:pPr>
            <a:r>
              <a:rPr lang="en-US" dirty="0">
                <a:solidFill>
                  <a:schemeClr val="tx1"/>
                </a:solidFill>
                <a:latin typeface="+mj-lt"/>
              </a:rPr>
              <a:t>The majority of students have had at least one ACE, and the proportion of students reporting depressive symptoms was quite high with a high percentage of mild to severe symptoms.</a:t>
            </a:r>
          </a:p>
          <a:p>
            <a:pPr marL="285750" indent="-285750">
              <a:buFont typeface="Arial" panose="020B0604020202020204" pitchFamily="34" charset="0"/>
              <a:buChar char="•"/>
            </a:pPr>
            <a:r>
              <a:rPr lang="en-US" dirty="0">
                <a:solidFill>
                  <a:schemeClr val="tx1"/>
                </a:solidFill>
                <a:latin typeface="+mj-lt"/>
              </a:rPr>
              <a:t> The findings revealed that students who are more exposed to ACE had a higher probability of developing server  depression.</a:t>
            </a:r>
          </a:p>
          <a:p>
            <a:pPr marL="285750" indent="-285750">
              <a:buFont typeface="Arial" panose="020B0604020202020204" pitchFamily="34" charset="0"/>
              <a:buChar char="•"/>
            </a:pPr>
            <a:r>
              <a:rPr lang="en-US" dirty="0">
                <a:solidFill>
                  <a:schemeClr val="tx1"/>
                </a:solidFill>
                <a:latin typeface="+mj-lt"/>
              </a:rPr>
              <a:t> These results highlight the significance of considering childhood adversity as a key contributor to student mental health and well-being.</a:t>
            </a: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CFD6161E-1B56-92C6-4570-820C1E247999}"/>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lang="en-US" sz="2000" b="1" dirty="0">
                <a:solidFill>
                  <a:srgbClr val="035043"/>
                </a:solidFill>
                <a:latin typeface="Aptos"/>
              </a:rPr>
              <a:t>Recommendations</a:t>
            </a:r>
            <a:endParaRPr sz="2000" b="1" dirty="0">
              <a:solidFill>
                <a:srgbClr val="035043"/>
              </a:solidFill>
              <a:latin typeface="Aptos"/>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Institutionalization of routine mental health screening at universities. </a:t>
            </a:r>
          </a:p>
          <a:p>
            <a:pPr marL="285750" indent="-285750">
              <a:buFont typeface="Arial" panose="020B0604020202020204" pitchFamily="34" charset="0"/>
              <a:buChar char="•"/>
            </a:pPr>
            <a:r>
              <a:rPr lang="en-US" dirty="0">
                <a:solidFill>
                  <a:schemeClr val="tx1"/>
                </a:solidFill>
              </a:rPr>
              <a:t>At the policy level, teachers and stakeholders ought to focus on early childhood interventions as the means of avoiding abuse, neglect, and dysfunctional families, as the major causes of subsequent mental health challenges.</a:t>
            </a:r>
          </a:p>
          <a:p>
            <a:pPr marL="285750" indent="-285750">
              <a:buFont typeface="Arial" panose="020B0604020202020204" pitchFamily="34" charset="0"/>
              <a:buChar char="•"/>
            </a:pPr>
            <a:r>
              <a:rPr lang="en-US" dirty="0">
                <a:solidFill>
                  <a:schemeClr val="tx1"/>
                </a:solidFill>
              </a:rPr>
              <a:t> There is also a need to have community-based awareness efforts that can help to bring out the long-term psychological effects of negative childhood experiences</a:t>
            </a:r>
          </a:p>
          <a:p>
            <a:pPr marL="285750" indent="-285750">
              <a:buFont typeface="Arial" panose="020B0604020202020204" pitchFamily="34" charset="0"/>
              <a:buChar char="•"/>
            </a:pPr>
            <a:r>
              <a:rPr lang="en-US" dirty="0">
                <a:solidFill>
                  <a:schemeClr val="tx1"/>
                </a:solidFill>
              </a:rPr>
              <a:t>Future studies to investigate links among ACEs and other mental health conditions.</a:t>
            </a:r>
            <a:endParaRPr dirty="0">
              <a:solidFill>
                <a:schemeClr val="tx1"/>
              </a:solidFill>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3"/>
          <a:stretch>
            <a:fillRect/>
          </a:stretch>
        </p:blipFill>
        <p:spPr>
          <a:xfrm>
            <a:off x="10378440" y="182880"/>
            <a:ext cx="796925" cy="685800"/>
          </a:xfrm>
          <a:prstGeom prst="rect">
            <a:avLst/>
          </a:prstGeom>
        </p:spPr>
      </p:pic>
      <p:sp>
        <p:nvSpPr>
          <p:cNvPr id="3" name="Rectangle 2">
            <a:extLst>
              <a:ext uri="{FF2B5EF4-FFF2-40B4-BE49-F238E27FC236}">
                <a16:creationId xmlns:a16="http://schemas.microsoft.com/office/drawing/2014/main" id="{137D2125-6891-75BB-BD4E-D54B51FB6FD1}"/>
              </a:ext>
            </a:extLst>
          </p:cNvPr>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landscape_graphic_design_background_scene_1_batch_1.png"/>
          <p:cNvPicPr>
            <a:picLocks noChangeAspect="1"/>
          </p:cNvPicPr>
          <p:nvPr/>
        </p:nvPicPr>
        <p:blipFill>
          <a:blip r:embed="rId2"/>
          <a:stretch>
            <a:fillRect/>
          </a:stretch>
        </p:blipFill>
        <p:spPr>
          <a:xfrm>
            <a:off x="0" y="0"/>
            <a:ext cx="12191695" cy="6858000"/>
          </a:xfrm>
          <a:prstGeom prst="rect">
            <a:avLst/>
          </a:prstGeom>
        </p:spPr>
      </p:pic>
      <p:sp>
        <p:nvSpPr>
          <p:cNvPr id="4" name="Rounded Rectangle 3"/>
          <p:cNvSpPr/>
          <p:nvPr/>
        </p:nvSpPr>
        <p:spPr>
          <a:xfrm>
            <a:off x="667512" y="1371600"/>
            <a:ext cx="5806440" cy="2395728"/>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sz="2500" b="1">
                <a:solidFill>
                  <a:srgbClr val="035043"/>
                </a:solidFill>
                <a:latin typeface="Aptos"/>
              </a:rPr>
              <a:t>Thank You</a:t>
            </a:r>
          </a:p>
          <a:p>
            <a:pPr algn="l"/>
            <a:r>
              <a:rPr sz="1500" b="1">
                <a:solidFill>
                  <a:srgbClr val="056050"/>
                </a:solidFill>
                <a:latin typeface="Aptos"/>
              </a:rPr>
              <a:t>Kenya Clinical Officers’ Association
28th Annual Scientific Conference 2026</a:t>
            </a:r>
          </a:p>
          <a:p>
            <a:pPr algn="l"/>
            <a:r>
              <a:rPr sz="1200" b="0">
                <a:solidFill>
                  <a:srgbClr val="545F5A"/>
                </a:solidFill>
                <a:latin typeface="Aptos"/>
              </a:rPr>
              <a:t>www.kecoa.org</a:t>
            </a:r>
          </a:p>
        </p:txBody>
      </p:sp>
      <p:sp>
        <p:nvSpPr>
          <p:cNvPr id="5" name="TextBox 4"/>
          <p:cNvSpPr txBox="1"/>
          <p:nvPr/>
        </p:nvSpPr>
        <p:spPr>
          <a:xfrm>
            <a:off x="868680" y="4041648"/>
            <a:ext cx="5943600" cy="594360"/>
          </a:xfrm>
          <a:prstGeom prst="rect">
            <a:avLst/>
          </a:prstGeom>
          <a:noFill/>
        </p:spPr>
        <p:txBody>
          <a:bodyPr wrap="square" lIns="18288" tIns="18288">
            <a:spAutoFit/>
          </a:bodyPr>
          <a:lstStyle/>
          <a:p>
            <a:r>
              <a:rPr sz="1300" b="1">
                <a:solidFill>
                  <a:srgbClr val="035043"/>
                </a:solidFill>
                <a:latin typeface="Aptos"/>
              </a:rPr>
              <a:t>Building Resilient Health Systems
for Universal Health Coverage</a:t>
            </a:r>
          </a:p>
        </p:txBody>
      </p:sp>
      <p:pic>
        <p:nvPicPr>
          <p:cNvPr id="6" name="Picture 5" descr="kcoa_logo_full.png"/>
          <p:cNvPicPr>
            <a:picLocks noChangeAspect="1"/>
          </p:cNvPicPr>
          <p:nvPr/>
        </p:nvPicPr>
        <p:blipFill>
          <a:blip r:embed="rId3"/>
          <a:stretch>
            <a:fillRect/>
          </a:stretch>
        </p:blipFill>
        <p:spPr>
          <a:xfrm>
            <a:off x="7269480" y="384048"/>
            <a:ext cx="4297680" cy="12435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369</TotalTime>
  <Words>1860</Words>
  <Application>Microsoft Office PowerPoint</Application>
  <PresentationFormat>Widescreen</PresentationFormat>
  <Paragraphs>245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User</dc:creator>
  <cp:keywords/>
  <dc:description>generated using python-pptx</dc:description>
  <cp:lastModifiedBy>Molly W. Muiga</cp:lastModifiedBy>
  <cp:revision>12</cp:revision>
  <dcterms:created xsi:type="dcterms:W3CDTF">2013-01-27T09:14:16Z</dcterms:created>
  <dcterms:modified xsi:type="dcterms:W3CDTF">2026-10-20T10:01:00Z</dcterms:modified>
  <cp:category/>
</cp:coreProperties>
</file>