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4699"/>
  </p:normalViewPr>
  <p:slideViewPr>
    <p:cSldViewPr snapToGrid="0" snapToObjects="1" showGuides="1">
      <p:cViewPr varScale="1">
        <p:scale>
          <a:sx n="115" d="100"/>
          <a:sy n="115" d="100"/>
        </p:scale>
        <p:origin x="37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5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80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80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8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49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487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6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6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8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79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8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8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8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85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8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8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90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91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9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93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9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9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9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5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5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5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7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98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99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8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8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68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69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4877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7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7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7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7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75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7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7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jpe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1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1" descr="wide_clean_vector_graphics_style_abstract_backgro_3_batch_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40" name="TextBox 8"/>
          <p:cNvSpPr txBox="1"/>
          <p:nvPr/>
        </p:nvSpPr>
        <p:spPr>
          <a:xfrm>
            <a:off x="731520" y="6172200"/>
            <a:ext cx="5486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41" name="Rounded Rectangle 9"/>
          <p:cNvSpPr/>
          <p:nvPr/>
        </p:nvSpPr>
        <p:spPr>
          <a:xfrm>
            <a:off x="612648" y="1097280"/>
            <a:ext cx="5989320" cy="4279392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42" name="TextBox 10"/>
          <p:cNvSpPr txBox="1"/>
          <p:nvPr/>
        </p:nvSpPr>
        <p:spPr>
          <a:xfrm>
            <a:off x="868680" y="1371600"/>
            <a:ext cx="5486400" cy="33070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p>
            <a:r>
              <a:rPr sz="1800" b="1">
                <a:solidFill>
                  <a:srgbClr val="056050"/>
                </a:solidFill>
                <a:latin typeface="Aptos"/>
              </a:rPr>
              <a:t>KENYA CLINICAL OFFICERS’ ASSOCIATION</a:t>
            </a:r>
            <a:endParaRPr sz="1800" b="1">
              <a:solidFill>
                <a:srgbClr val="056050"/>
              </a:solidFill>
              <a:latin typeface="Aptos"/>
            </a:endParaRPr>
          </a:p>
        </p:txBody>
      </p:sp>
      <p:sp>
        <p:nvSpPr>
          <p:cNvPr id="1048643" name="TextBox 11"/>
          <p:cNvSpPr txBox="1"/>
          <p:nvPr/>
        </p:nvSpPr>
        <p:spPr>
          <a:xfrm>
            <a:off x="868680" y="1828800"/>
            <a:ext cx="5486400" cy="800609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p>
            <a:r>
              <a:rPr sz="2500" b="1">
                <a:solidFill>
                  <a:srgbClr val="035043"/>
                </a:solidFill>
                <a:latin typeface="Aptos"/>
              </a:rPr>
              <a:t>28th Annual Scientific
Conference 2026</a:t>
            </a:r>
            <a:endParaRPr sz="2500" b="1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44" name="TextBox 12"/>
          <p:cNvSpPr txBox="1"/>
          <p:nvPr/>
        </p:nvSpPr>
        <p:spPr>
          <a:xfrm>
            <a:off x="868680" y="2889504"/>
            <a:ext cx="5074920" cy="22860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p>
            <a:r>
              <a:rPr sz="1100" b="1">
                <a:solidFill>
                  <a:srgbClr val="C79532"/>
                </a:solidFill>
                <a:latin typeface="Aptos"/>
              </a:rPr>
              <a:t>CONFERENCE THEME</a:t>
            </a:r>
            <a:endParaRPr sz="1100" b="1">
              <a:solidFill>
                <a:srgbClr val="C79532"/>
              </a:solidFill>
              <a:latin typeface="Aptos"/>
            </a:endParaRPr>
          </a:p>
        </p:txBody>
      </p:sp>
      <p:sp>
        <p:nvSpPr>
          <p:cNvPr id="1048645" name="TextBox 13"/>
          <p:cNvSpPr txBox="1"/>
          <p:nvPr/>
        </p:nvSpPr>
        <p:spPr>
          <a:xfrm>
            <a:off x="868680" y="3200400"/>
            <a:ext cx="5376672" cy="597409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p>
            <a:r>
              <a:rPr sz="18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  <a:endParaRPr sz="1800" b="1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46" name="TextBox 14"/>
          <p:cNvSpPr txBox="1"/>
          <p:nvPr/>
        </p:nvSpPr>
        <p:spPr>
          <a:xfrm>
            <a:off x="868680" y="3904488"/>
            <a:ext cx="5303520" cy="54660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p>
            <a:r>
              <a:rPr lang="en-US" sz="1600" b="1">
                <a:solidFill>
                  <a:srgbClr val="C79532"/>
                </a:solidFill>
                <a:latin typeface="Aptos"/>
              </a:rPr>
              <a:t>Frontline Fragility: Ebola Outbreak Preparedness Among Clinical Officers in</a:t>
            </a:r>
            <a:r>
              <a:rPr lang="en-US" sz="1600" b="1">
                <a:solidFill>
                  <a:srgbClr val="C79532"/>
                </a:solidFill>
                <a:latin typeface="Aptos"/>
              </a:rPr>
              <a:t> </a:t>
            </a:r>
            <a:r>
              <a:rPr lang="en-US" sz="1600" b="1">
                <a:solidFill>
                  <a:srgbClr val="C79532"/>
                </a:solidFill>
                <a:latin typeface="Aptos"/>
              </a:rPr>
              <a:t>a</a:t>
            </a:r>
            <a:r>
              <a:rPr lang="en-US" sz="1600" b="1">
                <a:solidFill>
                  <a:srgbClr val="C79532"/>
                </a:solidFill>
                <a:latin typeface="Aptos"/>
              </a:rPr>
              <a:t> High-Risk Kenyan Corridor Facilit</a:t>
            </a:r>
            <a:r>
              <a:rPr lang="en-US" sz="1600" b="1">
                <a:solidFill>
                  <a:srgbClr val="C79532"/>
                </a:solidFill>
                <a:latin typeface="Aptos"/>
              </a:rPr>
              <a:t>y</a:t>
            </a:r>
            <a:endParaRPr sz="1600" b="1">
              <a:solidFill>
                <a:srgbClr val="C79532"/>
              </a:solidFill>
              <a:latin typeface="Aptos"/>
            </a:endParaRPr>
          </a:p>
        </p:txBody>
      </p:sp>
      <p:sp>
        <p:nvSpPr>
          <p:cNvPr id="1048647" name="TextBox 15"/>
          <p:cNvSpPr txBox="1"/>
          <p:nvPr/>
        </p:nvSpPr>
        <p:spPr>
          <a:xfrm>
            <a:off x="868680" y="4922520"/>
            <a:ext cx="5486400" cy="393065"/>
          </a:xfrm>
          <a:prstGeom prst="rect">
            <a:avLst/>
          </a:prstGeom>
          <a:noFill/>
        </p:spPr>
        <p:txBody>
          <a:bodyPr wrap="square" lIns="18288" tIns="18288">
            <a:noAutofit/>
          </a:bodyPr>
          <a:p>
            <a:r>
              <a:rPr sz="1200" b="0">
                <a:solidFill>
                  <a:srgbClr val="545F5A"/>
                </a:solidFill>
                <a:latin typeface="Aptos"/>
              </a:rPr>
              <a:t>Kevin Miruka, Terryann Chebet, Lencie Alwala et al.  |  MMUST &amp; GLUK</a:t>
            </a:r>
            <a:endParaRPr sz="12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67" name="Picture 16" descr="kcoa_logo_fu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720" y="347472"/>
            <a:ext cx="4663440" cy="13533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32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Background / Introduction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33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34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35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36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37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38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2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65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39" name="Body Text"/>
          <p:cNvSpPr txBox="1"/>
          <p:nvPr/>
        </p:nvSpPr>
        <p:spPr>
          <a:xfrm>
            <a:off x="800100" y="1790065"/>
            <a:ext cx="10629900" cy="421005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EVD is a severe, often fatal illness caused by Orthoebolavirus (Filoviridae family)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( Rai et al.. 2022)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Largest outbreak: West Africa 2013–2016 (28,652 cases; 11,325 deaths; CFR 39.5%)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Kenya has not experienced a major EVD outbreak but remains at high risk due to porous borders with Uganda/DRC and major transport corridors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, coupled with the newly confirmed cases.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Clinical Officers form the backbone of Kenya’s primary &amp; secondary care and are often the first point of contact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in initial patient management.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Facility-level preparedness of Clinical Officers for high-consequence pathogens remains under-studied in inland corridor settings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16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>
                <a:solidFill>
                  <a:srgbClr val="035043"/>
                </a:solidFill>
                <a:latin typeface="Aptos"/>
              </a:rPr>
              <a:t>Problem Statement</a:t>
            </a:r>
            <a:endParaRPr sz="2000" b="1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17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18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19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20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21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3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61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22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23" name="Body Text"/>
          <p:cNvSpPr txBox="1"/>
          <p:nvPr/>
        </p:nvSpPr>
        <p:spPr>
          <a:xfrm>
            <a:off x="610135" y="1673710"/>
            <a:ext cx="10500000" cy="17170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32 EVD outbreaks since 1976 have caused &gt;15,000 deaths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Healthcare workers faced 21–32× higher infection risk during the West African outbreak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KELIN &amp; KUCO (2020) assessment of Kenyan Clinical Officers: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  – 58% had no preparedness/response training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  – 93% reported inadequate PPE; 82% forced to reuse PPE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  – 43% of facilities lacked entry screening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Inland facilities along transport corridors receive less prioritisation than border points yet face importation risk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Gaps in knowledge, training, PPE and isolation capacity compromise safe response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00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>
                <a:solidFill>
                  <a:srgbClr val="035043"/>
                </a:solidFill>
                <a:latin typeface="Aptos"/>
              </a:rPr>
              <a:t>Justification of the Study</a:t>
            </a:r>
            <a:endParaRPr sz="2000" b="1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01" name="Rounded Rectangle 5"/>
          <p:cNvSpPr/>
          <p:nvPr/>
        </p:nvSpPr>
        <p:spPr>
          <a:xfrm>
            <a:off x="457200" y="1276985"/>
            <a:ext cx="11064240" cy="456628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02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03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04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05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4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57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06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07" name="Body Text"/>
          <p:cNvSpPr txBox="1"/>
          <p:nvPr/>
        </p:nvSpPr>
        <p:spPr>
          <a:xfrm>
            <a:off x="512445" y="1859915"/>
            <a:ext cx="10499725" cy="285559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Clinical Officers provide the majority of clinical services in Kenyan public facilities, especially rural and underserved areas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Uasin Gishu lies on the Uganda–Nairobi Northern Corridor; Burnt Forest Sub-County Hospital is the farthest Level-4 facility from MTRH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Greater transfer distance places heavier operational demands on local staff for initial isolation and management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Studying an inland corridor facility fills an evidence gap on readiness of non-border hospitals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Findings can inform facility-level resilience and similar inland settings across Kenya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58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Study Objectives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585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586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587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588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589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5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53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590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591" name="Body Text"/>
          <p:cNvSpPr txBox="1"/>
          <p:nvPr/>
        </p:nvSpPr>
        <p:spPr>
          <a:xfrm>
            <a:off x="608330" y="1471295"/>
            <a:ext cx="10691495" cy="452882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r>
              <a:rPr lang="en-US" sz="1400" dirty="0">
                <a:solidFill>
                  <a:srgbClr val="1A1A1A"/>
                </a:solidFill>
                <a:latin typeface="Aptos"/>
              </a:rPr>
              <a:t>T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h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s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t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u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d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y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x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p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l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o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red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t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he preparedness of clinical officers in the management of Ebola Virus Disease at Bunt Forest Sub-County Hospital as a representative of mainland facilities exposed to a high risk of Ebola Virus Disease.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lang="en-US" sz="1400" dirty="0">
                <a:solidFill>
                  <a:srgbClr val="1A1A1A"/>
                </a:solidFill>
                <a:latin typeface="Aptos"/>
              </a:rPr>
              <a:t>I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t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delved into an in-depth understanding of clinical officers’ knowledge, perceived preparedness, IPC practices, outbreak response capacities, and the contextual barriers and facilitators influencing preparedness at the facility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b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f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o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r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a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n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a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ctive case of 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b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o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l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a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Virus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D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i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s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a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se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w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a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s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c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o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n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f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i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rmed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i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n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K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e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n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y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a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592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Research Questions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593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594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595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596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597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6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55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598" name="Rectangle 2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599" name="Body Text"/>
          <p:cNvSpPr txBox="1"/>
          <p:nvPr/>
        </p:nvSpPr>
        <p:spPr>
          <a:xfrm>
            <a:off x="725170" y="1840230"/>
            <a:ext cx="10574655" cy="415988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r>
              <a:rPr sz="1400" dirty="0">
                <a:solidFill>
                  <a:srgbClr val="1A1A1A"/>
                </a:solidFill>
                <a:latin typeface="Aptos"/>
              </a:rPr>
              <a:t>1. What is the level of preparedness of Clinical Officers for EVD outbreak management at Burnt Forest Sub-County Hospital?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400" dirty="0">
                <a:solidFill>
                  <a:srgbClr val="1A1A1A"/>
                </a:solidFill>
                <a:latin typeface="Aptos"/>
              </a:rPr>
              <a:t>2. What is the extent of knowledge and understanding of EVD management among Clinical Officers?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400" dirty="0">
                <a:solidFill>
                  <a:srgbClr val="1A1A1A"/>
                </a:solidFill>
                <a:latin typeface="Aptos"/>
              </a:rPr>
              <a:t>3. How do Clinical Officers perceive their preparedness for EVD management?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400" dirty="0">
                <a:solidFill>
                  <a:srgbClr val="1A1A1A"/>
                </a:solidFill>
                <a:latin typeface="Aptos"/>
              </a:rPr>
              <a:t>4. What are the existing IPC practices and outbreak response capacities at the facility?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400" dirty="0">
                <a:solidFill>
                  <a:srgbClr val="1A1A1A"/>
                </a:solidFill>
                <a:latin typeface="Aptos"/>
              </a:rPr>
              <a:t>5. What contextual barriers and facilitators influence Clinical Officers’ preparedness for EVD outbreak management?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08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Methods: Design &amp; Setting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09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10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11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12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13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14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7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59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15" name="Body Text"/>
          <p:cNvSpPr txBox="1"/>
          <p:nvPr/>
        </p:nvSpPr>
        <p:spPr>
          <a:xfrm>
            <a:off x="732155" y="1705610"/>
            <a:ext cx="10567670" cy="429450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Design: Cross-sectional descriptive qualitative study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Theoretical orientation: Socio-Ecological Model + Bandura’s Self-Efficacy Theory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Conceptual framework adapted from Ali et al. (2021)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Setting: Burnt Forest Sub-County Hospital (Level 4), Ainabkoi Sub-County, Uasin Gishu County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  – ~30 km from Eldoret on the Eldoret–Webuye / Northern Corridor highway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  – Key referral facility serving surrounding health centres; elevated importation risk from Uganda/DRC traffic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Ethical approval: MMUST-ISREC (MMUST/ISERC/331/2026); NACOSTI Licence No. NACOSTI/P/26/4197197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2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Methods: Population &amp; Sampling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25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2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2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2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2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30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8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63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31" name="Body Text"/>
          <p:cNvSpPr txBox="1"/>
          <p:nvPr/>
        </p:nvSpPr>
        <p:spPr>
          <a:xfrm>
            <a:off x="732155" y="1530350"/>
            <a:ext cx="10567670" cy="4469765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Target population: All Clinical Officers in Kenyan public facilities involved in patient assessment and management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Accessible population: Clinical Officers employed at Burnt Forest Sub-County Hospital (≥1 month permanent/contract/locum)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Sampling: Convenience sampling of the entire accessible population (n=12)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Final sample: 9 Clinical Officers interviewed (saturation reached at 9th interview)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One participant unreachable during industrial action; one declined interest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Qualifications: 7 Diploma, 2 Bachelor’s in Clinical Medicine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Experience: 1–15 years; majority 2–5 years at the facility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48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Methods: Data Collection &amp; Analysis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49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50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51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52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53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54" name="TextBox 9"/>
          <p:cNvSpPr txBox="1"/>
          <p:nvPr/>
        </p:nvSpPr>
        <p:spPr>
          <a:xfrm>
            <a:off x="11109960" y="6419088"/>
            <a:ext cx="3200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9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69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55" name="Body Text"/>
          <p:cNvSpPr txBox="1"/>
          <p:nvPr/>
        </p:nvSpPr>
        <p:spPr>
          <a:xfrm>
            <a:off x="800000" y="1200000"/>
            <a:ext cx="10500000" cy="15138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Instrument: Semi-structured interview guide based on study objectives, literature and WHO EVD standards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Mode: In-depth interviews (physical and virtual); 30–45 minutes; audio-recorded with consent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Pilot: Conducted at Moi Teaching and Referral Hospital (n=5); guide refined; pilot participants excluded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Analysis: Primarily deductive thematic analysis guided by objectives and conceptual framework; open to inductive insights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Process: Familiarisation → analytical framework → systematic coding (3 coders) → matrix → synthesis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Trustworthiness: Member checking, reflexive journal, peer debriefing, audit trail, thick description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COREQ 32-item checklist applied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56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Participant Demographics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57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58" name="Rounded Rectangle 5"/>
          <p:cNvSpPr/>
          <p:nvPr/>
        </p:nvSpPr>
        <p:spPr>
          <a:xfrm>
            <a:off x="-5084064" y="1348740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59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60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61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62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10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71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63" name="Body Text"/>
          <p:cNvSpPr txBox="1"/>
          <p:nvPr/>
        </p:nvSpPr>
        <p:spPr>
          <a:xfrm>
            <a:off x="411480" y="1143000"/>
            <a:ext cx="5486400" cy="31140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r>
              <a:rPr sz="1200" dirty="0">
                <a:solidFill>
                  <a:srgbClr val="1A1A1A"/>
                </a:solidFill>
                <a:latin typeface="Aptos"/>
              </a:rPr>
              <a:t>Nine Clinical Officers interviewed (saturation at interview 9)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Highest qualification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Diploma in Clinical Medicine …… 7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Bachelor’s in Clinical Medicine … 2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Years of professional practice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1–5 years …… 3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6–10 years … 2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11–15 years … 4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Duration of service at facility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&lt;2 years …… 1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2–5 years … 6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&gt;5 years …… 2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Prior EVD/VHF training: Limited (mostly virtual CME or none)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  <p:pic>
        <p:nvPicPr>
          <p:cNvPr id="2097172" name="Picture 21" descr="chart_practice_yea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853" y="1097280"/>
            <a:ext cx="3829463" cy="29958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6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Overview of Themes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65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6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6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6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6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70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11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74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71" name="Body Text"/>
          <p:cNvSpPr txBox="1"/>
          <p:nvPr/>
        </p:nvSpPr>
        <p:spPr>
          <a:xfrm>
            <a:off x="457200" y="1188720"/>
            <a:ext cx="5303520" cy="475488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r>
              <a:rPr sz="1300" dirty="0">
                <a:solidFill>
                  <a:srgbClr val="1A1A1A"/>
                </a:solidFill>
                <a:latin typeface="Aptos"/>
              </a:rPr>
              <a:t>Six primary themes generated (45 codes → 13 sub-themes)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1. Knowledge &amp; Understanding of EVD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2. Clinical Recognition, Diagnosis &amp; Case Management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3. Infection Prevention &amp; Control (IPC) Practices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4. Perceived Preparedness &amp; Risk Assessment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5. Training, Capacity Building &amp; Information Sources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6. Challenges, Barriers &amp; Recommendations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300" dirty="0">
                <a:solidFill>
                  <a:srgbClr val="1A1A1A"/>
                </a:solidFill>
                <a:latin typeface="Aptos"/>
              </a:rPr>
              <a:t>Themes aligned with study objectives and supported by anonymised verbatim quotations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  <p:pic>
        <p:nvPicPr>
          <p:cNvPr id="2097175" name="Picture 20" descr="chart_themes_cod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371600"/>
            <a:ext cx="5760720" cy="355623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6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72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Knowledge &amp; Understanding of EVD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73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74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75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76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77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78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12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77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79" name="Body Text"/>
          <p:cNvSpPr txBox="1"/>
          <p:nvPr/>
        </p:nvSpPr>
        <p:spPr>
          <a:xfrm>
            <a:off x="640715" y="1616075"/>
            <a:ext cx="10659110" cy="438404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Most correctly identified EVD as a viral disease transmitted by contact with infected body fluids, contaminated equipment and animals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Endemic zones correctly named: DRC, Uganda, West Africa; travel history recognised as key risk factor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Gaps: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  – No participant named specific ebolavirus species (Zaire, Sudan, Bundibugyo)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  – One clear misconception that EVD is airborne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Knowledge level: foundational but incomplete for safe outbreak response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8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80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Clinical Recognition &amp; Case Management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81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82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83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84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85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86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13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79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87" name="Body Text"/>
          <p:cNvSpPr txBox="1"/>
          <p:nvPr/>
        </p:nvSpPr>
        <p:spPr>
          <a:xfrm>
            <a:off x="800000" y="1200000"/>
            <a:ext cx="10500000" cy="15138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Early non-specific symptoms (fever, headache, malaise, diarrhoea, vomiting) and late haemorrhage widely recognised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Travel &amp; contact history identified as primary diagnostic clues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Laboratory confirmation (PCR / government lab) mentioned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Diagnostic challenge: overlap with malaria and gastritis acknowledged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Core management steps described: immediate isolation, notification of County ER/surveillance team, supportive care, contact tracing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Confidence higher for identification than for full case management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0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88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Infection Prevention &amp; Control Practices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89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90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91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92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93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694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14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81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695" name="Body Text"/>
          <p:cNvSpPr txBox="1"/>
          <p:nvPr/>
        </p:nvSpPr>
        <p:spPr>
          <a:xfrm>
            <a:off x="411480" y="1143000"/>
            <a:ext cx="6217920" cy="484632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PPE: Widespread uncertainty or confirmed inadequacy of EVD-specific PPE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Isolation: No dedicated isolation ward at facility; county isolation centre referenced for referral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Triage: Described as unready and requiring significant improvement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Hand hygiene &amp; environmental cleaning mentioned but secondary to structural gaps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Facility-level IPC infrastructure is the most critical deficit undermining safe response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  <p:pic>
        <p:nvPicPr>
          <p:cNvPr id="2097182" name="Picture 20" descr="ebola_ppe_donn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371600"/>
            <a:ext cx="4846320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3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696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Perceived Preparedness &amp; Risk Assessment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697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98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699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00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01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02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15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84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703" name="Body Text"/>
          <p:cNvSpPr txBox="1"/>
          <p:nvPr/>
        </p:nvSpPr>
        <p:spPr>
          <a:xfrm>
            <a:off x="457200" y="1188720"/>
            <a:ext cx="5760720" cy="475488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Self-rated knowledge clustered at 40–70% (commonly 4–7/10)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Identification confidence higher (~70%) than management confidence (&lt;50%)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Facility preparedness judged inadequate for both identification and especially management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Near-un</a:t>
            </a:r>
            <a:r>
              <a:rPr lang="en-US" sz="1300" dirty="0">
                <a:solidFill>
                  <a:srgbClr val="1A1A1A"/>
                </a:solidFill>
                <a:latin typeface="Aptos"/>
              </a:rPr>
              <a:t>animous </a:t>
            </a:r>
            <a:r>
              <a:rPr sz="1300" dirty="0">
                <a:solidFill>
                  <a:srgbClr val="1A1A1A"/>
                </a:solidFill>
                <a:latin typeface="Aptos"/>
              </a:rPr>
              <a:t>high concern about importation risk linked to highway corridor and truck-driver traffic from endemic areas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Occupational risk perception high; structural gaps systematically lower self-efficacy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  <p:pic>
        <p:nvPicPr>
          <p:cNvPr id="2097185" name="Picture 20" descr="chart_confid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463040"/>
            <a:ext cx="521208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6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704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Training, Capacity Building &amp; Information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705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06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07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08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09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10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16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87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711" name="Body Text"/>
          <p:cNvSpPr txBox="1"/>
          <p:nvPr/>
        </p:nvSpPr>
        <p:spPr>
          <a:xfrm>
            <a:off x="457200" y="1188720"/>
            <a:ext cx="5852160" cy="1615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Formal structured EVD training limited; several reported only virtual CME/sensitisation or none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No participant reported attending EVD-specific simulation drills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Information sources predominantly informal: media, social media, colleagues, posters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Formal sources (facility briefings, webinars) less frequent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300" dirty="0">
                <a:solidFill>
                  <a:srgbClr val="1A1A1A"/>
                </a:solidFill>
                <a:latin typeface="Aptos"/>
              </a:rPr>
              <a:t>• Participants recognised that current information is insufficient for confident diagnosis and management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  <p:pic>
        <p:nvPicPr>
          <p:cNvPr id="2097188" name="Picture 20" descr="chart_train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554480"/>
            <a:ext cx="5029200" cy="360037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89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712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Results: Challenges, Barriers &amp; Recommendations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713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14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15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16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17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18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17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19" name="Body Text"/>
          <p:cNvSpPr txBox="1"/>
          <p:nvPr/>
        </p:nvSpPr>
        <p:spPr>
          <a:xfrm>
            <a:off x="411480" y="1143000"/>
            <a:ext cx="5669280" cy="484632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r>
              <a:rPr sz="1200" dirty="0">
                <a:solidFill>
                  <a:srgbClr val="1A1A1A"/>
                </a:solidFill>
                <a:latin typeface="Aptos"/>
              </a:rPr>
              <a:t>Key Barriers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Inadequate PPE and related supplies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Absent isolation rooms &amp; limited diagnostic capacity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Insufficient training, knowledge gaps and specialist shortage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Diagnostic ambiguity of early symptoms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Stigma / non-disclosure (especially among truck drivers)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200" dirty="0">
                <a:solidFill>
                  <a:srgbClr val="1A1A1A"/>
                </a:solidFill>
                <a:latin typeface="Aptos"/>
              </a:rPr>
              <a:t>Main Recommendations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Expanded, structured EVD training &amp; CMEs for all cadres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Reliable PPE stocks and dedicated isolation infrastructure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Strengthened triage, surveillance and notification pathways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Multisectoral policy alignment drawing on COVID-19 lessons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200" dirty="0">
                <a:solidFill>
                  <a:srgbClr val="1A1A1A"/>
                </a:solidFill>
                <a:latin typeface="Aptos"/>
              </a:rPr>
              <a:t>• Research and vaccine development for high-risk groups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  <p:pic>
        <p:nvPicPr>
          <p:cNvPr id="2097190" name="Picture 2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143000"/>
            <a:ext cx="5394960" cy="329098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1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720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Discussion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721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22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23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24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25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26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18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92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727" name="Body Text"/>
          <p:cNvSpPr txBox="1"/>
          <p:nvPr/>
        </p:nvSpPr>
        <p:spPr>
          <a:xfrm>
            <a:off x="640080" y="1564005"/>
            <a:ext cx="10659745" cy="443611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Findings consistent with regional literature: foundational knowledge exists but practical and structural gaps dominate (Uganda, Nigeria, Somalia, DRC studies)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 Socioeconomic </a:t>
            </a:r>
            <a:r>
              <a:rPr sz="1400" dirty="0">
                <a:solidFill>
                  <a:srgbClr val="1A1A1A"/>
                </a:solidFill>
                <a:latin typeface="Aptos"/>
              </a:rPr>
              <a:t>Theory: knowledge alone is insufficient; enabling conditions (training, PPE, isolation, systems) are required to translate knowledge into confident action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Health-system resilience lens: Burnt Forest represents a “high-risk, low-resilience” inland corridor facility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Gap between identification confidence and management confidence illustrates that clinicians trust their diagnostic skills more than the systems in which they would operate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Risk awareness is high; institutional readiness has not kept pace</a:t>
            </a:r>
            <a:endParaRPr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3" name="Picture 1" descr="wide_clean_infographic_background_scene_for_a_pres_2_batch_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728" name="TextBox 3"/>
          <p:cNvSpPr txBox="1"/>
          <p:nvPr/>
        </p:nvSpPr>
        <p:spPr>
          <a:xfrm>
            <a:off x="1188720" y="494889"/>
            <a:ext cx="804672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p>
            <a:pPr algn="ctr"/>
            <a:r>
              <a:rPr sz="2000" b="1" dirty="0">
                <a:solidFill>
                  <a:srgbClr val="035043"/>
                </a:solidFill>
                <a:latin typeface="Aptos"/>
              </a:rPr>
              <a:t>Conclusion &amp; Key Recommendations</a:t>
            </a:r>
            <a:endParaRPr sz="2000" b="1" dirty="0">
              <a:solidFill>
                <a:srgbClr val="035043"/>
              </a:solidFill>
              <a:latin typeface="Aptos"/>
            </a:endParaRPr>
          </a:p>
        </p:txBody>
      </p:sp>
      <p:sp>
        <p:nvSpPr>
          <p:cNvPr id="1048729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30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31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32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33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34" name="TextBox 9"/>
          <p:cNvSpPr txBox="1"/>
          <p:nvPr/>
        </p:nvSpPr>
        <p:spPr>
          <a:xfrm>
            <a:off x="11109960" y="6419088"/>
            <a:ext cx="320040" cy="3708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000" b="0">
                <a:solidFill>
                  <a:srgbClr val="545F5A"/>
                </a:solidFill>
                <a:latin typeface="Aptos"/>
              </a:rPr>
              <a:t>19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94" name="Picture 10" descr="kcoa_logo_cr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182880"/>
            <a:ext cx="796925" cy="685800"/>
          </a:xfrm>
          <a:prstGeom prst="rect">
            <a:avLst/>
          </a:prstGeom>
        </p:spPr>
      </p:pic>
      <p:sp>
        <p:nvSpPr>
          <p:cNvPr id="1048735" name="Body Text"/>
          <p:cNvSpPr txBox="1"/>
          <p:nvPr/>
        </p:nvSpPr>
        <p:spPr>
          <a:xfrm>
            <a:off x="800100" y="1511935"/>
            <a:ext cx="10492740" cy="4488180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p>
            <a:r>
              <a:rPr sz="1400" dirty="0">
                <a:solidFill>
                  <a:srgbClr val="1A1A1A"/>
                </a:solidFill>
                <a:latin typeface="Aptos"/>
              </a:rPr>
              <a:t>Conclusion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400" dirty="0">
                <a:solidFill>
                  <a:srgbClr val="1A1A1A"/>
                </a:solidFill>
                <a:latin typeface="Aptos"/>
              </a:rPr>
              <a:t>Clinical Officers possess foundational theoretical knowledge of EVD but face substantial practical and facility-level gaps in PPE, isolation capacity, training and response systems. Perceived preparedness is moderate to low while occupational and importation risk perception is high.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400" dirty="0">
                <a:solidFill>
                  <a:srgbClr val="1A1A1A"/>
                </a:solidFill>
                <a:latin typeface="Aptos"/>
              </a:rPr>
              <a:t> 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r>
              <a:rPr sz="1400" dirty="0">
                <a:solidFill>
                  <a:srgbClr val="1A1A1A"/>
                </a:solidFill>
                <a:latin typeface="Aptos"/>
              </a:rPr>
              <a:t>Priority Recommendations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Facility: EVD preparedness audit, dedicated committee,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fortnite simulation drills</a:t>
            </a:r>
            <a:r>
              <a:rPr sz="1400" dirty="0">
                <a:solidFill>
                  <a:srgbClr val="1A1A1A"/>
                </a:solidFill>
                <a:latin typeface="Aptos"/>
              </a:rPr>
              <a:t>, clear patient-flow protocols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County: Operational isolation centre, EVD-specific PPE packs, supportive supervisory visits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National: Institutionalise EVD preparedness in routine health-system strengthening, curriculum and accreditation standards</a:t>
            </a:r>
            <a:endParaRPr sz="1400" dirty="0">
              <a:solidFill>
                <a:srgbClr val="1A1A1A"/>
              </a:solidFill>
              <a:latin typeface="Aptos"/>
            </a:endParaRPr>
          </a:p>
          <a:p>
            <a:pPr marL="171450" indent="-171450"/>
            <a:r>
              <a:rPr sz="1400" dirty="0">
                <a:solidFill>
                  <a:srgbClr val="1A1A1A"/>
                </a:solidFill>
                <a:latin typeface="Aptos"/>
              </a:rPr>
              <a:t>• Training: Competency-based modules with practical simulation for </a:t>
            </a:r>
            <a:r>
              <a:rPr lang="en-US" sz="1400" dirty="0">
                <a:solidFill>
                  <a:srgbClr val="1A1A1A"/>
                </a:solidFill>
                <a:latin typeface="Aptos"/>
              </a:rPr>
              <a:t>boh priae and public hopitals</a:t>
            </a:r>
            <a:endParaRPr lang="en-US" sz="1400" dirty="0">
              <a:solidFill>
                <a:srgbClr val="1A1A1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/>
      <p:pic>
        <p:nvPicPr>
          <p:cNvPr id="2097195" name="Picture 1" descr="wide_clean_infographic_background_scene_for_a_pres_2_batch_2.png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736" name="Rectangle 4"/>
          <p:cNvSpPr/>
          <p:nvPr/>
        </p:nvSpPr>
        <p:spPr>
          <a:xfrm>
            <a:off x="3931920" y="869238"/>
            <a:ext cx="2560320" cy="45720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37" name="Rounded Rectangle 5"/>
          <p:cNvSpPr/>
          <p:nvPr/>
        </p:nvSpPr>
        <p:spPr>
          <a:xfrm>
            <a:off x="585216" y="1161288"/>
            <a:ext cx="10991088" cy="513892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CE1D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38" name="Rectangle 6"/>
          <p:cNvSpPr/>
          <p:nvPr/>
        </p:nvSpPr>
        <p:spPr>
          <a:xfrm>
            <a:off x="640080" y="6446520"/>
            <a:ext cx="10881360" cy="18288"/>
          </a:xfrm>
          <a:prstGeom prst="rect">
            <a:avLst/>
          </a:prstGeom>
          <a:solidFill>
            <a:srgbClr val="CEA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  <p:sp>
        <p:nvSpPr>
          <p:cNvPr id="1048739" name="TextBox 7"/>
          <p:cNvSpPr txBox="1"/>
          <p:nvPr/>
        </p:nvSpPr>
        <p:spPr>
          <a:xfrm>
            <a:off x="731520" y="6473952"/>
            <a:ext cx="365760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l"/>
            <a:r>
              <a:rPr sz="1000" b="0">
                <a:solidFill>
                  <a:srgbClr val="545F5A"/>
                </a:solidFill>
                <a:latin typeface="Aptos"/>
              </a:rPr>
              <a:t>www.kecoa.org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40" name="TextBox 8"/>
          <p:cNvSpPr txBox="1"/>
          <p:nvPr/>
        </p:nvSpPr>
        <p:spPr>
          <a:xfrm>
            <a:off x="4206240" y="6473952"/>
            <a:ext cx="420624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ctr"/>
            <a:r>
              <a:rPr sz="1000" b="0">
                <a:solidFill>
                  <a:srgbClr val="545F5A"/>
                </a:solidFill>
                <a:latin typeface="Aptos"/>
              </a:rPr>
              <a:t>Building Resilient Health Systems for Universal Health Coverage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41" name="TextBox 9"/>
          <p:cNvSpPr txBox="1"/>
          <p:nvPr/>
        </p:nvSpPr>
        <p:spPr>
          <a:xfrm>
            <a:off x="10972800" y="6400800"/>
            <a:ext cx="731520" cy="294640"/>
          </a:xfrm>
          <a:prstGeom prst="rect">
            <a:avLst/>
          </a:prstGeom>
          <a:noFill/>
        </p:spPr>
        <p:txBody>
          <a:bodyPr wrap="square" anchor="t">
            <a:spAutoFit/>
          </a:bodyPr>
          <a:p>
            <a:pPr algn="r"/>
            <a:r>
              <a:rPr sz="1400">
                <a:solidFill>
                  <a:srgbClr val="333333"/>
                </a:solidFill>
              </a:rPr>
              <a:t>20</a:t>
            </a:r>
            <a:endParaRPr sz="1000" b="0">
              <a:solidFill>
                <a:srgbClr val="545F5A"/>
              </a:solidFill>
              <a:latin typeface="Aptos"/>
            </a:endParaRPr>
          </a:p>
        </p:txBody>
      </p:sp>
      <p:pic>
        <p:nvPicPr>
          <p:cNvPr id="2097196" name="Picture 11" descr="image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1234440"/>
            <a:ext cx="5440680" cy="3977639"/>
          </a:xfrm>
          <a:prstGeom prst="rect">
            <a:avLst/>
          </a:prstGeom>
        </p:spPr>
      </p:pic>
      <p:pic>
        <p:nvPicPr>
          <p:cNvPr id="2097197" name="Picture 1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234440"/>
            <a:ext cx="5440680" cy="3977639"/>
          </a:xfrm>
          <a:prstGeom prst="rect">
            <a:avLst/>
          </a:prstGeom>
        </p:spPr>
      </p:pic>
      <p:sp>
        <p:nvSpPr>
          <p:cNvPr id="1048742" name="TextBox 13"/>
          <p:cNvSpPr txBox="1"/>
          <p:nvPr/>
        </p:nvSpPr>
        <p:spPr>
          <a:xfrm>
            <a:off x="594360" y="5349240"/>
            <a:ext cx="5463787" cy="269241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sz="1200" b="1">
                <a:solidFill>
                  <a:srgbClr val="1A5276"/>
                </a:solidFill>
              </a:rPr>
              <a:t>Community hand-hygiene &amp; EVD prevention messaging</a:t>
            </a:r>
            <a:endParaRPr sz="1200" b="1">
              <a:solidFill>
                <a:srgbClr val="1A5276"/>
              </a:solidFill>
            </a:endParaRPr>
          </a:p>
        </p:txBody>
      </p:sp>
      <p:sp>
        <p:nvSpPr>
          <p:cNvPr id="1048743" name="TextBox 14"/>
          <p:cNvSpPr txBox="1"/>
          <p:nvPr/>
        </p:nvSpPr>
        <p:spPr>
          <a:xfrm>
            <a:off x="6172200" y="5349240"/>
            <a:ext cx="5440680" cy="269241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sz="1200" b="1">
                <a:solidFill>
                  <a:srgbClr val="1A5276"/>
                </a:solidFill>
              </a:rPr>
              <a:t>Safe &amp; dignified burial practices in full PPE</a:t>
            </a:r>
            <a:endParaRPr sz="1200" b="1">
              <a:solidFill>
                <a:srgbClr val="1A5276"/>
              </a:solidFill>
            </a:endParaRPr>
          </a:p>
        </p:txBody>
      </p:sp>
      <p:sp>
        <p:nvSpPr>
          <p:cNvPr id="1048744" name="TextBox 15"/>
          <p:cNvSpPr txBox="1"/>
          <p:nvPr/>
        </p:nvSpPr>
        <p:spPr>
          <a:xfrm>
            <a:off x="914400" y="365760"/>
            <a:ext cx="9601200" cy="51054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sz="2800" b="1">
                <a:solidFill>
                  <a:srgbClr val="1A5276"/>
                </a:solidFill>
              </a:rPr>
              <a:t>EVD Preparedness in Action</a:t>
            </a:r>
            <a:endParaRPr sz="2800" b="1">
              <a:solidFill>
                <a:srgbClr val="1A5276"/>
              </a:solidFill>
            </a:endParaRPr>
          </a:p>
        </p:txBody>
      </p:sp>
      <p:sp>
        <p:nvSpPr>
          <p:cNvPr id="1048745" name="Rectangle 16"/>
          <p:cNvSpPr/>
          <p:nvPr/>
        </p:nvSpPr>
        <p:spPr>
          <a:xfrm>
            <a:off x="4572000" y="960120"/>
            <a:ext cx="3017520" cy="36576"/>
          </a:xfrm>
          <a:prstGeom prst="rect">
            <a:avLst/>
          </a:prstGeom>
          <a:solidFill>
            <a:srgbClr val="D4A0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98" name="Picture 1" descr="a_wide_landscape_graphic_design_background_scene_1_batch_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1048746" name="Rounded Rectangle 3"/>
          <p:cNvSpPr/>
          <p:nvPr/>
        </p:nvSpPr>
        <p:spPr>
          <a:xfrm>
            <a:off x="667512" y="1371600"/>
            <a:ext cx="5806440" cy="23957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C795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sz="2500" b="1">
                <a:solidFill>
                  <a:srgbClr val="035043"/>
                </a:solidFill>
                <a:latin typeface="Aptos"/>
              </a:rPr>
              <a:t>Thank You</a:t>
            </a:r>
            <a:endParaRPr sz="2500" b="1">
              <a:solidFill>
                <a:srgbClr val="035043"/>
              </a:solidFill>
              <a:latin typeface="Aptos"/>
            </a:endParaRPr>
          </a:p>
          <a:p>
            <a:pPr algn="l"/>
            <a:r>
              <a:rPr sz="1500" b="1">
                <a:solidFill>
                  <a:srgbClr val="056050"/>
                </a:solidFill>
                <a:latin typeface="Aptos"/>
              </a:rPr>
              <a:t>Kenya Clinical Officers’ Association
28th Annual Scientific Conference 2026</a:t>
            </a:r>
            <a:endParaRPr sz="1500" b="1">
              <a:solidFill>
                <a:srgbClr val="056050"/>
              </a:solidFill>
              <a:latin typeface="Aptos"/>
            </a:endParaRPr>
          </a:p>
          <a:p>
            <a:pPr algn="l"/>
            <a:r>
              <a:rPr sz="1200" b="0">
                <a:solidFill>
                  <a:srgbClr val="545F5A"/>
                </a:solidFill>
                <a:latin typeface="Aptos"/>
              </a:rPr>
              <a:t>www.kecoa.org</a:t>
            </a:r>
            <a:endParaRPr sz="1200" b="0">
              <a:solidFill>
                <a:srgbClr val="545F5A"/>
              </a:solidFill>
              <a:latin typeface="Aptos"/>
            </a:endParaRPr>
          </a:p>
        </p:txBody>
      </p:sp>
      <p:sp>
        <p:nvSpPr>
          <p:cNvPr id="1048747" name="TextBox 4"/>
          <p:cNvSpPr txBox="1"/>
          <p:nvPr/>
        </p:nvSpPr>
        <p:spPr>
          <a:xfrm>
            <a:off x="868680" y="4041648"/>
            <a:ext cx="5943600" cy="44500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p>
            <a:r>
              <a:rPr sz="1300" b="1">
                <a:solidFill>
                  <a:srgbClr val="035043"/>
                </a:solidFill>
                <a:latin typeface="Aptos"/>
              </a:rPr>
              <a:t>Building Resilient Health Systems
for Universal Health Coverage</a:t>
            </a:r>
            <a:endParaRPr sz="1300" b="1">
              <a:solidFill>
                <a:srgbClr val="035043"/>
              </a:solidFill>
              <a:latin typeface="Aptos"/>
            </a:endParaRPr>
          </a:p>
        </p:txBody>
      </p:sp>
      <p:pic>
        <p:nvPicPr>
          <p:cNvPr id="2097199" name="Picture 5" descr="kcoa_logo_fu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384048"/>
            <a:ext cx="4297680" cy="12435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12288</Words>
  <Application>WPS Presentation</Application>
  <PresentationFormat/>
  <Paragraphs>321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Arial</vt:lpstr>
      <vt:lpstr>SimSun</vt:lpstr>
      <vt:lpstr>Wingdings</vt:lpstr>
      <vt:lpstr>Arial</vt:lpstr>
      <vt:lpstr>Aptos</vt:lpstr>
      <vt:lpstr>Segoe UI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KCOA 28th Annual Scientific Conference 2026 – Professional Presentation Template</dc:title>
  <dc:creator>M2010J19SG</dc:creator>
  <cp:lastModifiedBy>ADMIN</cp:lastModifiedBy>
  <cp:revision>2</cp:revision>
  <dcterms:created xsi:type="dcterms:W3CDTF">2026-10-19T12:24:57Z</dcterms:created>
  <dcterms:modified xsi:type="dcterms:W3CDTF">2026-10-19T12:25:18Z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B0513B94888C40FEBDEDACBE271A3AA4_13</vt:lpwstr>
  </property>
</Properties>
</file>