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8" r:id="rId3"/>
    <p:sldId id="259" r:id="rId4"/>
    <p:sldId id="260" r:id="rId5"/>
    <p:sldId id="264" r:id="rId6"/>
    <p:sldId id="261" r:id="rId7"/>
    <p:sldId id="266" r:id="rId8"/>
    <p:sldId id="265" r:id="rId9"/>
    <p:sldId id="262" r:id="rId10"/>
    <p:sldId id="263"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52"/>
    <p:restoredTop sz="94699"/>
  </p:normalViewPr>
  <p:slideViewPr>
    <p:cSldViewPr snapToGrid="0" snapToObjects="1">
      <p:cViewPr varScale="1">
        <p:scale>
          <a:sx n="67" d="100"/>
          <a:sy n="67" d="100"/>
        </p:scale>
        <p:origin x="76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1"/>
        <c:ser>
          <c:idx val="0"/>
          <c:order val="0"/>
          <c:tx>
            <c:strRef>
              <c:f>Sheet1!$B$1</c:f>
              <c:strCache>
                <c:ptCount val="1"/>
                <c:pt idx="0">
                  <c:v>Creatinine (µmol/L)</c:v>
                </c:pt>
              </c:strCache>
            </c:strRef>
          </c:tx>
          <c:invertIfNegative val="1"/>
          <c:dPt>
            <c:idx val="0"/>
            <c:invertIfNegative val="1"/>
            <c:bubble3D val="0"/>
            <c:spPr>
              <a:solidFill>
                <a:srgbClr val="B5472E"/>
              </a:solidFill>
            </c:spPr>
            <c:extLst>
              <c:ext xmlns:c16="http://schemas.microsoft.com/office/drawing/2014/chart" uri="{C3380CC4-5D6E-409C-BE32-E72D297353CC}">
                <c16:uniqueId val="{00000001-BC8A-43CE-A7BA-1994C66C3EAA}"/>
              </c:ext>
            </c:extLst>
          </c:dPt>
          <c:dPt>
            <c:idx val="1"/>
            <c:invertIfNegative val="1"/>
            <c:bubble3D val="0"/>
            <c:spPr>
              <a:solidFill>
                <a:srgbClr val="035043"/>
              </a:solidFill>
            </c:spPr>
            <c:extLst>
              <c:ext xmlns:c16="http://schemas.microsoft.com/office/drawing/2014/chart" uri="{C3380CC4-5D6E-409C-BE32-E72D297353CC}">
                <c16:uniqueId val="{00000003-BC8A-43CE-A7BA-1994C66C3EAA}"/>
              </c:ext>
            </c:extLst>
          </c:dPt>
          <c:dLbls>
            <c:numFmt formatCode="0" sourceLinked="0"/>
            <c:spPr>
              <a:noFill/>
              <a:ln>
                <a:noFill/>
              </a:ln>
              <a:effectLst/>
            </c:spPr>
            <c:txPr>
              <a:bodyPr/>
              <a:lstStyle/>
              <a:p>
                <a:pPr>
                  <a:defRPr sz="14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Initial</c:v>
                </c:pt>
                <c:pt idx="1">
                  <c:v>Within 72 h</c:v>
                </c:pt>
              </c:strCache>
            </c:strRef>
          </c:cat>
          <c:val>
            <c:numRef>
              <c:f>Sheet1!$B$2:$B$3</c:f>
              <c:numCache>
                <c:formatCode>General</c:formatCode>
                <c:ptCount val="2"/>
                <c:pt idx="0">
                  <c:v>105</c:v>
                </c:pt>
                <c:pt idx="1">
                  <c:v>78</c:v>
                </c:pt>
              </c:numCache>
            </c:numRef>
          </c:val>
          <c:extLst>
            <c:ext xmlns:c16="http://schemas.microsoft.com/office/drawing/2014/chart" uri="{C3380CC4-5D6E-409C-BE32-E72D297353CC}">
              <c16:uniqueId val="{00000004-BC8A-43CE-A7BA-1994C66C3EAA}"/>
            </c:ext>
          </c:extLst>
        </c:ser>
        <c:dLbls>
          <c:dLblPos val="outEnd"/>
          <c:showLegendKey val="0"/>
          <c:showVal val="1"/>
          <c:showCatName val="0"/>
          <c:showSerName val="0"/>
          <c:showPercent val="0"/>
          <c:showBubbleSize val="0"/>
        </c:dLbls>
        <c:gapWidth val="60"/>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545F5A"/>
            </a:solidFill>
          </a:ln>
        </c:spPr>
        <c:txPr>
          <a:bodyPr/>
          <a:lstStyle/>
          <a:p>
            <a:pPr>
              <a:defRPr sz="1200"/>
            </a:pPr>
            <a:endParaRPr lang="en-US"/>
          </a:p>
        </c:txPr>
        <c:crossAx val="-2113994440"/>
        <c:crosses val="autoZero"/>
        <c:auto val="1"/>
        <c:lblAlgn val="ctr"/>
        <c:lblOffset val="100"/>
        <c:noMultiLvlLbl val="0"/>
      </c:catAx>
      <c:valAx>
        <c:axId val="-2113994440"/>
        <c:scaling>
          <c:orientation val="minMax"/>
          <c:max val="131.25"/>
          <c:min val="0"/>
        </c:scaling>
        <c:delete val="1"/>
        <c:axPos val="l"/>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200">
          <a:solidFill>
            <a:srgbClr val="1F2A27"/>
          </a:solidFill>
          <a:latin typeface="Aptos"/>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1"/>
        <c:ser>
          <c:idx val="0"/>
          <c:order val="0"/>
          <c:tx>
            <c:strRef>
              <c:f>Sheet1!$B$1</c:f>
              <c:strCache>
                <c:ptCount val="1"/>
                <c:pt idx="0">
                  <c:v>Potassium (mmol/L)</c:v>
                </c:pt>
              </c:strCache>
            </c:strRef>
          </c:tx>
          <c:invertIfNegative val="1"/>
          <c:dPt>
            <c:idx val="0"/>
            <c:invertIfNegative val="1"/>
            <c:bubble3D val="0"/>
            <c:spPr>
              <a:solidFill>
                <a:srgbClr val="B5472E"/>
              </a:solidFill>
            </c:spPr>
            <c:extLst>
              <c:ext xmlns:c16="http://schemas.microsoft.com/office/drawing/2014/chart" uri="{C3380CC4-5D6E-409C-BE32-E72D297353CC}">
                <c16:uniqueId val="{00000001-A531-4499-AA70-83485186BFCC}"/>
              </c:ext>
            </c:extLst>
          </c:dPt>
          <c:dPt>
            <c:idx val="1"/>
            <c:invertIfNegative val="1"/>
            <c:bubble3D val="0"/>
            <c:spPr>
              <a:solidFill>
                <a:srgbClr val="035043"/>
              </a:solidFill>
            </c:spPr>
            <c:extLst>
              <c:ext xmlns:c16="http://schemas.microsoft.com/office/drawing/2014/chart" uri="{C3380CC4-5D6E-409C-BE32-E72D297353CC}">
                <c16:uniqueId val="{00000003-A531-4499-AA70-83485186BFCC}"/>
              </c:ext>
            </c:extLst>
          </c:dPt>
          <c:dLbls>
            <c:numFmt formatCode="0.0" sourceLinked="0"/>
            <c:spPr>
              <a:noFill/>
              <a:ln>
                <a:noFill/>
              </a:ln>
              <a:effectLst/>
            </c:spPr>
            <c:txPr>
              <a:bodyPr/>
              <a:lstStyle/>
              <a:p>
                <a:pPr>
                  <a:defRPr sz="14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Initial</c:v>
                </c:pt>
                <c:pt idx="1">
                  <c:v>Within 72 h</c:v>
                </c:pt>
              </c:strCache>
            </c:strRef>
          </c:cat>
          <c:val>
            <c:numRef>
              <c:f>Sheet1!$B$2:$B$3</c:f>
              <c:numCache>
                <c:formatCode>General</c:formatCode>
                <c:ptCount val="2"/>
                <c:pt idx="0">
                  <c:v>3</c:v>
                </c:pt>
                <c:pt idx="1">
                  <c:v>3.6</c:v>
                </c:pt>
              </c:numCache>
            </c:numRef>
          </c:val>
          <c:extLst>
            <c:ext xmlns:c16="http://schemas.microsoft.com/office/drawing/2014/chart" uri="{C3380CC4-5D6E-409C-BE32-E72D297353CC}">
              <c16:uniqueId val="{00000004-A531-4499-AA70-83485186BFCC}"/>
            </c:ext>
          </c:extLst>
        </c:ser>
        <c:dLbls>
          <c:dLblPos val="outEnd"/>
          <c:showLegendKey val="0"/>
          <c:showVal val="1"/>
          <c:showCatName val="0"/>
          <c:showSerName val="0"/>
          <c:showPercent val="0"/>
          <c:showBubbleSize val="0"/>
        </c:dLbls>
        <c:gapWidth val="60"/>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545F5A"/>
            </a:solidFill>
          </a:ln>
        </c:spPr>
        <c:txPr>
          <a:bodyPr/>
          <a:lstStyle/>
          <a:p>
            <a:pPr>
              <a:defRPr sz="1200"/>
            </a:pPr>
            <a:endParaRPr lang="en-US"/>
          </a:p>
        </c:txPr>
        <c:crossAx val="-2113994440"/>
        <c:crosses val="autoZero"/>
        <c:auto val="1"/>
        <c:lblAlgn val="ctr"/>
        <c:lblOffset val="100"/>
        <c:noMultiLvlLbl val="0"/>
      </c:catAx>
      <c:valAx>
        <c:axId val="-2113994440"/>
        <c:scaling>
          <c:orientation val="minMax"/>
          <c:max val="4.5"/>
          <c:min val="0"/>
        </c:scaling>
        <c:delete val="1"/>
        <c:axPos val="l"/>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200">
          <a:solidFill>
            <a:srgbClr val="1F2A27"/>
          </a:solidFill>
          <a:latin typeface="Aptos"/>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1"/>
        <c:ser>
          <c:idx val="0"/>
          <c:order val="0"/>
          <c:tx>
            <c:strRef>
              <c:f>Sheet1!$B$1</c:f>
              <c:strCache>
                <c:ptCount val="1"/>
                <c:pt idx="0">
                  <c:v>Hemoglobin (g/dL)</c:v>
                </c:pt>
              </c:strCache>
            </c:strRef>
          </c:tx>
          <c:invertIfNegative val="1"/>
          <c:dPt>
            <c:idx val="0"/>
            <c:invertIfNegative val="1"/>
            <c:bubble3D val="0"/>
            <c:spPr>
              <a:solidFill>
                <a:srgbClr val="B5472E"/>
              </a:solidFill>
            </c:spPr>
            <c:extLst>
              <c:ext xmlns:c16="http://schemas.microsoft.com/office/drawing/2014/chart" uri="{C3380CC4-5D6E-409C-BE32-E72D297353CC}">
                <c16:uniqueId val="{00000001-AD3B-479B-A86C-38DE1A06BC92}"/>
              </c:ext>
            </c:extLst>
          </c:dPt>
          <c:dPt>
            <c:idx val="1"/>
            <c:invertIfNegative val="1"/>
            <c:bubble3D val="0"/>
            <c:spPr>
              <a:solidFill>
                <a:srgbClr val="035043"/>
              </a:solidFill>
            </c:spPr>
            <c:extLst>
              <c:ext xmlns:c16="http://schemas.microsoft.com/office/drawing/2014/chart" uri="{C3380CC4-5D6E-409C-BE32-E72D297353CC}">
                <c16:uniqueId val="{00000003-AD3B-479B-A86C-38DE1A06BC92}"/>
              </c:ext>
            </c:extLst>
          </c:dPt>
          <c:dLbls>
            <c:numFmt formatCode="0.0" sourceLinked="0"/>
            <c:spPr>
              <a:noFill/>
              <a:ln>
                <a:noFill/>
              </a:ln>
              <a:effectLst/>
            </c:spPr>
            <c:txPr>
              <a:bodyPr/>
              <a:lstStyle/>
              <a:p>
                <a:pPr>
                  <a:defRPr sz="14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Initial</c:v>
                </c:pt>
                <c:pt idx="1">
                  <c:v>Within 72 h</c:v>
                </c:pt>
              </c:strCache>
            </c:strRef>
          </c:cat>
          <c:val>
            <c:numRef>
              <c:f>Sheet1!$B$2:$B$3</c:f>
              <c:numCache>
                <c:formatCode>General</c:formatCode>
                <c:ptCount val="2"/>
                <c:pt idx="0">
                  <c:v>17.3</c:v>
                </c:pt>
                <c:pt idx="1">
                  <c:v>12.1</c:v>
                </c:pt>
              </c:numCache>
            </c:numRef>
          </c:val>
          <c:extLst>
            <c:ext xmlns:c16="http://schemas.microsoft.com/office/drawing/2014/chart" uri="{C3380CC4-5D6E-409C-BE32-E72D297353CC}">
              <c16:uniqueId val="{00000004-AD3B-479B-A86C-38DE1A06BC92}"/>
            </c:ext>
          </c:extLst>
        </c:ser>
        <c:dLbls>
          <c:dLblPos val="outEnd"/>
          <c:showLegendKey val="0"/>
          <c:showVal val="1"/>
          <c:showCatName val="0"/>
          <c:showSerName val="0"/>
          <c:showPercent val="0"/>
          <c:showBubbleSize val="0"/>
        </c:dLbls>
        <c:gapWidth val="60"/>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545F5A"/>
            </a:solidFill>
          </a:ln>
        </c:spPr>
        <c:txPr>
          <a:bodyPr/>
          <a:lstStyle/>
          <a:p>
            <a:pPr>
              <a:defRPr sz="1200"/>
            </a:pPr>
            <a:endParaRPr lang="en-US"/>
          </a:p>
        </c:txPr>
        <c:crossAx val="-2113994440"/>
        <c:crosses val="autoZero"/>
        <c:auto val="1"/>
        <c:lblAlgn val="ctr"/>
        <c:lblOffset val="100"/>
        <c:noMultiLvlLbl val="0"/>
      </c:catAx>
      <c:valAx>
        <c:axId val="-2113994440"/>
        <c:scaling>
          <c:orientation val="minMax"/>
          <c:max val="21.625"/>
          <c:min val="0"/>
        </c:scaling>
        <c:delete val="1"/>
        <c:axPos val="l"/>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200">
          <a:solidFill>
            <a:srgbClr val="1F2A27"/>
          </a:solidFill>
          <a:latin typeface="Apto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3367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Introduce yourself and co-author. This case report shows that kidney dysfunction in advanced obstructing esophageal cancer can have a significant reversible, extra-renal component.</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Frame the kidney–gut axis: an obstructing esophageal tumor leads to vomiting and poor intake, then volume depletion and electrolyte loss, then reduced renal perfusion. The key message is that part of this process may be reversible.</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State the aim and the three objectives: describe the case, document the renal and electrolyte response, and highlight the kidney–gut axis.</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 single-patient descriptive review. Clinical presentation, endoscopic and histopathological findings, renal function parameters and the response to supportive intervention were evaluated.</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 73-year-old woman presented with progressive dysphagia, vomiting, generalized weakness and markedly reduced oral intake. Endoscopy showed a near-complete obstructing mass 25 cm from the incisors; histopathology confirmed moderately differentiated invasive squamous cell carcinoma.</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Initial labs: creatinine 105 µmol/L, eGFR 47 mL/min/1.73 m², urea 7.1 mmol/L, potassium 3.0 mmol/L, sodium 137 mmol/L and hemoglobin 17.3 g/dL. Hypokalemia and elevated hemoglobin suggested significant volume depletion with hemoconcentration.</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PEG was inserted on 17 August 2026 for enteral hydration and nutrition, with IV potassium chloride (40 mmol in 500 mL normal saline). Within 72 hours creatinine fell from 105 to 78 µmol/L, potassium rose from 3.0 to 3.6 mmol/L and hemoglobin fell from 17.3 to 12.1 g/dL. Despite biochemical improvement, her overall condition deteriorated and she died on 20 August 2026 before staging could be completed. Percentage changes are calculated from the reported values.</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Literature summary. [1] GLOBOCAN 202</a:t>
            </a:r>
            <a:r>
              <a:rPr lang="en-US" dirty="0"/>
              <a:t>4</a:t>
            </a:r>
            <a:r>
              <a:rPr dirty="0"/>
              <a:t> figures. [2] East African esophageal cancer corridor. [3] Kidney injury in patients with cancer. [4] KDIGO AKI definition. [5,6] Vomiting, volume contraction and potassium handling. [7,8] ESPEN nutrition and ESGE stenting guidelines. Verify reference details before presenting.</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Mechanism: vomiting and poor intake caused volume depletion and hypokalemia, reducing renal perfusion. Enteral hydration via PEG plus potassium replacement was followed by biochemical improvement within 72 hours. Limitations: single case, death before staging was complete and short follow-up. The take-home message: look for and correct reversible extra-renal causes early, even in advanced malignancy.</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Thank the audience and invite questions. Corresponding author: Saul Nyawa Ndoro, saulnyawa@gmail.com.</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14.png"/><Relationship Id="rId10" Type="http://schemas.openxmlformats.org/officeDocument/2006/relationships/image" Target="../media/image16.png"/><Relationship Id="rId4" Type="http://schemas.openxmlformats.org/officeDocument/2006/relationships/image" Target="../media/image4.pn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4.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pn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chart" Target="../charts/chart3.xml"/><Relationship Id="rId5" Type="http://schemas.openxmlformats.org/officeDocument/2006/relationships/image" Target="../media/image20.png"/><Relationship Id="rId10" Type="http://schemas.openxmlformats.org/officeDocument/2006/relationships/chart" Target="../charts/chart2.xml"/><Relationship Id="rId4" Type="http://schemas.openxmlformats.org/officeDocument/2006/relationships/image" Target="../media/image4.png"/><Relationship Id="rId9" Type="http://schemas.openxmlformats.org/officeDocument/2006/relationships/chart" Target="../charts/chart1.xml"/></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png"/><Relationship Id="rId7"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3.png"/><Relationship Id="rId10"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7.png"/><Relationship Id="rId10" Type="http://schemas.openxmlformats.org/officeDocument/2006/relationships/image" Target="../media/image21.png"/><Relationship Id="rId4" Type="http://schemas.openxmlformats.org/officeDocument/2006/relationships/image" Target="../media/image4.png"/><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vector_graphics_style_abstract_backgro_3_batch_3.png"/>
          <p:cNvPicPr>
            <a:picLocks noChangeAspect="1"/>
          </p:cNvPicPr>
          <p:nvPr/>
        </p:nvPicPr>
        <p:blipFill>
          <a:blip r:embed="rId3"/>
          <a:stretch>
            <a:fillRect/>
          </a:stretch>
        </p:blipFill>
        <p:spPr>
          <a:xfrm>
            <a:off x="0" y="0"/>
            <a:ext cx="12191695" cy="6858000"/>
          </a:xfrm>
          <a:prstGeom prst="rect">
            <a:avLst/>
          </a:prstGeom>
        </p:spPr>
      </p:pic>
      <p:sp>
        <p:nvSpPr>
          <p:cNvPr id="9" name="TextBox 8"/>
          <p:cNvSpPr txBox="1"/>
          <p:nvPr/>
        </p:nvSpPr>
        <p:spPr>
          <a:xfrm>
            <a:off x="731520" y="6172200"/>
            <a:ext cx="5486400" cy="228600"/>
          </a:xfrm>
          <a:prstGeom prst="rect">
            <a:avLst/>
          </a:prstGeom>
          <a:noFill/>
        </p:spPr>
        <p:txBody>
          <a:bodyPr wrap="square" anchor="ctr">
            <a:spAutoFit/>
          </a:bodyPr>
          <a:lstStyle/>
          <a:p>
            <a:pPr algn="l"/>
            <a:r>
              <a:rPr sz="1000" b="0">
                <a:solidFill>
                  <a:srgbClr val="545F5A"/>
                </a:solidFill>
                <a:latin typeface="Aptos"/>
              </a:rPr>
              <a:t>www.kecoa.org</a:t>
            </a:r>
          </a:p>
        </p:txBody>
      </p:sp>
      <p:sp>
        <p:nvSpPr>
          <p:cNvPr id="10" name="Rounded Rectangle 9"/>
          <p:cNvSpPr/>
          <p:nvPr/>
        </p:nvSpPr>
        <p:spPr>
          <a:xfrm>
            <a:off x="612648" y="1097280"/>
            <a:ext cx="5989320" cy="4526280"/>
          </a:xfrm>
          <a:prstGeom prst="roundRect">
            <a:avLst/>
          </a:prstGeom>
          <a:solidFill>
            <a:srgbClr val="FFFFFF"/>
          </a:solidFill>
          <a:ln w="20320">
            <a:solidFill>
              <a:srgbClr val="C7953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68680" y="1371600"/>
            <a:ext cx="5486400" cy="384048"/>
          </a:xfrm>
          <a:prstGeom prst="rect">
            <a:avLst/>
          </a:prstGeom>
          <a:noFill/>
        </p:spPr>
        <p:txBody>
          <a:bodyPr wrap="square" lIns="18288" tIns="18288">
            <a:spAutoFit/>
          </a:bodyPr>
          <a:lstStyle/>
          <a:p>
            <a:r>
              <a:rPr sz="1800" b="1">
                <a:solidFill>
                  <a:srgbClr val="056050"/>
                </a:solidFill>
                <a:latin typeface="Aptos"/>
              </a:rPr>
              <a:t>KENYA CLINICAL OFFICERS’ ASSOCIATION</a:t>
            </a:r>
          </a:p>
        </p:txBody>
      </p:sp>
      <p:sp>
        <p:nvSpPr>
          <p:cNvPr id="12" name="TextBox 11"/>
          <p:cNvSpPr txBox="1"/>
          <p:nvPr/>
        </p:nvSpPr>
        <p:spPr>
          <a:xfrm>
            <a:off x="868680" y="1828800"/>
            <a:ext cx="5486400" cy="868680"/>
          </a:xfrm>
          <a:prstGeom prst="rect">
            <a:avLst/>
          </a:prstGeom>
          <a:noFill/>
        </p:spPr>
        <p:txBody>
          <a:bodyPr wrap="square" lIns="18288" tIns="18288">
            <a:spAutoFit/>
          </a:bodyPr>
          <a:lstStyle/>
          <a:p>
            <a:r>
              <a:rPr sz="2500" b="1">
                <a:solidFill>
                  <a:srgbClr val="035043"/>
                </a:solidFill>
                <a:latin typeface="Aptos"/>
              </a:rPr>
              <a:t>28th Annual Scientific
Conference 2026</a:t>
            </a:r>
          </a:p>
        </p:txBody>
      </p:sp>
      <p:sp>
        <p:nvSpPr>
          <p:cNvPr id="13" name="TextBox 12"/>
          <p:cNvSpPr txBox="1"/>
          <p:nvPr/>
        </p:nvSpPr>
        <p:spPr>
          <a:xfrm>
            <a:off x="868680" y="2889504"/>
            <a:ext cx="5074920" cy="228600"/>
          </a:xfrm>
          <a:prstGeom prst="rect">
            <a:avLst/>
          </a:prstGeom>
          <a:noFill/>
        </p:spPr>
        <p:txBody>
          <a:bodyPr wrap="square" lIns="18288" tIns="18288">
            <a:spAutoFit/>
          </a:bodyPr>
          <a:lstStyle/>
          <a:p>
            <a:r>
              <a:rPr sz="1100" b="1">
                <a:solidFill>
                  <a:srgbClr val="C79532"/>
                </a:solidFill>
                <a:latin typeface="Aptos"/>
              </a:rPr>
              <a:t>CONFERENCE THEME</a:t>
            </a:r>
          </a:p>
        </p:txBody>
      </p:sp>
      <p:sp>
        <p:nvSpPr>
          <p:cNvPr id="14" name="TextBox 13"/>
          <p:cNvSpPr txBox="1"/>
          <p:nvPr/>
        </p:nvSpPr>
        <p:spPr>
          <a:xfrm>
            <a:off x="868680" y="3200400"/>
            <a:ext cx="5376672" cy="850392"/>
          </a:xfrm>
          <a:prstGeom prst="rect">
            <a:avLst/>
          </a:prstGeom>
          <a:noFill/>
        </p:spPr>
        <p:txBody>
          <a:bodyPr wrap="square" lIns="18288" tIns="18288">
            <a:spAutoFit/>
          </a:bodyPr>
          <a:lstStyle/>
          <a:p>
            <a:r>
              <a:rPr sz="1800" b="1">
                <a:solidFill>
                  <a:srgbClr val="035043"/>
                </a:solidFill>
                <a:latin typeface="Aptos"/>
              </a:rPr>
              <a:t>Building Resilient Health Systems
for Universal Health Coverage</a:t>
            </a:r>
          </a:p>
        </p:txBody>
      </p:sp>
      <p:sp>
        <p:nvSpPr>
          <p:cNvPr id="15" name="TextBox 14"/>
          <p:cNvSpPr txBox="1"/>
          <p:nvPr/>
        </p:nvSpPr>
        <p:spPr>
          <a:xfrm>
            <a:off x="868680" y="4114800"/>
            <a:ext cx="5303520" cy="777240"/>
          </a:xfrm>
          <a:prstGeom prst="rect">
            <a:avLst/>
          </a:prstGeom>
          <a:noFill/>
        </p:spPr>
        <p:txBody>
          <a:bodyPr wrap="square" lIns="18288" tIns="18288"/>
          <a:lstStyle/>
          <a:p>
            <a:r>
              <a:rPr sz="1500" b="1">
                <a:solidFill>
                  <a:srgbClr val="035043"/>
                </a:solidFill>
                <a:latin typeface="Aptos"/>
              </a:rPr>
              <a:t>Reversible Kidney Dysfunction in Advanced Obstructing Esophageal Squamous Cell Carcinoma: A Case Report</a:t>
            </a:r>
          </a:p>
        </p:txBody>
      </p:sp>
      <p:sp>
        <p:nvSpPr>
          <p:cNvPr id="16" name="TextBox 15"/>
          <p:cNvSpPr txBox="1"/>
          <p:nvPr/>
        </p:nvSpPr>
        <p:spPr>
          <a:xfrm>
            <a:off x="868680" y="4956048"/>
            <a:ext cx="5303520" cy="594360"/>
          </a:xfrm>
          <a:prstGeom prst="rect">
            <a:avLst/>
          </a:prstGeom>
          <a:noFill/>
        </p:spPr>
        <p:txBody>
          <a:bodyPr wrap="square" lIns="18288" tIns="18288"/>
          <a:lstStyle/>
          <a:p>
            <a:r>
              <a:rPr sz="1300" b="1">
                <a:solidFill>
                  <a:srgbClr val="1F2A27"/>
                </a:solidFill>
                <a:latin typeface="Aptos"/>
              </a:rPr>
              <a:t>Saul Nyawa Ndoro¹, John Mlughu²</a:t>
            </a:r>
          </a:p>
          <a:p>
            <a:r>
              <a:rPr sz="1000">
                <a:solidFill>
                  <a:srgbClr val="545F5A"/>
                </a:solidFill>
                <a:latin typeface="Aptos"/>
              </a:rPr>
              <a:t>¹County Government of Kwale, Department of Health   ²North Coast Medical Training College</a:t>
            </a:r>
          </a:p>
        </p:txBody>
      </p:sp>
      <p:pic>
        <p:nvPicPr>
          <p:cNvPr id="17" name="Picture 16" descr="kcoa_logo_full.png"/>
          <p:cNvPicPr>
            <a:picLocks noChangeAspect="1"/>
          </p:cNvPicPr>
          <p:nvPr/>
        </p:nvPicPr>
        <p:blipFill>
          <a:blip r:embed="rId4"/>
          <a:stretch>
            <a:fillRect/>
          </a:stretch>
        </p:blipFill>
        <p:spPr>
          <a:xfrm>
            <a:off x="6903720" y="347472"/>
            <a:ext cx="4663440" cy="135331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Background / Introduction</a:t>
            </a:r>
          </a:p>
        </p:txBody>
      </p:sp>
      <p:sp>
        <p:nvSpPr>
          <p:cNvPr id="5" name="Rectangle 4"/>
          <p:cNvSpPr/>
          <p:nvPr/>
        </p:nvSpPr>
        <p:spPr>
          <a:xfrm>
            <a:off x="3497580" y="869238"/>
            <a:ext cx="342900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2</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12" name="TextBox 11"/>
          <p:cNvSpPr txBox="1"/>
          <p:nvPr/>
        </p:nvSpPr>
        <p:spPr>
          <a:xfrm>
            <a:off x="868680" y="1371600"/>
            <a:ext cx="10424160" cy="731520"/>
          </a:xfrm>
          <a:prstGeom prst="rect">
            <a:avLst/>
          </a:prstGeom>
          <a:noFill/>
        </p:spPr>
        <p:txBody>
          <a:bodyPr wrap="square" lIns="0" tIns="0" rIns="0" bIns="0" anchor="ctr">
            <a:spAutoFit/>
          </a:bodyPr>
          <a:lstStyle/>
          <a:p>
            <a:pPr algn="l"/>
            <a:r>
              <a:rPr sz="1700" b="0">
                <a:solidFill>
                  <a:srgbClr val="1F2A27"/>
                </a:solidFill>
                <a:latin typeface="Aptos"/>
              </a:rPr>
              <a:t>Gastrointestinal malignancies can impair kidney function through vomiting, dehydration, electrolyte disturbances, malnutrition and hemodynamic compromise.</a:t>
            </a:r>
          </a:p>
        </p:txBody>
      </p:sp>
      <p:sp>
        <p:nvSpPr>
          <p:cNvPr id="13" name="Rounded Rectangle 12"/>
          <p:cNvSpPr/>
          <p:nvPr/>
        </p:nvSpPr>
        <p:spPr>
          <a:xfrm>
            <a:off x="868680" y="2286000"/>
            <a:ext cx="2286000" cy="2468880"/>
          </a:xfrm>
          <a:prstGeom prst="roundRect">
            <a:avLst>
              <a:gd name="adj" fmla="val 8000"/>
            </a:avLst>
          </a:prstGeom>
          <a:solidFill>
            <a:srgbClr val="E8F3EF"/>
          </a:solidFill>
          <a:ln>
            <a:noFill/>
          </a:ln>
        </p:spPr>
        <p:txBody>
          <a:bodyPr rtlCol="0" anchor="ctr"/>
          <a:lstStyle/>
          <a:p>
            <a:pPr algn="ctr"/>
            <a:endParaRPr/>
          </a:p>
        </p:txBody>
      </p:sp>
      <p:sp>
        <p:nvSpPr>
          <p:cNvPr id="14" name="Oval 13"/>
          <p:cNvSpPr/>
          <p:nvPr/>
        </p:nvSpPr>
        <p:spPr>
          <a:xfrm>
            <a:off x="1623060" y="2491740"/>
            <a:ext cx="777240" cy="777240"/>
          </a:xfrm>
          <a:prstGeom prst="ellipse">
            <a:avLst/>
          </a:prstGeom>
          <a:solidFill>
            <a:srgbClr val="B5472E"/>
          </a:solidFill>
          <a:ln>
            <a:noFill/>
          </a:ln>
        </p:spPr>
        <p:txBody>
          <a:bodyPr rtlCol="0" anchor="ctr"/>
          <a:lstStyle/>
          <a:p>
            <a:pPr algn="ctr"/>
            <a:endParaRPr/>
          </a:p>
        </p:txBody>
      </p:sp>
      <p:pic>
        <p:nvPicPr>
          <p:cNvPr id="15" name="Picture 14" descr="FaMicroscope_w.png"/>
          <p:cNvPicPr>
            <a:picLocks noChangeAspect="1"/>
          </p:cNvPicPr>
          <p:nvPr/>
        </p:nvPicPr>
        <p:blipFill>
          <a:blip r:embed="rId5"/>
          <a:stretch>
            <a:fillRect/>
          </a:stretch>
        </p:blipFill>
        <p:spPr>
          <a:xfrm>
            <a:off x="1817370" y="2686050"/>
            <a:ext cx="388620" cy="388620"/>
          </a:xfrm>
          <a:prstGeom prst="rect">
            <a:avLst/>
          </a:prstGeom>
        </p:spPr>
      </p:pic>
      <p:sp>
        <p:nvSpPr>
          <p:cNvPr id="16" name="TextBox 15"/>
          <p:cNvSpPr txBox="1"/>
          <p:nvPr/>
        </p:nvSpPr>
        <p:spPr>
          <a:xfrm>
            <a:off x="1005839" y="3429000"/>
            <a:ext cx="2011680" cy="502920"/>
          </a:xfrm>
          <a:prstGeom prst="rect">
            <a:avLst/>
          </a:prstGeom>
          <a:noFill/>
        </p:spPr>
        <p:txBody>
          <a:bodyPr wrap="square" lIns="0" tIns="0" rIns="0" bIns="0" anchor="ctr">
            <a:spAutoFit/>
          </a:bodyPr>
          <a:lstStyle/>
          <a:p>
            <a:pPr algn="ctr"/>
            <a:r>
              <a:rPr sz="1600" b="1">
                <a:solidFill>
                  <a:srgbClr val="035043"/>
                </a:solidFill>
                <a:latin typeface="Aptos"/>
              </a:rPr>
              <a:t>Obstructing tumor</a:t>
            </a:r>
          </a:p>
        </p:txBody>
      </p:sp>
      <p:sp>
        <p:nvSpPr>
          <p:cNvPr id="17" name="TextBox 16"/>
          <p:cNvSpPr txBox="1"/>
          <p:nvPr/>
        </p:nvSpPr>
        <p:spPr>
          <a:xfrm>
            <a:off x="1005839" y="3959352"/>
            <a:ext cx="2011680" cy="731520"/>
          </a:xfrm>
          <a:prstGeom prst="rect">
            <a:avLst/>
          </a:prstGeom>
          <a:noFill/>
        </p:spPr>
        <p:txBody>
          <a:bodyPr wrap="square" lIns="0" tIns="0" rIns="0" bIns="0" anchor="t">
            <a:spAutoFit/>
          </a:bodyPr>
          <a:lstStyle/>
          <a:p>
            <a:pPr algn="ctr"/>
            <a:r>
              <a:rPr sz="1300" b="0">
                <a:solidFill>
                  <a:srgbClr val="1F2A27"/>
                </a:solidFill>
                <a:latin typeface="Aptos"/>
              </a:rPr>
              <a:t>Advanced esophageal cancer with progressive dysphagia</a:t>
            </a:r>
          </a:p>
        </p:txBody>
      </p:sp>
      <p:pic>
        <p:nvPicPr>
          <p:cNvPr id="18" name="Picture 17" descr="FaArrowRight_g.png"/>
          <p:cNvPicPr>
            <a:picLocks noChangeAspect="1"/>
          </p:cNvPicPr>
          <p:nvPr/>
        </p:nvPicPr>
        <p:blipFill>
          <a:blip r:embed="rId6"/>
          <a:stretch>
            <a:fillRect/>
          </a:stretch>
        </p:blipFill>
        <p:spPr>
          <a:xfrm>
            <a:off x="3227832" y="3383280"/>
            <a:ext cx="274320" cy="274320"/>
          </a:xfrm>
          <a:prstGeom prst="rect">
            <a:avLst/>
          </a:prstGeom>
        </p:spPr>
      </p:pic>
      <p:sp>
        <p:nvSpPr>
          <p:cNvPr id="19" name="Rounded Rectangle 18"/>
          <p:cNvSpPr/>
          <p:nvPr/>
        </p:nvSpPr>
        <p:spPr>
          <a:xfrm>
            <a:off x="3575304" y="2286000"/>
            <a:ext cx="2286000" cy="2468880"/>
          </a:xfrm>
          <a:prstGeom prst="roundRect">
            <a:avLst>
              <a:gd name="adj" fmla="val 8000"/>
            </a:avLst>
          </a:prstGeom>
          <a:solidFill>
            <a:srgbClr val="E8F3EF"/>
          </a:solidFill>
          <a:ln>
            <a:noFill/>
          </a:ln>
        </p:spPr>
        <p:txBody>
          <a:bodyPr rtlCol="0" anchor="ctr"/>
          <a:lstStyle/>
          <a:p>
            <a:pPr algn="ctr"/>
            <a:endParaRPr/>
          </a:p>
        </p:txBody>
      </p:sp>
      <p:sp>
        <p:nvSpPr>
          <p:cNvPr id="20" name="Oval 19"/>
          <p:cNvSpPr/>
          <p:nvPr/>
        </p:nvSpPr>
        <p:spPr>
          <a:xfrm>
            <a:off x="4329684" y="2491740"/>
            <a:ext cx="777240" cy="777240"/>
          </a:xfrm>
          <a:prstGeom prst="ellipse">
            <a:avLst/>
          </a:prstGeom>
          <a:solidFill>
            <a:srgbClr val="B5472E"/>
          </a:solidFill>
          <a:ln>
            <a:noFill/>
          </a:ln>
        </p:spPr>
        <p:txBody>
          <a:bodyPr rtlCol="0" anchor="ctr"/>
          <a:lstStyle/>
          <a:p>
            <a:pPr algn="ctr"/>
            <a:endParaRPr/>
          </a:p>
        </p:txBody>
      </p:sp>
      <p:pic>
        <p:nvPicPr>
          <p:cNvPr id="21" name="Picture 20" descr="FaUtensils_w.png"/>
          <p:cNvPicPr>
            <a:picLocks noChangeAspect="1"/>
          </p:cNvPicPr>
          <p:nvPr/>
        </p:nvPicPr>
        <p:blipFill>
          <a:blip r:embed="rId7"/>
          <a:stretch>
            <a:fillRect/>
          </a:stretch>
        </p:blipFill>
        <p:spPr>
          <a:xfrm>
            <a:off x="4523994" y="2686050"/>
            <a:ext cx="388620" cy="388620"/>
          </a:xfrm>
          <a:prstGeom prst="rect">
            <a:avLst/>
          </a:prstGeom>
        </p:spPr>
      </p:pic>
      <p:sp>
        <p:nvSpPr>
          <p:cNvPr id="22" name="TextBox 21"/>
          <p:cNvSpPr txBox="1"/>
          <p:nvPr/>
        </p:nvSpPr>
        <p:spPr>
          <a:xfrm>
            <a:off x="3712464" y="3429000"/>
            <a:ext cx="2011680" cy="502920"/>
          </a:xfrm>
          <a:prstGeom prst="rect">
            <a:avLst/>
          </a:prstGeom>
          <a:noFill/>
        </p:spPr>
        <p:txBody>
          <a:bodyPr wrap="square" lIns="0" tIns="0" rIns="0" bIns="0" anchor="ctr">
            <a:spAutoFit/>
          </a:bodyPr>
          <a:lstStyle/>
          <a:p>
            <a:pPr algn="ctr"/>
            <a:r>
              <a:rPr sz="1600" b="1">
                <a:solidFill>
                  <a:srgbClr val="035043"/>
                </a:solidFill>
                <a:latin typeface="Aptos"/>
              </a:rPr>
              <a:t>Vomiting &amp; poor intake</a:t>
            </a:r>
          </a:p>
        </p:txBody>
      </p:sp>
      <p:sp>
        <p:nvSpPr>
          <p:cNvPr id="23" name="TextBox 22"/>
          <p:cNvSpPr txBox="1"/>
          <p:nvPr/>
        </p:nvSpPr>
        <p:spPr>
          <a:xfrm>
            <a:off x="3712464" y="3959352"/>
            <a:ext cx="2011680" cy="731520"/>
          </a:xfrm>
          <a:prstGeom prst="rect">
            <a:avLst/>
          </a:prstGeom>
          <a:noFill/>
        </p:spPr>
        <p:txBody>
          <a:bodyPr wrap="square" lIns="0" tIns="0" rIns="0" bIns="0" anchor="t">
            <a:spAutoFit/>
          </a:bodyPr>
          <a:lstStyle/>
          <a:p>
            <a:pPr algn="ctr"/>
            <a:r>
              <a:rPr sz="1300" b="0">
                <a:solidFill>
                  <a:srgbClr val="1F2A27"/>
                </a:solidFill>
                <a:latin typeface="Aptos"/>
              </a:rPr>
              <a:t>Little oral fluid or nutrition reaches the gut</a:t>
            </a:r>
          </a:p>
        </p:txBody>
      </p:sp>
      <p:pic>
        <p:nvPicPr>
          <p:cNvPr id="24" name="Picture 23" descr="FaArrowRight_g.png"/>
          <p:cNvPicPr>
            <a:picLocks noChangeAspect="1"/>
          </p:cNvPicPr>
          <p:nvPr/>
        </p:nvPicPr>
        <p:blipFill>
          <a:blip r:embed="rId6"/>
          <a:stretch>
            <a:fillRect/>
          </a:stretch>
        </p:blipFill>
        <p:spPr>
          <a:xfrm>
            <a:off x="5934456" y="3383280"/>
            <a:ext cx="274320" cy="274320"/>
          </a:xfrm>
          <a:prstGeom prst="rect">
            <a:avLst/>
          </a:prstGeom>
        </p:spPr>
      </p:pic>
      <p:sp>
        <p:nvSpPr>
          <p:cNvPr id="25" name="Rounded Rectangle 24"/>
          <p:cNvSpPr/>
          <p:nvPr/>
        </p:nvSpPr>
        <p:spPr>
          <a:xfrm>
            <a:off x="6281928" y="2286000"/>
            <a:ext cx="2286000" cy="2468880"/>
          </a:xfrm>
          <a:prstGeom prst="roundRect">
            <a:avLst>
              <a:gd name="adj" fmla="val 8000"/>
            </a:avLst>
          </a:prstGeom>
          <a:solidFill>
            <a:srgbClr val="E8F3EF"/>
          </a:solidFill>
          <a:ln>
            <a:noFill/>
          </a:ln>
        </p:spPr>
        <p:txBody>
          <a:bodyPr rtlCol="0" anchor="ctr"/>
          <a:lstStyle/>
          <a:p>
            <a:pPr algn="ctr"/>
            <a:endParaRPr/>
          </a:p>
        </p:txBody>
      </p:sp>
      <p:sp>
        <p:nvSpPr>
          <p:cNvPr id="26" name="Oval 25"/>
          <p:cNvSpPr/>
          <p:nvPr/>
        </p:nvSpPr>
        <p:spPr>
          <a:xfrm>
            <a:off x="7036308" y="2491740"/>
            <a:ext cx="777240" cy="777240"/>
          </a:xfrm>
          <a:prstGeom prst="ellipse">
            <a:avLst/>
          </a:prstGeom>
          <a:solidFill>
            <a:srgbClr val="0B7A67"/>
          </a:solidFill>
          <a:ln>
            <a:noFill/>
          </a:ln>
        </p:spPr>
        <p:txBody>
          <a:bodyPr rtlCol="0" anchor="ctr"/>
          <a:lstStyle/>
          <a:p>
            <a:pPr algn="ctr"/>
            <a:endParaRPr/>
          </a:p>
        </p:txBody>
      </p:sp>
      <p:pic>
        <p:nvPicPr>
          <p:cNvPr id="27" name="Picture 26" descr="FaTint_w.png"/>
          <p:cNvPicPr>
            <a:picLocks noChangeAspect="1"/>
          </p:cNvPicPr>
          <p:nvPr/>
        </p:nvPicPr>
        <p:blipFill>
          <a:blip r:embed="rId8"/>
          <a:stretch>
            <a:fillRect/>
          </a:stretch>
        </p:blipFill>
        <p:spPr>
          <a:xfrm>
            <a:off x="7230618" y="2686050"/>
            <a:ext cx="388620" cy="388620"/>
          </a:xfrm>
          <a:prstGeom prst="rect">
            <a:avLst/>
          </a:prstGeom>
        </p:spPr>
      </p:pic>
      <p:sp>
        <p:nvSpPr>
          <p:cNvPr id="28" name="TextBox 27"/>
          <p:cNvSpPr txBox="1"/>
          <p:nvPr/>
        </p:nvSpPr>
        <p:spPr>
          <a:xfrm>
            <a:off x="6419088" y="3429000"/>
            <a:ext cx="2011680" cy="502920"/>
          </a:xfrm>
          <a:prstGeom prst="rect">
            <a:avLst/>
          </a:prstGeom>
          <a:noFill/>
        </p:spPr>
        <p:txBody>
          <a:bodyPr wrap="square" lIns="0" tIns="0" rIns="0" bIns="0" anchor="ctr">
            <a:spAutoFit/>
          </a:bodyPr>
          <a:lstStyle/>
          <a:p>
            <a:pPr algn="ctr"/>
            <a:r>
              <a:rPr sz="1600" b="1">
                <a:solidFill>
                  <a:srgbClr val="035043"/>
                </a:solidFill>
                <a:latin typeface="Aptos"/>
              </a:rPr>
              <a:t>Volume depletion</a:t>
            </a:r>
          </a:p>
        </p:txBody>
      </p:sp>
      <p:sp>
        <p:nvSpPr>
          <p:cNvPr id="29" name="TextBox 28"/>
          <p:cNvSpPr txBox="1"/>
          <p:nvPr/>
        </p:nvSpPr>
        <p:spPr>
          <a:xfrm>
            <a:off x="6419088" y="3959352"/>
            <a:ext cx="2011680" cy="731520"/>
          </a:xfrm>
          <a:prstGeom prst="rect">
            <a:avLst/>
          </a:prstGeom>
          <a:noFill/>
        </p:spPr>
        <p:txBody>
          <a:bodyPr wrap="square" lIns="0" tIns="0" rIns="0" bIns="0" anchor="t">
            <a:spAutoFit/>
          </a:bodyPr>
          <a:lstStyle/>
          <a:p>
            <a:pPr algn="ctr"/>
            <a:r>
              <a:rPr sz="1300" b="0">
                <a:solidFill>
                  <a:srgbClr val="1F2A27"/>
                </a:solidFill>
                <a:latin typeface="Aptos"/>
              </a:rPr>
              <a:t>Electrolyte loss, hypokalemia and hemoconcentration</a:t>
            </a:r>
          </a:p>
        </p:txBody>
      </p:sp>
      <p:pic>
        <p:nvPicPr>
          <p:cNvPr id="30" name="Picture 29" descr="FaArrowRight_g.png"/>
          <p:cNvPicPr>
            <a:picLocks noChangeAspect="1"/>
          </p:cNvPicPr>
          <p:nvPr/>
        </p:nvPicPr>
        <p:blipFill>
          <a:blip r:embed="rId6"/>
          <a:stretch>
            <a:fillRect/>
          </a:stretch>
        </p:blipFill>
        <p:spPr>
          <a:xfrm>
            <a:off x="8641080" y="3383280"/>
            <a:ext cx="274320" cy="274320"/>
          </a:xfrm>
          <a:prstGeom prst="rect">
            <a:avLst/>
          </a:prstGeom>
        </p:spPr>
      </p:pic>
      <p:sp>
        <p:nvSpPr>
          <p:cNvPr id="31" name="Rounded Rectangle 30"/>
          <p:cNvSpPr/>
          <p:nvPr/>
        </p:nvSpPr>
        <p:spPr>
          <a:xfrm>
            <a:off x="8988551" y="2286000"/>
            <a:ext cx="2286000" cy="2468880"/>
          </a:xfrm>
          <a:prstGeom prst="roundRect">
            <a:avLst>
              <a:gd name="adj" fmla="val 8000"/>
            </a:avLst>
          </a:prstGeom>
          <a:solidFill>
            <a:srgbClr val="E8F3EF"/>
          </a:solidFill>
          <a:ln>
            <a:noFill/>
          </a:ln>
        </p:spPr>
        <p:txBody>
          <a:bodyPr rtlCol="0" anchor="ctr"/>
          <a:lstStyle/>
          <a:p>
            <a:pPr algn="ctr"/>
            <a:endParaRPr/>
          </a:p>
        </p:txBody>
      </p:sp>
      <p:sp>
        <p:nvSpPr>
          <p:cNvPr id="32" name="Oval 31"/>
          <p:cNvSpPr/>
          <p:nvPr/>
        </p:nvSpPr>
        <p:spPr>
          <a:xfrm>
            <a:off x="9742931" y="2491740"/>
            <a:ext cx="777240" cy="777240"/>
          </a:xfrm>
          <a:prstGeom prst="ellipse">
            <a:avLst/>
          </a:prstGeom>
          <a:solidFill>
            <a:srgbClr val="035043"/>
          </a:solidFill>
          <a:ln>
            <a:noFill/>
          </a:ln>
        </p:spPr>
        <p:txBody>
          <a:bodyPr rtlCol="0" anchor="ctr"/>
          <a:lstStyle/>
          <a:p>
            <a:pPr algn="ctr"/>
            <a:endParaRPr/>
          </a:p>
        </p:txBody>
      </p:sp>
      <p:pic>
        <p:nvPicPr>
          <p:cNvPr id="33" name="Picture 32" descr="FaTachometerAlt_w.png"/>
          <p:cNvPicPr>
            <a:picLocks noChangeAspect="1"/>
          </p:cNvPicPr>
          <p:nvPr/>
        </p:nvPicPr>
        <p:blipFill>
          <a:blip r:embed="rId9"/>
          <a:stretch>
            <a:fillRect/>
          </a:stretch>
        </p:blipFill>
        <p:spPr>
          <a:xfrm>
            <a:off x="9937241" y="2686050"/>
            <a:ext cx="388620" cy="388620"/>
          </a:xfrm>
          <a:prstGeom prst="rect">
            <a:avLst/>
          </a:prstGeom>
        </p:spPr>
      </p:pic>
      <p:sp>
        <p:nvSpPr>
          <p:cNvPr id="34" name="TextBox 33"/>
          <p:cNvSpPr txBox="1"/>
          <p:nvPr/>
        </p:nvSpPr>
        <p:spPr>
          <a:xfrm>
            <a:off x="9125711" y="3429000"/>
            <a:ext cx="2011680" cy="502920"/>
          </a:xfrm>
          <a:prstGeom prst="rect">
            <a:avLst/>
          </a:prstGeom>
          <a:noFill/>
        </p:spPr>
        <p:txBody>
          <a:bodyPr wrap="square" lIns="0" tIns="0" rIns="0" bIns="0" anchor="ctr">
            <a:spAutoFit/>
          </a:bodyPr>
          <a:lstStyle/>
          <a:p>
            <a:pPr algn="ctr"/>
            <a:r>
              <a:rPr sz="1600" b="1">
                <a:solidFill>
                  <a:srgbClr val="035043"/>
                </a:solidFill>
                <a:latin typeface="Aptos"/>
              </a:rPr>
              <a:t>Reduced renal perfusion</a:t>
            </a:r>
          </a:p>
        </p:txBody>
      </p:sp>
      <p:sp>
        <p:nvSpPr>
          <p:cNvPr id="35" name="TextBox 34"/>
          <p:cNvSpPr txBox="1"/>
          <p:nvPr/>
        </p:nvSpPr>
        <p:spPr>
          <a:xfrm>
            <a:off x="9125711" y="3959352"/>
            <a:ext cx="2011680" cy="731520"/>
          </a:xfrm>
          <a:prstGeom prst="rect">
            <a:avLst/>
          </a:prstGeom>
          <a:noFill/>
        </p:spPr>
        <p:txBody>
          <a:bodyPr wrap="square" lIns="0" tIns="0" rIns="0" bIns="0" anchor="t">
            <a:spAutoFit/>
          </a:bodyPr>
          <a:lstStyle/>
          <a:p>
            <a:pPr algn="ctr"/>
            <a:r>
              <a:rPr sz="1300" b="0">
                <a:solidFill>
                  <a:srgbClr val="1F2A27"/>
                </a:solidFill>
                <a:latin typeface="Aptos"/>
              </a:rPr>
              <a:t>Kidney dysfunction that may be reversible</a:t>
            </a:r>
          </a:p>
        </p:txBody>
      </p:sp>
      <p:sp>
        <p:nvSpPr>
          <p:cNvPr id="36" name="Rounded Rectangle 35"/>
          <p:cNvSpPr/>
          <p:nvPr/>
        </p:nvSpPr>
        <p:spPr>
          <a:xfrm>
            <a:off x="868680" y="4983480"/>
            <a:ext cx="10424160" cy="1097280"/>
          </a:xfrm>
          <a:prstGeom prst="roundRect">
            <a:avLst>
              <a:gd name="adj" fmla="val 8000"/>
            </a:avLst>
          </a:prstGeom>
          <a:solidFill>
            <a:srgbClr val="035043"/>
          </a:solidFill>
          <a:ln>
            <a:noFill/>
          </a:ln>
        </p:spPr>
        <p:txBody>
          <a:bodyPr rtlCol="0" anchor="ctr"/>
          <a:lstStyle/>
          <a:p>
            <a:pPr algn="ctr"/>
            <a:endParaRPr/>
          </a:p>
        </p:txBody>
      </p:sp>
      <p:sp>
        <p:nvSpPr>
          <p:cNvPr id="37" name="Oval 36"/>
          <p:cNvSpPr/>
          <p:nvPr/>
        </p:nvSpPr>
        <p:spPr>
          <a:xfrm>
            <a:off x="1143000" y="5166359"/>
            <a:ext cx="731520" cy="731520"/>
          </a:xfrm>
          <a:prstGeom prst="ellipse">
            <a:avLst/>
          </a:prstGeom>
          <a:solidFill>
            <a:srgbClr val="CEA84D"/>
          </a:solidFill>
          <a:ln>
            <a:noFill/>
          </a:ln>
        </p:spPr>
        <p:txBody>
          <a:bodyPr rtlCol="0" anchor="ctr"/>
          <a:lstStyle/>
          <a:p>
            <a:pPr algn="ctr"/>
            <a:endParaRPr/>
          </a:p>
        </p:txBody>
      </p:sp>
      <p:pic>
        <p:nvPicPr>
          <p:cNvPr id="38" name="Picture 37" descr="FaLightbulb_w.png"/>
          <p:cNvPicPr>
            <a:picLocks noChangeAspect="1"/>
          </p:cNvPicPr>
          <p:nvPr/>
        </p:nvPicPr>
        <p:blipFill>
          <a:blip r:embed="rId10"/>
          <a:stretch>
            <a:fillRect/>
          </a:stretch>
        </p:blipFill>
        <p:spPr>
          <a:xfrm>
            <a:off x="1325880" y="5349240"/>
            <a:ext cx="365760" cy="365760"/>
          </a:xfrm>
          <a:prstGeom prst="rect">
            <a:avLst/>
          </a:prstGeom>
        </p:spPr>
      </p:pic>
      <p:sp>
        <p:nvSpPr>
          <p:cNvPr id="39" name="TextBox 38"/>
          <p:cNvSpPr txBox="1"/>
          <p:nvPr/>
        </p:nvSpPr>
        <p:spPr>
          <a:xfrm>
            <a:off x="2148840" y="5074920"/>
            <a:ext cx="8961120" cy="914400"/>
          </a:xfrm>
          <a:prstGeom prst="rect">
            <a:avLst/>
          </a:prstGeom>
          <a:noFill/>
        </p:spPr>
        <p:txBody>
          <a:bodyPr wrap="square" lIns="0" tIns="0" rIns="0" bIns="0" anchor="ctr">
            <a:spAutoFit/>
          </a:bodyPr>
          <a:lstStyle/>
          <a:p>
            <a:pPr algn="l"/>
            <a:r>
              <a:rPr sz="1700" b="1">
                <a:solidFill>
                  <a:srgbClr val="CEA84D"/>
                </a:solidFill>
                <a:latin typeface="Aptos"/>
              </a:rPr>
              <a:t>Why it matters: </a:t>
            </a:r>
            <a:r>
              <a:rPr sz="1700" b="0">
                <a:solidFill>
                  <a:srgbClr val="FFFFFF"/>
                </a:solidFill>
                <a:latin typeface="Aptos"/>
              </a:rPr>
              <a:t>recognizing reversible extra-renal contributors may facilitate renal recovery even in advanced systemic disease.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a:solidFill>
                  <a:srgbClr val="035043"/>
                </a:solidFill>
                <a:latin typeface="Aptos"/>
              </a:rPr>
              <a:t>Aim &amp; Objectives</a:t>
            </a: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3</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01B78D26-3F92-7E53-A27E-2FBA847764E0}"/>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868680" y="1371600"/>
            <a:ext cx="3840480" cy="4709160"/>
          </a:xfrm>
          <a:prstGeom prst="roundRect">
            <a:avLst>
              <a:gd name="adj" fmla="val 8000"/>
            </a:avLst>
          </a:prstGeom>
          <a:solidFill>
            <a:srgbClr val="035043"/>
          </a:solidFill>
          <a:ln>
            <a:noFill/>
          </a:ln>
        </p:spPr>
        <p:txBody>
          <a:bodyPr rtlCol="0" anchor="ctr"/>
          <a:lstStyle/>
          <a:p>
            <a:pPr algn="ctr"/>
            <a:endParaRPr/>
          </a:p>
        </p:txBody>
      </p:sp>
      <p:sp>
        <p:nvSpPr>
          <p:cNvPr id="13" name="Oval 12"/>
          <p:cNvSpPr/>
          <p:nvPr/>
        </p:nvSpPr>
        <p:spPr>
          <a:xfrm>
            <a:off x="2240279" y="1783079"/>
            <a:ext cx="1097280" cy="1097280"/>
          </a:xfrm>
          <a:prstGeom prst="ellipse">
            <a:avLst/>
          </a:prstGeom>
          <a:solidFill>
            <a:srgbClr val="CEA84D"/>
          </a:solidFill>
          <a:ln>
            <a:noFill/>
          </a:ln>
        </p:spPr>
        <p:txBody>
          <a:bodyPr rtlCol="0" anchor="ctr"/>
          <a:lstStyle/>
          <a:p>
            <a:pPr algn="ctr"/>
            <a:endParaRPr/>
          </a:p>
        </p:txBody>
      </p:sp>
      <p:pic>
        <p:nvPicPr>
          <p:cNvPr id="14" name="Picture 13" descr="FaBullseye_w.png"/>
          <p:cNvPicPr>
            <a:picLocks noChangeAspect="1"/>
          </p:cNvPicPr>
          <p:nvPr/>
        </p:nvPicPr>
        <p:blipFill>
          <a:blip r:embed="rId5"/>
          <a:stretch>
            <a:fillRect/>
          </a:stretch>
        </p:blipFill>
        <p:spPr>
          <a:xfrm>
            <a:off x="2514600" y="2057400"/>
            <a:ext cx="548640" cy="548640"/>
          </a:xfrm>
          <a:prstGeom prst="rect">
            <a:avLst/>
          </a:prstGeom>
        </p:spPr>
      </p:pic>
      <p:sp>
        <p:nvSpPr>
          <p:cNvPr id="15" name="TextBox 14"/>
          <p:cNvSpPr txBox="1"/>
          <p:nvPr/>
        </p:nvSpPr>
        <p:spPr>
          <a:xfrm>
            <a:off x="1143000" y="3154680"/>
            <a:ext cx="3291840" cy="365760"/>
          </a:xfrm>
          <a:prstGeom prst="rect">
            <a:avLst/>
          </a:prstGeom>
          <a:noFill/>
        </p:spPr>
        <p:txBody>
          <a:bodyPr wrap="square" lIns="0" tIns="0" rIns="0" bIns="0" anchor="t">
            <a:spAutoFit/>
          </a:bodyPr>
          <a:lstStyle/>
          <a:p>
            <a:pPr algn="ctr"/>
            <a:r>
              <a:rPr sz="1500" b="1">
                <a:solidFill>
                  <a:srgbClr val="CEA84D"/>
                </a:solidFill>
                <a:latin typeface="Aptos"/>
              </a:rPr>
              <a:t>AIM</a:t>
            </a:r>
          </a:p>
        </p:txBody>
      </p:sp>
      <p:sp>
        <p:nvSpPr>
          <p:cNvPr id="16" name="TextBox 15"/>
          <p:cNvSpPr txBox="1"/>
          <p:nvPr/>
        </p:nvSpPr>
        <p:spPr>
          <a:xfrm>
            <a:off x="1188720" y="3566160"/>
            <a:ext cx="3200400" cy="2377440"/>
          </a:xfrm>
          <a:prstGeom prst="rect">
            <a:avLst/>
          </a:prstGeom>
          <a:noFill/>
        </p:spPr>
        <p:txBody>
          <a:bodyPr wrap="square" lIns="0" tIns="0" rIns="0" bIns="0" anchor="t">
            <a:spAutoFit/>
          </a:bodyPr>
          <a:lstStyle/>
          <a:p>
            <a:pPr algn="ctr"/>
            <a:r>
              <a:rPr sz="1700" b="0">
                <a:solidFill>
                  <a:srgbClr val="FFFFFF"/>
                </a:solidFill>
                <a:latin typeface="Aptos"/>
              </a:rPr>
              <a:t>To describe potentially reversible kidney dysfunction associated with severe esophageal obstruction and highlight the kidney–gut axis in advanced Ca esophagus.</a:t>
            </a:r>
          </a:p>
        </p:txBody>
      </p:sp>
      <p:sp>
        <p:nvSpPr>
          <p:cNvPr id="17" name="Rounded Rectangle 16"/>
          <p:cNvSpPr/>
          <p:nvPr/>
        </p:nvSpPr>
        <p:spPr>
          <a:xfrm>
            <a:off x="4983480" y="1371600"/>
            <a:ext cx="6309360" cy="1371600"/>
          </a:xfrm>
          <a:prstGeom prst="roundRect">
            <a:avLst>
              <a:gd name="adj" fmla="val 8000"/>
            </a:avLst>
          </a:prstGeom>
          <a:solidFill>
            <a:srgbClr val="E8F3EF"/>
          </a:solidFill>
          <a:ln>
            <a:noFill/>
          </a:ln>
        </p:spPr>
        <p:txBody>
          <a:bodyPr rtlCol="0" anchor="ctr"/>
          <a:lstStyle/>
          <a:p>
            <a:pPr algn="ctr"/>
            <a:endParaRPr/>
          </a:p>
        </p:txBody>
      </p:sp>
      <p:sp>
        <p:nvSpPr>
          <p:cNvPr id="18" name="Oval 17"/>
          <p:cNvSpPr/>
          <p:nvPr/>
        </p:nvSpPr>
        <p:spPr>
          <a:xfrm>
            <a:off x="5326380" y="1668780"/>
            <a:ext cx="777240" cy="777240"/>
          </a:xfrm>
          <a:prstGeom prst="ellipse">
            <a:avLst/>
          </a:prstGeom>
          <a:solidFill>
            <a:srgbClr val="0B7A67"/>
          </a:solidFill>
          <a:ln>
            <a:noFill/>
          </a:ln>
        </p:spPr>
        <p:txBody>
          <a:bodyPr rtlCol="0" anchor="ctr"/>
          <a:lstStyle/>
          <a:p>
            <a:pPr algn="ctr"/>
            <a:endParaRPr/>
          </a:p>
        </p:txBody>
      </p:sp>
      <p:pic>
        <p:nvPicPr>
          <p:cNvPr id="19" name="Picture 18" descr="FaClipboardList_w.png"/>
          <p:cNvPicPr>
            <a:picLocks noChangeAspect="1"/>
          </p:cNvPicPr>
          <p:nvPr/>
        </p:nvPicPr>
        <p:blipFill>
          <a:blip r:embed="rId6"/>
          <a:stretch>
            <a:fillRect/>
          </a:stretch>
        </p:blipFill>
        <p:spPr>
          <a:xfrm>
            <a:off x="5520690" y="1863090"/>
            <a:ext cx="388620" cy="388620"/>
          </a:xfrm>
          <a:prstGeom prst="rect">
            <a:avLst/>
          </a:prstGeom>
        </p:spPr>
      </p:pic>
      <p:sp>
        <p:nvSpPr>
          <p:cNvPr id="20" name="TextBox 19"/>
          <p:cNvSpPr txBox="1"/>
          <p:nvPr/>
        </p:nvSpPr>
        <p:spPr>
          <a:xfrm>
            <a:off x="6446520" y="1527048"/>
            <a:ext cx="4663440" cy="365760"/>
          </a:xfrm>
          <a:prstGeom prst="rect">
            <a:avLst/>
          </a:prstGeom>
          <a:noFill/>
        </p:spPr>
        <p:txBody>
          <a:bodyPr wrap="square" lIns="0" tIns="0" rIns="0" bIns="0" anchor="ctr">
            <a:spAutoFit/>
          </a:bodyPr>
          <a:lstStyle/>
          <a:p>
            <a:pPr algn="l"/>
            <a:r>
              <a:rPr sz="1700" b="1">
                <a:solidFill>
                  <a:srgbClr val="035043"/>
                </a:solidFill>
                <a:latin typeface="Aptos"/>
              </a:rPr>
              <a:t>Describe the presentation</a:t>
            </a:r>
          </a:p>
        </p:txBody>
      </p:sp>
      <p:sp>
        <p:nvSpPr>
          <p:cNvPr id="21" name="TextBox 20"/>
          <p:cNvSpPr txBox="1"/>
          <p:nvPr/>
        </p:nvSpPr>
        <p:spPr>
          <a:xfrm>
            <a:off x="6446520" y="1938528"/>
            <a:ext cx="4663440" cy="731520"/>
          </a:xfrm>
          <a:prstGeom prst="rect">
            <a:avLst/>
          </a:prstGeom>
          <a:noFill/>
        </p:spPr>
        <p:txBody>
          <a:bodyPr wrap="square" lIns="0" tIns="0" rIns="0" bIns="0" anchor="t">
            <a:spAutoFit/>
          </a:bodyPr>
          <a:lstStyle/>
          <a:p>
            <a:pPr algn="l"/>
            <a:r>
              <a:rPr sz="1400" b="0">
                <a:solidFill>
                  <a:srgbClr val="1F2A27"/>
                </a:solidFill>
                <a:latin typeface="Aptos"/>
              </a:rPr>
              <a:t>Clinical, endoscopic and histopathological findings in advanced obstructing Ca esophagus</a:t>
            </a:r>
          </a:p>
        </p:txBody>
      </p:sp>
      <p:sp>
        <p:nvSpPr>
          <p:cNvPr id="22" name="Rounded Rectangle 21"/>
          <p:cNvSpPr/>
          <p:nvPr/>
        </p:nvSpPr>
        <p:spPr>
          <a:xfrm>
            <a:off x="4983480" y="3040380"/>
            <a:ext cx="6309360" cy="1371600"/>
          </a:xfrm>
          <a:prstGeom prst="roundRect">
            <a:avLst>
              <a:gd name="adj" fmla="val 8000"/>
            </a:avLst>
          </a:prstGeom>
          <a:solidFill>
            <a:srgbClr val="E8F3EF"/>
          </a:solidFill>
          <a:ln>
            <a:noFill/>
          </a:ln>
        </p:spPr>
        <p:txBody>
          <a:bodyPr rtlCol="0" anchor="ctr"/>
          <a:lstStyle/>
          <a:p>
            <a:pPr algn="ctr"/>
            <a:endParaRPr/>
          </a:p>
        </p:txBody>
      </p:sp>
      <p:sp>
        <p:nvSpPr>
          <p:cNvPr id="23" name="Oval 22"/>
          <p:cNvSpPr/>
          <p:nvPr/>
        </p:nvSpPr>
        <p:spPr>
          <a:xfrm>
            <a:off x="5326380" y="3337560"/>
            <a:ext cx="777240" cy="777240"/>
          </a:xfrm>
          <a:prstGeom prst="ellipse">
            <a:avLst/>
          </a:prstGeom>
          <a:solidFill>
            <a:srgbClr val="0B7A67"/>
          </a:solidFill>
          <a:ln>
            <a:noFill/>
          </a:ln>
        </p:spPr>
        <p:txBody>
          <a:bodyPr rtlCol="0" anchor="ctr"/>
          <a:lstStyle/>
          <a:p>
            <a:pPr algn="ctr"/>
            <a:endParaRPr/>
          </a:p>
        </p:txBody>
      </p:sp>
      <p:pic>
        <p:nvPicPr>
          <p:cNvPr id="24" name="Picture 23" descr="FaChartLine_w.png"/>
          <p:cNvPicPr>
            <a:picLocks noChangeAspect="1"/>
          </p:cNvPicPr>
          <p:nvPr/>
        </p:nvPicPr>
        <p:blipFill>
          <a:blip r:embed="rId7"/>
          <a:stretch>
            <a:fillRect/>
          </a:stretch>
        </p:blipFill>
        <p:spPr>
          <a:xfrm>
            <a:off x="5520690" y="3531870"/>
            <a:ext cx="388620" cy="388620"/>
          </a:xfrm>
          <a:prstGeom prst="rect">
            <a:avLst/>
          </a:prstGeom>
        </p:spPr>
      </p:pic>
      <p:sp>
        <p:nvSpPr>
          <p:cNvPr id="25" name="TextBox 24"/>
          <p:cNvSpPr txBox="1"/>
          <p:nvPr/>
        </p:nvSpPr>
        <p:spPr>
          <a:xfrm>
            <a:off x="6446520" y="3195828"/>
            <a:ext cx="4663440" cy="365760"/>
          </a:xfrm>
          <a:prstGeom prst="rect">
            <a:avLst/>
          </a:prstGeom>
          <a:noFill/>
        </p:spPr>
        <p:txBody>
          <a:bodyPr wrap="square" lIns="0" tIns="0" rIns="0" bIns="0" anchor="ctr">
            <a:spAutoFit/>
          </a:bodyPr>
          <a:lstStyle/>
          <a:p>
            <a:pPr algn="l"/>
            <a:r>
              <a:rPr sz="1700" b="1">
                <a:solidFill>
                  <a:srgbClr val="035043"/>
                </a:solidFill>
                <a:latin typeface="Aptos"/>
              </a:rPr>
              <a:t>Track renal and electrolyte response</a:t>
            </a:r>
          </a:p>
        </p:txBody>
      </p:sp>
      <p:sp>
        <p:nvSpPr>
          <p:cNvPr id="26" name="TextBox 25"/>
          <p:cNvSpPr txBox="1"/>
          <p:nvPr/>
        </p:nvSpPr>
        <p:spPr>
          <a:xfrm>
            <a:off x="6446520" y="3607308"/>
            <a:ext cx="4663440" cy="731520"/>
          </a:xfrm>
          <a:prstGeom prst="rect">
            <a:avLst/>
          </a:prstGeom>
          <a:noFill/>
        </p:spPr>
        <p:txBody>
          <a:bodyPr wrap="square" lIns="0" tIns="0" rIns="0" bIns="0" anchor="t">
            <a:spAutoFit/>
          </a:bodyPr>
          <a:lstStyle/>
          <a:p>
            <a:pPr algn="l"/>
            <a:r>
              <a:rPr sz="1400" b="0">
                <a:solidFill>
                  <a:srgbClr val="1F2A27"/>
                </a:solidFill>
                <a:latin typeface="Aptos"/>
              </a:rPr>
              <a:t>Creatinine, eGFR, potassium and hemoglobin before and after supportive intervention</a:t>
            </a:r>
          </a:p>
        </p:txBody>
      </p:sp>
      <p:sp>
        <p:nvSpPr>
          <p:cNvPr id="27" name="Rounded Rectangle 26"/>
          <p:cNvSpPr/>
          <p:nvPr/>
        </p:nvSpPr>
        <p:spPr>
          <a:xfrm>
            <a:off x="4983480" y="4709160"/>
            <a:ext cx="6309360" cy="1371600"/>
          </a:xfrm>
          <a:prstGeom prst="roundRect">
            <a:avLst>
              <a:gd name="adj" fmla="val 8000"/>
            </a:avLst>
          </a:prstGeom>
          <a:solidFill>
            <a:srgbClr val="E8F3EF"/>
          </a:solidFill>
          <a:ln>
            <a:noFill/>
          </a:ln>
        </p:spPr>
        <p:txBody>
          <a:bodyPr rtlCol="0" anchor="ctr"/>
          <a:lstStyle/>
          <a:p>
            <a:pPr algn="ctr"/>
            <a:endParaRPr/>
          </a:p>
        </p:txBody>
      </p:sp>
      <p:sp>
        <p:nvSpPr>
          <p:cNvPr id="28" name="Oval 27"/>
          <p:cNvSpPr/>
          <p:nvPr/>
        </p:nvSpPr>
        <p:spPr>
          <a:xfrm>
            <a:off x="5326380" y="5006340"/>
            <a:ext cx="777240" cy="777240"/>
          </a:xfrm>
          <a:prstGeom prst="ellipse">
            <a:avLst/>
          </a:prstGeom>
          <a:solidFill>
            <a:srgbClr val="0B7A67"/>
          </a:solidFill>
          <a:ln>
            <a:noFill/>
          </a:ln>
        </p:spPr>
        <p:txBody>
          <a:bodyPr rtlCol="0" anchor="ctr"/>
          <a:lstStyle/>
          <a:p>
            <a:pPr algn="ctr"/>
            <a:endParaRPr/>
          </a:p>
        </p:txBody>
      </p:sp>
      <p:pic>
        <p:nvPicPr>
          <p:cNvPr id="29" name="Picture 28" descr="FaLightbulb_w.png"/>
          <p:cNvPicPr>
            <a:picLocks noChangeAspect="1"/>
          </p:cNvPicPr>
          <p:nvPr/>
        </p:nvPicPr>
        <p:blipFill>
          <a:blip r:embed="rId8"/>
          <a:stretch>
            <a:fillRect/>
          </a:stretch>
        </p:blipFill>
        <p:spPr>
          <a:xfrm>
            <a:off x="5520690" y="5200650"/>
            <a:ext cx="388620" cy="388620"/>
          </a:xfrm>
          <a:prstGeom prst="rect">
            <a:avLst/>
          </a:prstGeom>
        </p:spPr>
      </p:pic>
      <p:sp>
        <p:nvSpPr>
          <p:cNvPr id="30" name="TextBox 29"/>
          <p:cNvSpPr txBox="1"/>
          <p:nvPr/>
        </p:nvSpPr>
        <p:spPr>
          <a:xfrm>
            <a:off x="6446520" y="4864608"/>
            <a:ext cx="4663440" cy="365760"/>
          </a:xfrm>
          <a:prstGeom prst="rect">
            <a:avLst/>
          </a:prstGeom>
          <a:noFill/>
        </p:spPr>
        <p:txBody>
          <a:bodyPr wrap="square" lIns="0" tIns="0" rIns="0" bIns="0" anchor="ctr">
            <a:spAutoFit/>
          </a:bodyPr>
          <a:lstStyle/>
          <a:p>
            <a:pPr algn="l"/>
            <a:r>
              <a:rPr sz="1700" b="1">
                <a:solidFill>
                  <a:srgbClr val="035043"/>
                </a:solidFill>
                <a:latin typeface="Aptos"/>
              </a:rPr>
              <a:t>Highlight the kidney–gut axis</a:t>
            </a:r>
          </a:p>
        </p:txBody>
      </p:sp>
      <p:sp>
        <p:nvSpPr>
          <p:cNvPr id="31" name="TextBox 30"/>
          <p:cNvSpPr txBox="1"/>
          <p:nvPr/>
        </p:nvSpPr>
        <p:spPr>
          <a:xfrm>
            <a:off x="6446520" y="5276088"/>
            <a:ext cx="4663440" cy="731520"/>
          </a:xfrm>
          <a:prstGeom prst="rect">
            <a:avLst/>
          </a:prstGeom>
          <a:noFill/>
        </p:spPr>
        <p:txBody>
          <a:bodyPr wrap="square" lIns="0" tIns="0" rIns="0" bIns="0" anchor="t">
            <a:spAutoFit/>
          </a:bodyPr>
          <a:lstStyle/>
          <a:p>
            <a:pPr algn="l"/>
            <a:r>
              <a:rPr sz="1400" b="0">
                <a:solidFill>
                  <a:srgbClr val="1F2A27"/>
                </a:solidFill>
                <a:latin typeface="Aptos"/>
              </a:rPr>
              <a:t>Promote early recognition and correction of reversible extra-renal factors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a:solidFill>
                  <a:srgbClr val="035043"/>
                </a:solidFill>
                <a:latin typeface="Aptos"/>
              </a:rPr>
              <a:t>Methods</a:t>
            </a: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4</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137D2125-6891-75BB-BD4E-D54B51FB6FD1}"/>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868680" y="1371600"/>
            <a:ext cx="4937760" cy="502920"/>
          </a:xfrm>
          <a:prstGeom prst="roundRect">
            <a:avLst>
              <a:gd name="adj" fmla="val 50000"/>
            </a:avLst>
          </a:prstGeom>
          <a:solidFill>
            <a:srgbClr val="0B7A67"/>
          </a:solidFill>
          <a:ln>
            <a:noFill/>
          </a:ln>
        </p:spPr>
        <p:txBody>
          <a:bodyPr rtlCol="0" anchor="ctr"/>
          <a:lstStyle/>
          <a:p>
            <a:pPr algn="ctr"/>
            <a:endParaRPr/>
          </a:p>
        </p:txBody>
      </p:sp>
      <p:sp>
        <p:nvSpPr>
          <p:cNvPr id="13" name="TextBox 12"/>
          <p:cNvSpPr txBox="1"/>
          <p:nvPr/>
        </p:nvSpPr>
        <p:spPr>
          <a:xfrm>
            <a:off x="868680" y="1371600"/>
            <a:ext cx="4937760" cy="502920"/>
          </a:xfrm>
          <a:prstGeom prst="rect">
            <a:avLst/>
          </a:prstGeom>
          <a:noFill/>
        </p:spPr>
        <p:txBody>
          <a:bodyPr wrap="square" lIns="0" tIns="0" rIns="0" bIns="0" anchor="ctr">
            <a:spAutoFit/>
          </a:bodyPr>
          <a:lstStyle/>
          <a:p>
            <a:pPr algn="ctr"/>
            <a:r>
              <a:rPr sz="1500" b="1">
                <a:solidFill>
                  <a:srgbClr val="FFFFFF"/>
                </a:solidFill>
                <a:latin typeface="Aptos"/>
              </a:rPr>
              <a:t>Descriptive single-patient case report</a:t>
            </a:r>
          </a:p>
        </p:txBody>
      </p:sp>
      <p:sp>
        <p:nvSpPr>
          <p:cNvPr id="14" name="Rounded Rectangle 13"/>
          <p:cNvSpPr/>
          <p:nvPr/>
        </p:nvSpPr>
        <p:spPr>
          <a:xfrm>
            <a:off x="868680" y="2148840"/>
            <a:ext cx="1865376" cy="2788920"/>
          </a:xfrm>
          <a:prstGeom prst="roundRect">
            <a:avLst>
              <a:gd name="adj" fmla="val 8000"/>
            </a:avLst>
          </a:prstGeom>
          <a:solidFill>
            <a:srgbClr val="E8F3EF"/>
          </a:solidFill>
          <a:ln>
            <a:noFill/>
          </a:ln>
        </p:spPr>
        <p:txBody>
          <a:bodyPr rtlCol="0" anchor="ctr"/>
          <a:lstStyle/>
          <a:p>
            <a:pPr algn="ctr"/>
            <a:endParaRPr/>
          </a:p>
        </p:txBody>
      </p:sp>
      <p:sp>
        <p:nvSpPr>
          <p:cNvPr id="15" name="Oval 14"/>
          <p:cNvSpPr/>
          <p:nvPr/>
        </p:nvSpPr>
        <p:spPr>
          <a:xfrm>
            <a:off x="978407" y="2258568"/>
            <a:ext cx="384048" cy="384048"/>
          </a:xfrm>
          <a:prstGeom prst="ellipse">
            <a:avLst/>
          </a:prstGeom>
          <a:solidFill>
            <a:srgbClr val="CEA84D"/>
          </a:solidFill>
          <a:ln>
            <a:noFill/>
          </a:ln>
        </p:spPr>
        <p:txBody>
          <a:bodyPr rtlCol="0" anchor="ctr"/>
          <a:lstStyle/>
          <a:p>
            <a:pPr algn="ctr"/>
            <a:endParaRPr/>
          </a:p>
        </p:txBody>
      </p:sp>
      <p:sp>
        <p:nvSpPr>
          <p:cNvPr id="16" name="TextBox 15"/>
          <p:cNvSpPr txBox="1"/>
          <p:nvPr/>
        </p:nvSpPr>
        <p:spPr>
          <a:xfrm>
            <a:off x="978407" y="2258568"/>
            <a:ext cx="384048" cy="384048"/>
          </a:xfrm>
          <a:prstGeom prst="rect">
            <a:avLst/>
          </a:prstGeom>
          <a:noFill/>
        </p:spPr>
        <p:txBody>
          <a:bodyPr wrap="square" lIns="0" tIns="0" rIns="0" bIns="0" anchor="ctr">
            <a:spAutoFit/>
          </a:bodyPr>
          <a:lstStyle/>
          <a:p>
            <a:pPr algn="ctr"/>
            <a:r>
              <a:rPr sz="1400" b="1">
                <a:solidFill>
                  <a:srgbClr val="FFFFFF"/>
                </a:solidFill>
                <a:latin typeface="Aptos"/>
              </a:rPr>
              <a:t>1</a:t>
            </a:r>
          </a:p>
        </p:txBody>
      </p:sp>
      <p:sp>
        <p:nvSpPr>
          <p:cNvPr id="17" name="Oval 16"/>
          <p:cNvSpPr/>
          <p:nvPr/>
        </p:nvSpPr>
        <p:spPr>
          <a:xfrm>
            <a:off x="1435607" y="2651760"/>
            <a:ext cx="731520" cy="731520"/>
          </a:xfrm>
          <a:prstGeom prst="ellipse">
            <a:avLst/>
          </a:prstGeom>
          <a:solidFill>
            <a:srgbClr val="035043"/>
          </a:solidFill>
          <a:ln>
            <a:noFill/>
          </a:ln>
        </p:spPr>
        <p:txBody>
          <a:bodyPr rtlCol="0" anchor="ctr"/>
          <a:lstStyle/>
          <a:p>
            <a:pPr algn="ctr"/>
            <a:endParaRPr/>
          </a:p>
        </p:txBody>
      </p:sp>
      <p:pic>
        <p:nvPicPr>
          <p:cNvPr id="18" name="Picture 17" descr="FaFemale_w.png"/>
          <p:cNvPicPr>
            <a:picLocks noChangeAspect="1"/>
          </p:cNvPicPr>
          <p:nvPr/>
        </p:nvPicPr>
        <p:blipFill>
          <a:blip r:embed="rId5"/>
          <a:stretch>
            <a:fillRect/>
          </a:stretch>
        </p:blipFill>
        <p:spPr>
          <a:xfrm>
            <a:off x="1618488" y="2834639"/>
            <a:ext cx="365760" cy="365760"/>
          </a:xfrm>
          <a:prstGeom prst="rect">
            <a:avLst/>
          </a:prstGeom>
        </p:spPr>
      </p:pic>
      <p:sp>
        <p:nvSpPr>
          <p:cNvPr id="19" name="TextBox 18"/>
          <p:cNvSpPr txBox="1"/>
          <p:nvPr/>
        </p:nvSpPr>
        <p:spPr>
          <a:xfrm>
            <a:off x="960120" y="3520440"/>
            <a:ext cx="1682496" cy="502920"/>
          </a:xfrm>
          <a:prstGeom prst="rect">
            <a:avLst/>
          </a:prstGeom>
          <a:noFill/>
        </p:spPr>
        <p:txBody>
          <a:bodyPr wrap="square" lIns="0" tIns="0" rIns="0" bIns="0" anchor="ctr">
            <a:spAutoFit/>
          </a:bodyPr>
          <a:lstStyle/>
          <a:p>
            <a:pPr algn="ctr"/>
            <a:r>
              <a:rPr sz="1500" b="1">
                <a:solidFill>
                  <a:srgbClr val="035043"/>
                </a:solidFill>
                <a:latin typeface="Aptos"/>
              </a:rPr>
              <a:t>Case</a:t>
            </a:r>
          </a:p>
        </p:txBody>
      </p:sp>
      <p:sp>
        <p:nvSpPr>
          <p:cNvPr id="20" name="TextBox 19"/>
          <p:cNvSpPr txBox="1"/>
          <p:nvPr/>
        </p:nvSpPr>
        <p:spPr>
          <a:xfrm>
            <a:off x="978407" y="4069080"/>
            <a:ext cx="1645920" cy="822960"/>
          </a:xfrm>
          <a:prstGeom prst="rect">
            <a:avLst/>
          </a:prstGeom>
          <a:noFill/>
        </p:spPr>
        <p:txBody>
          <a:bodyPr wrap="square" lIns="0" tIns="0" rIns="0" bIns="0" anchor="t">
            <a:spAutoFit/>
          </a:bodyPr>
          <a:lstStyle/>
          <a:p>
            <a:pPr algn="ctr"/>
            <a:r>
              <a:rPr sz="1300" b="0">
                <a:solidFill>
                  <a:srgbClr val="1F2A27"/>
                </a:solidFill>
                <a:latin typeface="Aptos"/>
              </a:rPr>
              <a:t>73-year-old woman with advanced obstructing Ca esophagus</a:t>
            </a:r>
          </a:p>
        </p:txBody>
      </p:sp>
      <p:pic>
        <p:nvPicPr>
          <p:cNvPr id="21" name="Picture 20" descr="FaArrowRight_g.png"/>
          <p:cNvPicPr>
            <a:picLocks noChangeAspect="1"/>
          </p:cNvPicPr>
          <p:nvPr/>
        </p:nvPicPr>
        <p:blipFill>
          <a:blip r:embed="rId6"/>
          <a:stretch>
            <a:fillRect/>
          </a:stretch>
        </p:blipFill>
        <p:spPr>
          <a:xfrm>
            <a:off x="2761488" y="2907791"/>
            <a:ext cx="219456" cy="219456"/>
          </a:xfrm>
          <a:prstGeom prst="rect">
            <a:avLst/>
          </a:prstGeom>
        </p:spPr>
      </p:pic>
      <p:sp>
        <p:nvSpPr>
          <p:cNvPr id="22" name="Rounded Rectangle 21"/>
          <p:cNvSpPr/>
          <p:nvPr/>
        </p:nvSpPr>
        <p:spPr>
          <a:xfrm>
            <a:off x="3008376" y="2148840"/>
            <a:ext cx="1865376" cy="2788920"/>
          </a:xfrm>
          <a:prstGeom prst="roundRect">
            <a:avLst>
              <a:gd name="adj" fmla="val 8000"/>
            </a:avLst>
          </a:prstGeom>
          <a:solidFill>
            <a:srgbClr val="E8F3EF"/>
          </a:solidFill>
          <a:ln>
            <a:noFill/>
          </a:ln>
        </p:spPr>
        <p:txBody>
          <a:bodyPr rtlCol="0" anchor="ctr"/>
          <a:lstStyle/>
          <a:p>
            <a:pPr algn="ctr"/>
            <a:endParaRPr/>
          </a:p>
        </p:txBody>
      </p:sp>
      <p:sp>
        <p:nvSpPr>
          <p:cNvPr id="23" name="Oval 22"/>
          <p:cNvSpPr/>
          <p:nvPr/>
        </p:nvSpPr>
        <p:spPr>
          <a:xfrm>
            <a:off x="3118104" y="2258568"/>
            <a:ext cx="384048" cy="384048"/>
          </a:xfrm>
          <a:prstGeom prst="ellipse">
            <a:avLst/>
          </a:prstGeom>
          <a:solidFill>
            <a:srgbClr val="CEA84D"/>
          </a:solidFill>
          <a:ln>
            <a:noFill/>
          </a:ln>
        </p:spPr>
        <p:txBody>
          <a:bodyPr rtlCol="0" anchor="ctr"/>
          <a:lstStyle/>
          <a:p>
            <a:pPr algn="ctr"/>
            <a:endParaRPr/>
          </a:p>
        </p:txBody>
      </p:sp>
      <p:sp>
        <p:nvSpPr>
          <p:cNvPr id="24" name="TextBox 23"/>
          <p:cNvSpPr txBox="1"/>
          <p:nvPr/>
        </p:nvSpPr>
        <p:spPr>
          <a:xfrm>
            <a:off x="3118104" y="2258568"/>
            <a:ext cx="384048" cy="384048"/>
          </a:xfrm>
          <a:prstGeom prst="rect">
            <a:avLst/>
          </a:prstGeom>
          <a:noFill/>
        </p:spPr>
        <p:txBody>
          <a:bodyPr wrap="square" lIns="0" tIns="0" rIns="0" bIns="0" anchor="ctr">
            <a:spAutoFit/>
          </a:bodyPr>
          <a:lstStyle/>
          <a:p>
            <a:pPr algn="ctr"/>
            <a:r>
              <a:rPr sz="1400" b="1">
                <a:solidFill>
                  <a:srgbClr val="FFFFFF"/>
                </a:solidFill>
                <a:latin typeface="Aptos"/>
              </a:rPr>
              <a:t>2</a:t>
            </a:r>
          </a:p>
        </p:txBody>
      </p:sp>
      <p:sp>
        <p:nvSpPr>
          <p:cNvPr id="25" name="Oval 24"/>
          <p:cNvSpPr/>
          <p:nvPr/>
        </p:nvSpPr>
        <p:spPr>
          <a:xfrm>
            <a:off x="3575304" y="2651760"/>
            <a:ext cx="731520" cy="731520"/>
          </a:xfrm>
          <a:prstGeom prst="ellipse">
            <a:avLst/>
          </a:prstGeom>
          <a:solidFill>
            <a:srgbClr val="035043"/>
          </a:solidFill>
          <a:ln>
            <a:noFill/>
          </a:ln>
        </p:spPr>
        <p:txBody>
          <a:bodyPr rtlCol="0" anchor="ctr"/>
          <a:lstStyle/>
          <a:p>
            <a:pPr algn="ctr"/>
            <a:endParaRPr/>
          </a:p>
        </p:txBody>
      </p:sp>
      <p:pic>
        <p:nvPicPr>
          <p:cNvPr id="26" name="Picture 25" descr="FaClipboardList_w.png"/>
          <p:cNvPicPr>
            <a:picLocks noChangeAspect="1"/>
          </p:cNvPicPr>
          <p:nvPr/>
        </p:nvPicPr>
        <p:blipFill>
          <a:blip r:embed="rId7"/>
          <a:stretch>
            <a:fillRect/>
          </a:stretch>
        </p:blipFill>
        <p:spPr>
          <a:xfrm>
            <a:off x="3758184" y="2834639"/>
            <a:ext cx="365760" cy="365760"/>
          </a:xfrm>
          <a:prstGeom prst="rect">
            <a:avLst/>
          </a:prstGeom>
        </p:spPr>
      </p:pic>
      <p:sp>
        <p:nvSpPr>
          <p:cNvPr id="27" name="TextBox 26"/>
          <p:cNvSpPr txBox="1"/>
          <p:nvPr/>
        </p:nvSpPr>
        <p:spPr>
          <a:xfrm>
            <a:off x="3099816" y="3520440"/>
            <a:ext cx="1682496" cy="502920"/>
          </a:xfrm>
          <a:prstGeom prst="rect">
            <a:avLst/>
          </a:prstGeom>
          <a:noFill/>
        </p:spPr>
        <p:txBody>
          <a:bodyPr wrap="square" lIns="0" tIns="0" rIns="0" bIns="0" anchor="ctr">
            <a:spAutoFit/>
          </a:bodyPr>
          <a:lstStyle/>
          <a:p>
            <a:pPr algn="ctr"/>
            <a:r>
              <a:rPr sz="1500" b="1">
                <a:solidFill>
                  <a:srgbClr val="035043"/>
                </a:solidFill>
                <a:latin typeface="Aptos"/>
              </a:rPr>
              <a:t>Clinical review</a:t>
            </a:r>
          </a:p>
        </p:txBody>
      </p:sp>
      <p:sp>
        <p:nvSpPr>
          <p:cNvPr id="28" name="TextBox 27"/>
          <p:cNvSpPr txBox="1"/>
          <p:nvPr/>
        </p:nvSpPr>
        <p:spPr>
          <a:xfrm>
            <a:off x="3118104" y="4069080"/>
            <a:ext cx="1645920" cy="822960"/>
          </a:xfrm>
          <a:prstGeom prst="rect">
            <a:avLst/>
          </a:prstGeom>
          <a:noFill/>
        </p:spPr>
        <p:txBody>
          <a:bodyPr wrap="square" lIns="0" tIns="0" rIns="0" bIns="0" anchor="t">
            <a:spAutoFit/>
          </a:bodyPr>
          <a:lstStyle/>
          <a:p>
            <a:pPr algn="ctr"/>
            <a:r>
              <a:rPr sz="1300" b="0">
                <a:solidFill>
                  <a:srgbClr val="1F2A27"/>
                </a:solidFill>
                <a:latin typeface="Aptos"/>
              </a:rPr>
              <a:t>Presentation and symptoms</a:t>
            </a:r>
          </a:p>
        </p:txBody>
      </p:sp>
      <p:pic>
        <p:nvPicPr>
          <p:cNvPr id="29" name="Picture 28" descr="FaArrowRight_g.png"/>
          <p:cNvPicPr>
            <a:picLocks noChangeAspect="1"/>
          </p:cNvPicPr>
          <p:nvPr/>
        </p:nvPicPr>
        <p:blipFill>
          <a:blip r:embed="rId6"/>
          <a:stretch>
            <a:fillRect/>
          </a:stretch>
        </p:blipFill>
        <p:spPr>
          <a:xfrm>
            <a:off x="4901184" y="2907791"/>
            <a:ext cx="219456" cy="219456"/>
          </a:xfrm>
          <a:prstGeom prst="rect">
            <a:avLst/>
          </a:prstGeom>
        </p:spPr>
      </p:pic>
      <p:sp>
        <p:nvSpPr>
          <p:cNvPr id="30" name="Rounded Rectangle 29"/>
          <p:cNvSpPr/>
          <p:nvPr/>
        </p:nvSpPr>
        <p:spPr>
          <a:xfrm>
            <a:off x="5148072" y="2148840"/>
            <a:ext cx="1865376" cy="2788920"/>
          </a:xfrm>
          <a:prstGeom prst="roundRect">
            <a:avLst>
              <a:gd name="adj" fmla="val 8000"/>
            </a:avLst>
          </a:prstGeom>
          <a:solidFill>
            <a:srgbClr val="E8F3EF"/>
          </a:solidFill>
          <a:ln>
            <a:noFill/>
          </a:ln>
        </p:spPr>
        <p:txBody>
          <a:bodyPr rtlCol="0" anchor="ctr"/>
          <a:lstStyle/>
          <a:p>
            <a:pPr algn="ctr"/>
            <a:endParaRPr/>
          </a:p>
        </p:txBody>
      </p:sp>
      <p:sp>
        <p:nvSpPr>
          <p:cNvPr id="31" name="Oval 30"/>
          <p:cNvSpPr/>
          <p:nvPr/>
        </p:nvSpPr>
        <p:spPr>
          <a:xfrm>
            <a:off x="5257800" y="2258568"/>
            <a:ext cx="384048" cy="384048"/>
          </a:xfrm>
          <a:prstGeom prst="ellipse">
            <a:avLst/>
          </a:prstGeom>
          <a:solidFill>
            <a:srgbClr val="CEA84D"/>
          </a:solidFill>
          <a:ln>
            <a:noFill/>
          </a:ln>
        </p:spPr>
        <p:txBody>
          <a:bodyPr rtlCol="0" anchor="ctr"/>
          <a:lstStyle/>
          <a:p>
            <a:pPr algn="ctr"/>
            <a:endParaRPr/>
          </a:p>
        </p:txBody>
      </p:sp>
      <p:sp>
        <p:nvSpPr>
          <p:cNvPr id="32" name="TextBox 31"/>
          <p:cNvSpPr txBox="1"/>
          <p:nvPr/>
        </p:nvSpPr>
        <p:spPr>
          <a:xfrm>
            <a:off x="5257800" y="2258568"/>
            <a:ext cx="384048" cy="384048"/>
          </a:xfrm>
          <a:prstGeom prst="rect">
            <a:avLst/>
          </a:prstGeom>
          <a:noFill/>
        </p:spPr>
        <p:txBody>
          <a:bodyPr wrap="square" lIns="0" tIns="0" rIns="0" bIns="0" anchor="ctr">
            <a:spAutoFit/>
          </a:bodyPr>
          <a:lstStyle/>
          <a:p>
            <a:pPr algn="ctr"/>
            <a:r>
              <a:rPr sz="1400" b="1">
                <a:solidFill>
                  <a:srgbClr val="FFFFFF"/>
                </a:solidFill>
                <a:latin typeface="Aptos"/>
              </a:rPr>
              <a:t>3</a:t>
            </a:r>
          </a:p>
        </p:txBody>
      </p:sp>
      <p:sp>
        <p:nvSpPr>
          <p:cNvPr id="33" name="Oval 32"/>
          <p:cNvSpPr/>
          <p:nvPr/>
        </p:nvSpPr>
        <p:spPr>
          <a:xfrm>
            <a:off x="5715000" y="2651760"/>
            <a:ext cx="731520" cy="731520"/>
          </a:xfrm>
          <a:prstGeom prst="ellipse">
            <a:avLst/>
          </a:prstGeom>
          <a:solidFill>
            <a:srgbClr val="035043"/>
          </a:solidFill>
          <a:ln>
            <a:noFill/>
          </a:ln>
        </p:spPr>
        <p:txBody>
          <a:bodyPr rtlCol="0" anchor="ctr"/>
          <a:lstStyle/>
          <a:p>
            <a:pPr algn="ctr"/>
            <a:endParaRPr/>
          </a:p>
        </p:txBody>
      </p:sp>
      <p:pic>
        <p:nvPicPr>
          <p:cNvPr id="34" name="Picture 33" descr="FaMicroscope_w.png"/>
          <p:cNvPicPr>
            <a:picLocks noChangeAspect="1"/>
          </p:cNvPicPr>
          <p:nvPr/>
        </p:nvPicPr>
        <p:blipFill>
          <a:blip r:embed="rId8"/>
          <a:stretch>
            <a:fillRect/>
          </a:stretch>
        </p:blipFill>
        <p:spPr>
          <a:xfrm>
            <a:off x="5897880" y="2834639"/>
            <a:ext cx="365760" cy="365760"/>
          </a:xfrm>
          <a:prstGeom prst="rect">
            <a:avLst/>
          </a:prstGeom>
        </p:spPr>
      </p:pic>
      <p:sp>
        <p:nvSpPr>
          <p:cNvPr id="35" name="TextBox 34"/>
          <p:cNvSpPr txBox="1"/>
          <p:nvPr/>
        </p:nvSpPr>
        <p:spPr>
          <a:xfrm>
            <a:off x="5239512" y="3520440"/>
            <a:ext cx="1682496" cy="502920"/>
          </a:xfrm>
          <a:prstGeom prst="rect">
            <a:avLst/>
          </a:prstGeom>
          <a:noFill/>
        </p:spPr>
        <p:txBody>
          <a:bodyPr wrap="square" lIns="0" tIns="0" rIns="0" bIns="0" anchor="ctr">
            <a:spAutoFit/>
          </a:bodyPr>
          <a:lstStyle/>
          <a:p>
            <a:pPr algn="ctr"/>
            <a:r>
              <a:rPr sz="1500" b="1">
                <a:solidFill>
                  <a:srgbClr val="035043"/>
                </a:solidFill>
                <a:latin typeface="Aptos"/>
              </a:rPr>
              <a:t>Endoscopy &amp; histology</a:t>
            </a:r>
          </a:p>
        </p:txBody>
      </p:sp>
      <p:sp>
        <p:nvSpPr>
          <p:cNvPr id="36" name="TextBox 35"/>
          <p:cNvSpPr txBox="1"/>
          <p:nvPr/>
        </p:nvSpPr>
        <p:spPr>
          <a:xfrm>
            <a:off x="5257800" y="4069080"/>
            <a:ext cx="1645920" cy="822960"/>
          </a:xfrm>
          <a:prstGeom prst="rect">
            <a:avLst/>
          </a:prstGeom>
          <a:noFill/>
        </p:spPr>
        <p:txBody>
          <a:bodyPr wrap="square" lIns="0" tIns="0" rIns="0" bIns="0" anchor="t">
            <a:spAutoFit/>
          </a:bodyPr>
          <a:lstStyle/>
          <a:p>
            <a:pPr algn="ctr"/>
            <a:r>
              <a:rPr sz="1300" b="0">
                <a:solidFill>
                  <a:srgbClr val="1F2A27"/>
                </a:solidFill>
                <a:latin typeface="Aptos"/>
              </a:rPr>
              <a:t>Tumor location and tissue diagnosis</a:t>
            </a:r>
          </a:p>
        </p:txBody>
      </p:sp>
      <p:pic>
        <p:nvPicPr>
          <p:cNvPr id="37" name="Picture 36" descr="FaArrowRight_g.png"/>
          <p:cNvPicPr>
            <a:picLocks noChangeAspect="1"/>
          </p:cNvPicPr>
          <p:nvPr/>
        </p:nvPicPr>
        <p:blipFill>
          <a:blip r:embed="rId6"/>
          <a:stretch>
            <a:fillRect/>
          </a:stretch>
        </p:blipFill>
        <p:spPr>
          <a:xfrm>
            <a:off x="7040880" y="2907791"/>
            <a:ext cx="219456" cy="219456"/>
          </a:xfrm>
          <a:prstGeom prst="rect">
            <a:avLst/>
          </a:prstGeom>
        </p:spPr>
      </p:pic>
      <p:sp>
        <p:nvSpPr>
          <p:cNvPr id="38" name="Rounded Rectangle 37"/>
          <p:cNvSpPr/>
          <p:nvPr/>
        </p:nvSpPr>
        <p:spPr>
          <a:xfrm>
            <a:off x="7287768" y="2148840"/>
            <a:ext cx="1865376" cy="2788920"/>
          </a:xfrm>
          <a:prstGeom prst="roundRect">
            <a:avLst>
              <a:gd name="adj" fmla="val 8000"/>
            </a:avLst>
          </a:prstGeom>
          <a:solidFill>
            <a:srgbClr val="E8F3EF"/>
          </a:solidFill>
          <a:ln>
            <a:noFill/>
          </a:ln>
        </p:spPr>
        <p:txBody>
          <a:bodyPr rtlCol="0" anchor="ctr"/>
          <a:lstStyle/>
          <a:p>
            <a:pPr algn="ctr"/>
            <a:endParaRPr/>
          </a:p>
        </p:txBody>
      </p:sp>
      <p:sp>
        <p:nvSpPr>
          <p:cNvPr id="39" name="Oval 38"/>
          <p:cNvSpPr/>
          <p:nvPr/>
        </p:nvSpPr>
        <p:spPr>
          <a:xfrm>
            <a:off x="7397496" y="2258568"/>
            <a:ext cx="384048" cy="384048"/>
          </a:xfrm>
          <a:prstGeom prst="ellipse">
            <a:avLst/>
          </a:prstGeom>
          <a:solidFill>
            <a:srgbClr val="CEA84D"/>
          </a:solidFill>
          <a:ln>
            <a:noFill/>
          </a:ln>
        </p:spPr>
        <p:txBody>
          <a:bodyPr rtlCol="0" anchor="ctr"/>
          <a:lstStyle/>
          <a:p>
            <a:pPr algn="ctr"/>
            <a:endParaRPr/>
          </a:p>
        </p:txBody>
      </p:sp>
      <p:sp>
        <p:nvSpPr>
          <p:cNvPr id="40" name="TextBox 39"/>
          <p:cNvSpPr txBox="1"/>
          <p:nvPr/>
        </p:nvSpPr>
        <p:spPr>
          <a:xfrm>
            <a:off x="7397496" y="2258568"/>
            <a:ext cx="384048" cy="384048"/>
          </a:xfrm>
          <a:prstGeom prst="rect">
            <a:avLst/>
          </a:prstGeom>
          <a:noFill/>
        </p:spPr>
        <p:txBody>
          <a:bodyPr wrap="square" lIns="0" tIns="0" rIns="0" bIns="0" anchor="ctr">
            <a:spAutoFit/>
          </a:bodyPr>
          <a:lstStyle/>
          <a:p>
            <a:pPr algn="ctr"/>
            <a:r>
              <a:rPr sz="1400" b="1">
                <a:solidFill>
                  <a:srgbClr val="FFFFFF"/>
                </a:solidFill>
                <a:latin typeface="Aptos"/>
              </a:rPr>
              <a:t>4</a:t>
            </a:r>
          </a:p>
        </p:txBody>
      </p:sp>
      <p:sp>
        <p:nvSpPr>
          <p:cNvPr id="41" name="Oval 40"/>
          <p:cNvSpPr/>
          <p:nvPr/>
        </p:nvSpPr>
        <p:spPr>
          <a:xfrm>
            <a:off x="7854696" y="2651760"/>
            <a:ext cx="731520" cy="731520"/>
          </a:xfrm>
          <a:prstGeom prst="ellipse">
            <a:avLst/>
          </a:prstGeom>
          <a:solidFill>
            <a:srgbClr val="035043"/>
          </a:solidFill>
          <a:ln>
            <a:noFill/>
          </a:ln>
        </p:spPr>
        <p:txBody>
          <a:bodyPr rtlCol="0" anchor="ctr"/>
          <a:lstStyle/>
          <a:p>
            <a:pPr algn="ctr"/>
            <a:endParaRPr/>
          </a:p>
        </p:txBody>
      </p:sp>
      <p:pic>
        <p:nvPicPr>
          <p:cNvPr id="42" name="Picture 41" descr="FaVial_w.png"/>
          <p:cNvPicPr>
            <a:picLocks noChangeAspect="1"/>
          </p:cNvPicPr>
          <p:nvPr/>
        </p:nvPicPr>
        <p:blipFill>
          <a:blip r:embed="rId9"/>
          <a:stretch>
            <a:fillRect/>
          </a:stretch>
        </p:blipFill>
        <p:spPr>
          <a:xfrm>
            <a:off x="8037576" y="2834639"/>
            <a:ext cx="365760" cy="365760"/>
          </a:xfrm>
          <a:prstGeom prst="rect">
            <a:avLst/>
          </a:prstGeom>
        </p:spPr>
      </p:pic>
      <p:sp>
        <p:nvSpPr>
          <p:cNvPr id="43" name="TextBox 42"/>
          <p:cNvSpPr txBox="1"/>
          <p:nvPr/>
        </p:nvSpPr>
        <p:spPr>
          <a:xfrm>
            <a:off x="7379208" y="3520440"/>
            <a:ext cx="1682496" cy="502920"/>
          </a:xfrm>
          <a:prstGeom prst="rect">
            <a:avLst/>
          </a:prstGeom>
          <a:noFill/>
        </p:spPr>
        <p:txBody>
          <a:bodyPr wrap="square" lIns="0" tIns="0" rIns="0" bIns="0" anchor="ctr">
            <a:spAutoFit/>
          </a:bodyPr>
          <a:lstStyle/>
          <a:p>
            <a:pPr algn="ctr"/>
            <a:r>
              <a:rPr sz="1500" b="1">
                <a:solidFill>
                  <a:srgbClr val="035043"/>
                </a:solidFill>
                <a:latin typeface="Aptos"/>
              </a:rPr>
              <a:t>Renal function</a:t>
            </a:r>
          </a:p>
        </p:txBody>
      </p:sp>
      <p:sp>
        <p:nvSpPr>
          <p:cNvPr id="44" name="TextBox 43"/>
          <p:cNvSpPr txBox="1"/>
          <p:nvPr/>
        </p:nvSpPr>
        <p:spPr>
          <a:xfrm>
            <a:off x="7397496" y="4069080"/>
            <a:ext cx="1645920" cy="822960"/>
          </a:xfrm>
          <a:prstGeom prst="rect">
            <a:avLst/>
          </a:prstGeom>
          <a:noFill/>
        </p:spPr>
        <p:txBody>
          <a:bodyPr wrap="square" lIns="0" tIns="0" rIns="0" bIns="0" anchor="t">
            <a:spAutoFit/>
          </a:bodyPr>
          <a:lstStyle/>
          <a:p>
            <a:pPr algn="ctr"/>
            <a:r>
              <a:rPr sz="1300" b="0">
                <a:solidFill>
                  <a:srgbClr val="1F2A27"/>
                </a:solidFill>
                <a:latin typeface="Aptos"/>
              </a:rPr>
              <a:t>Creatinine, eGFR, urea, electrolytes, hemoglobin</a:t>
            </a:r>
          </a:p>
        </p:txBody>
      </p:sp>
      <p:pic>
        <p:nvPicPr>
          <p:cNvPr id="45" name="Picture 44" descr="FaArrowRight_g.png"/>
          <p:cNvPicPr>
            <a:picLocks noChangeAspect="1"/>
          </p:cNvPicPr>
          <p:nvPr/>
        </p:nvPicPr>
        <p:blipFill>
          <a:blip r:embed="rId6"/>
          <a:stretch>
            <a:fillRect/>
          </a:stretch>
        </p:blipFill>
        <p:spPr>
          <a:xfrm>
            <a:off x="9180576" y="2907791"/>
            <a:ext cx="219456" cy="219456"/>
          </a:xfrm>
          <a:prstGeom prst="rect">
            <a:avLst/>
          </a:prstGeom>
        </p:spPr>
      </p:pic>
      <p:sp>
        <p:nvSpPr>
          <p:cNvPr id="46" name="Rounded Rectangle 45"/>
          <p:cNvSpPr/>
          <p:nvPr/>
        </p:nvSpPr>
        <p:spPr>
          <a:xfrm>
            <a:off x="9427463" y="2148840"/>
            <a:ext cx="1865376" cy="2788920"/>
          </a:xfrm>
          <a:prstGeom prst="roundRect">
            <a:avLst>
              <a:gd name="adj" fmla="val 8000"/>
            </a:avLst>
          </a:prstGeom>
          <a:solidFill>
            <a:srgbClr val="E8F3EF"/>
          </a:solidFill>
          <a:ln>
            <a:noFill/>
          </a:ln>
        </p:spPr>
        <p:txBody>
          <a:bodyPr rtlCol="0" anchor="ctr"/>
          <a:lstStyle/>
          <a:p>
            <a:pPr algn="ctr"/>
            <a:endParaRPr/>
          </a:p>
        </p:txBody>
      </p:sp>
      <p:sp>
        <p:nvSpPr>
          <p:cNvPr id="47" name="Oval 46"/>
          <p:cNvSpPr/>
          <p:nvPr/>
        </p:nvSpPr>
        <p:spPr>
          <a:xfrm>
            <a:off x="9537191" y="2258568"/>
            <a:ext cx="384048" cy="384048"/>
          </a:xfrm>
          <a:prstGeom prst="ellipse">
            <a:avLst/>
          </a:prstGeom>
          <a:solidFill>
            <a:srgbClr val="CEA84D"/>
          </a:solidFill>
          <a:ln>
            <a:noFill/>
          </a:ln>
        </p:spPr>
        <p:txBody>
          <a:bodyPr rtlCol="0" anchor="ctr"/>
          <a:lstStyle/>
          <a:p>
            <a:pPr algn="ctr"/>
            <a:endParaRPr/>
          </a:p>
        </p:txBody>
      </p:sp>
      <p:sp>
        <p:nvSpPr>
          <p:cNvPr id="48" name="TextBox 47"/>
          <p:cNvSpPr txBox="1"/>
          <p:nvPr/>
        </p:nvSpPr>
        <p:spPr>
          <a:xfrm>
            <a:off x="9537191" y="2258568"/>
            <a:ext cx="384048" cy="384048"/>
          </a:xfrm>
          <a:prstGeom prst="rect">
            <a:avLst/>
          </a:prstGeom>
          <a:noFill/>
        </p:spPr>
        <p:txBody>
          <a:bodyPr wrap="square" lIns="0" tIns="0" rIns="0" bIns="0" anchor="ctr">
            <a:spAutoFit/>
          </a:bodyPr>
          <a:lstStyle/>
          <a:p>
            <a:pPr algn="ctr"/>
            <a:r>
              <a:rPr sz="1400" b="1">
                <a:solidFill>
                  <a:srgbClr val="FFFFFF"/>
                </a:solidFill>
                <a:latin typeface="Aptos"/>
              </a:rPr>
              <a:t>5</a:t>
            </a:r>
          </a:p>
        </p:txBody>
      </p:sp>
      <p:sp>
        <p:nvSpPr>
          <p:cNvPr id="49" name="Oval 48"/>
          <p:cNvSpPr/>
          <p:nvPr/>
        </p:nvSpPr>
        <p:spPr>
          <a:xfrm>
            <a:off x="9994391" y="2651760"/>
            <a:ext cx="731520" cy="731520"/>
          </a:xfrm>
          <a:prstGeom prst="ellipse">
            <a:avLst/>
          </a:prstGeom>
          <a:solidFill>
            <a:srgbClr val="035043"/>
          </a:solidFill>
          <a:ln>
            <a:noFill/>
          </a:ln>
        </p:spPr>
        <p:txBody>
          <a:bodyPr rtlCol="0" anchor="ctr"/>
          <a:lstStyle/>
          <a:p>
            <a:pPr algn="ctr"/>
            <a:endParaRPr/>
          </a:p>
        </p:txBody>
      </p:sp>
      <p:pic>
        <p:nvPicPr>
          <p:cNvPr id="50" name="Picture 49" descr="FaSyringe_w.png"/>
          <p:cNvPicPr>
            <a:picLocks noChangeAspect="1"/>
          </p:cNvPicPr>
          <p:nvPr/>
        </p:nvPicPr>
        <p:blipFill>
          <a:blip r:embed="rId10"/>
          <a:stretch>
            <a:fillRect/>
          </a:stretch>
        </p:blipFill>
        <p:spPr>
          <a:xfrm>
            <a:off x="10177272" y="2834639"/>
            <a:ext cx="365760" cy="365760"/>
          </a:xfrm>
          <a:prstGeom prst="rect">
            <a:avLst/>
          </a:prstGeom>
        </p:spPr>
      </p:pic>
      <p:sp>
        <p:nvSpPr>
          <p:cNvPr id="51" name="TextBox 50"/>
          <p:cNvSpPr txBox="1"/>
          <p:nvPr/>
        </p:nvSpPr>
        <p:spPr>
          <a:xfrm>
            <a:off x="9518903" y="3520440"/>
            <a:ext cx="1682496" cy="502920"/>
          </a:xfrm>
          <a:prstGeom prst="rect">
            <a:avLst/>
          </a:prstGeom>
          <a:noFill/>
        </p:spPr>
        <p:txBody>
          <a:bodyPr wrap="square" lIns="0" tIns="0" rIns="0" bIns="0" anchor="ctr">
            <a:spAutoFit/>
          </a:bodyPr>
          <a:lstStyle/>
          <a:p>
            <a:pPr algn="ctr"/>
            <a:r>
              <a:rPr sz="1500" b="1">
                <a:solidFill>
                  <a:srgbClr val="035043"/>
                </a:solidFill>
                <a:latin typeface="Aptos"/>
              </a:rPr>
              <a:t>Supportive care</a:t>
            </a:r>
          </a:p>
        </p:txBody>
      </p:sp>
      <p:sp>
        <p:nvSpPr>
          <p:cNvPr id="52" name="TextBox 51"/>
          <p:cNvSpPr txBox="1"/>
          <p:nvPr/>
        </p:nvSpPr>
        <p:spPr>
          <a:xfrm>
            <a:off x="9537191" y="4069080"/>
            <a:ext cx="1645920" cy="822960"/>
          </a:xfrm>
          <a:prstGeom prst="rect">
            <a:avLst/>
          </a:prstGeom>
          <a:noFill/>
        </p:spPr>
        <p:txBody>
          <a:bodyPr wrap="square" lIns="0" tIns="0" rIns="0" bIns="0" anchor="t">
            <a:spAutoFit/>
          </a:bodyPr>
          <a:lstStyle/>
          <a:p>
            <a:pPr algn="ctr"/>
            <a:r>
              <a:rPr sz="1300" b="0">
                <a:solidFill>
                  <a:srgbClr val="1F2A27"/>
                </a:solidFill>
                <a:latin typeface="Aptos"/>
              </a:rPr>
              <a:t>Response to hydration, nutrition and potassium replacement</a:t>
            </a:r>
          </a:p>
        </p:txBody>
      </p:sp>
      <p:sp>
        <p:nvSpPr>
          <p:cNvPr id="53" name="TextBox 52"/>
          <p:cNvSpPr txBox="1"/>
          <p:nvPr/>
        </p:nvSpPr>
        <p:spPr>
          <a:xfrm>
            <a:off x="868680" y="5166360"/>
            <a:ext cx="10424160" cy="274320"/>
          </a:xfrm>
          <a:prstGeom prst="rect">
            <a:avLst/>
          </a:prstGeom>
          <a:noFill/>
        </p:spPr>
        <p:txBody>
          <a:bodyPr wrap="square" lIns="0" tIns="0" rIns="0" bIns="0" anchor="t">
            <a:spAutoFit/>
          </a:bodyPr>
          <a:lstStyle/>
          <a:p>
            <a:pPr algn="l"/>
            <a:r>
              <a:rPr sz="1200" b="1">
                <a:solidFill>
                  <a:srgbClr val="CEA84D"/>
                </a:solidFill>
                <a:latin typeface="Aptos"/>
              </a:rPr>
              <a:t>PARAMETERS EVALUATED</a:t>
            </a:r>
          </a:p>
        </p:txBody>
      </p:sp>
      <p:sp>
        <p:nvSpPr>
          <p:cNvPr id="54" name="Rounded Rectangle 53"/>
          <p:cNvSpPr/>
          <p:nvPr/>
        </p:nvSpPr>
        <p:spPr>
          <a:xfrm>
            <a:off x="868680" y="5504688"/>
            <a:ext cx="1051560" cy="457200"/>
          </a:xfrm>
          <a:prstGeom prst="roundRect">
            <a:avLst>
              <a:gd name="adj" fmla="val 50000"/>
            </a:avLst>
          </a:prstGeom>
          <a:solidFill>
            <a:srgbClr val="D3E6DF"/>
          </a:solidFill>
          <a:ln>
            <a:noFill/>
          </a:ln>
        </p:spPr>
        <p:txBody>
          <a:bodyPr rtlCol="0" anchor="ctr"/>
          <a:lstStyle/>
          <a:p>
            <a:pPr algn="ctr"/>
            <a:endParaRPr/>
          </a:p>
        </p:txBody>
      </p:sp>
      <p:sp>
        <p:nvSpPr>
          <p:cNvPr id="55" name="TextBox 54"/>
          <p:cNvSpPr txBox="1"/>
          <p:nvPr/>
        </p:nvSpPr>
        <p:spPr>
          <a:xfrm>
            <a:off x="868680" y="5504688"/>
            <a:ext cx="1051560" cy="457200"/>
          </a:xfrm>
          <a:prstGeom prst="rect">
            <a:avLst/>
          </a:prstGeom>
          <a:noFill/>
        </p:spPr>
        <p:txBody>
          <a:bodyPr wrap="square" lIns="0" tIns="0" rIns="0" bIns="0" anchor="ctr">
            <a:spAutoFit/>
          </a:bodyPr>
          <a:lstStyle/>
          <a:p>
            <a:pPr algn="ctr"/>
            <a:r>
              <a:rPr sz="1200" b="1">
                <a:solidFill>
                  <a:srgbClr val="035043"/>
                </a:solidFill>
                <a:latin typeface="Aptos"/>
              </a:rPr>
              <a:t>Symptoms</a:t>
            </a:r>
          </a:p>
        </p:txBody>
      </p:sp>
      <p:sp>
        <p:nvSpPr>
          <p:cNvPr id="56" name="Rounded Rectangle 55"/>
          <p:cNvSpPr/>
          <p:nvPr/>
        </p:nvSpPr>
        <p:spPr>
          <a:xfrm>
            <a:off x="2011680" y="5504688"/>
            <a:ext cx="1097280" cy="457200"/>
          </a:xfrm>
          <a:prstGeom prst="roundRect">
            <a:avLst>
              <a:gd name="adj" fmla="val 50000"/>
            </a:avLst>
          </a:prstGeom>
          <a:solidFill>
            <a:srgbClr val="D3E6DF"/>
          </a:solidFill>
          <a:ln>
            <a:noFill/>
          </a:ln>
        </p:spPr>
        <p:txBody>
          <a:bodyPr rtlCol="0" anchor="ctr"/>
          <a:lstStyle/>
          <a:p>
            <a:pPr algn="ctr"/>
            <a:endParaRPr/>
          </a:p>
        </p:txBody>
      </p:sp>
      <p:sp>
        <p:nvSpPr>
          <p:cNvPr id="57" name="TextBox 56"/>
          <p:cNvSpPr txBox="1"/>
          <p:nvPr/>
        </p:nvSpPr>
        <p:spPr>
          <a:xfrm>
            <a:off x="2011680" y="5504688"/>
            <a:ext cx="1097280" cy="457200"/>
          </a:xfrm>
          <a:prstGeom prst="rect">
            <a:avLst/>
          </a:prstGeom>
          <a:noFill/>
        </p:spPr>
        <p:txBody>
          <a:bodyPr wrap="square" lIns="0" tIns="0" rIns="0" bIns="0" anchor="ctr">
            <a:spAutoFit/>
          </a:bodyPr>
          <a:lstStyle/>
          <a:p>
            <a:pPr algn="ctr"/>
            <a:r>
              <a:rPr sz="1200" b="1">
                <a:solidFill>
                  <a:srgbClr val="035043"/>
                </a:solidFill>
                <a:latin typeface="Aptos"/>
              </a:rPr>
              <a:t>Endoscopy</a:t>
            </a:r>
          </a:p>
        </p:txBody>
      </p:sp>
      <p:sp>
        <p:nvSpPr>
          <p:cNvPr id="58" name="Rounded Rectangle 57"/>
          <p:cNvSpPr/>
          <p:nvPr/>
        </p:nvSpPr>
        <p:spPr>
          <a:xfrm>
            <a:off x="3200400" y="5504688"/>
            <a:ext cx="1417320" cy="457200"/>
          </a:xfrm>
          <a:prstGeom prst="roundRect">
            <a:avLst>
              <a:gd name="adj" fmla="val 50000"/>
            </a:avLst>
          </a:prstGeom>
          <a:solidFill>
            <a:srgbClr val="D3E6DF"/>
          </a:solidFill>
          <a:ln>
            <a:noFill/>
          </a:ln>
        </p:spPr>
        <p:txBody>
          <a:bodyPr rtlCol="0" anchor="ctr"/>
          <a:lstStyle/>
          <a:p>
            <a:pPr algn="ctr"/>
            <a:endParaRPr/>
          </a:p>
        </p:txBody>
      </p:sp>
      <p:sp>
        <p:nvSpPr>
          <p:cNvPr id="59" name="TextBox 58"/>
          <p:cNvSpPr txBox="1"/>
          <p:nvPr/>
        </p:nvSpPr>
        <p:spPr>
          <a:xfrm>
            <a:off x="3200400" y="5504688"/>
            <a:ext cx="1417320" cy="457200"/>
          </a:xfrm>
          <a:prstGeom prst="rect">
            <a:avLst/>
          </a:prstGeom>
          <a:noFill/>
        </p:spPr>
        <p:txBody>
          <a:bodyPr wrap="square" lIns="0" tIns="0" rIns="0" bIns="0" anchor="ctr">
            <a:spAutoFit/>
          </a:bodyPr>
          <a:lstStyle/>
          <a:p>
            <a:pPr algn="ctr"/>
            <a:r>
              <a:rPr sz="1200" b="1">
                <a:solidFill>
                  <a:srgbClr val="035043"/>
                </a:solidFill>
                <a:latin typeface="Aptos"/>
              </a:rPr>
              <a:t>Histopathology</a:t>
            </a:r>
          </a:p>
        </p:txBody>
      </p:sp>
      <p:sp>
        <p:nvSpPr>
          <p:cNvPr id="60" name="Rounded Rectangle 59"/>
          <p:cNvSpPr/>
          <p:nvPr/>
        </p:nvSpPr>
        <p:spPr>
          <a:xfrm>
            <a:off x="4709160" y="5504688"/>
            <a:ext cx="1600200" cy="457200"/>
          </a:xfrm>
          <a:prstGeom prst="roundRect">
            <a:avLst>
              <a:gd name="adj" fmla="val 50000"/>
            </a:avLst>
          </a:prstGeom>
          <a:solidFill>
            <a:srgbClr val="D3E6DF"/>
          </a:solidFill>
          <a:ln>
            <a:noFill/>
          </a:ln>
        </p:spPr>
        <p:txBody>
          <a:bodyPr rtlCol="0" anchor="ctr"/>
          <a:lstStyle/>
          <a:p>
            <a:pPr algn="ctr"/>
            <a:endParaRPr/>
          </a:p>
        </p:txBody>
      </p:sp>
      <p:sp>
        <p:nvSpPr>
          <p:cNvPr id="61" name="TextBox 60"/>
          <p:cNvSpPr txBox="1"/>
          <p:nvPr/>
        </p:nvSpPr>
        <p:spPr>
          <a:xfrm>
            <a:off x="4709160" y="5504688"/>
            <a:ext cx="1600200" cy="457200"/>
          </a:xfrm>
          <a:prstGeom prst="rect">
            <a:avLst/>
          </a:prstGeom>
          <a:noFill/>
        </p:spPr>
        <p:txBody>
          <a:bodyPr wrap="square" lIns="0" tIns="0" rIns="0" bIns="0" anchor="ctr">
            <a:spAutoFit/>
          </a:bodyPr>
          <a:lstStyle/>
          <a:p>
            <a:pPr algn="ctr"/>
            <a:r>
              <a:rPr sz="1200" b="1">
                <a:solidFill>
                  <a:srgbClr val="035043"/>
                </a:solidFill>
                <a:latin typeface="Aptos"/>
              </a:rPr>
              <a:t>Creatinine / eGFR</a:t>
            </a:r>
          </a:p>
        </p:txBody>
      </p:sp>
      <p:sp>
        <p:nvSpPr>
          <p:cNvPr id="62" name="Rounded Rectangle 61"/>
          <p:cNvSpPr/>
          <p:nvPr/>
        </p:nvSpPr>
        <p:spPr>
          <a:xfrm>
            <a:off x="6400800" y="5504688"/>
            <a:ext cx="731520" cy="457200"/>
          </a:xfrm>
          <a:prstGeom prst="roundRect">
            <a:avLst>
              <a:gd name="adj" fmla="val 50000"/>
            </a:avLst>
          </a:prstGeom>
          <a:solidFill>
            <a:srgbClr val="D3E6DF"/>
          </a:solidFill>
          <a:ln>
            <a:noFill/>
          </a:ln>
        </p:spPr>
        <p:txBody>
          <a:bodyPr rtlCol="0" anchor="ctr"/>
          <a:lstStyle/>
          <a:p>
            <a:pPr algn="ctr"/>
            <a:endParaRPr/>
          </a:p>
        </p:txBody>
      </p:sp>
      <p:sp>
        <p:nvSpPr>
          <p:cNvPr id="63" name="TextBox 62"/>
          <p:cNvSpPr txBox="1"/>
          <p:nvPr/>
        </p:nvSpPr>
        <p:spPr>
          <a:xfrm>
            <a:off x="6400800" y="5504688"/>
            <a:ext cx="731520" cy="457200"/>
          </a:xfrm>
          <a:prstGeom prst="rect">
            <a:avLst/>
          </a:prstGeom>
          <a:noFill/>
        </p:spPr>
        <p:txBody>
          <a:bodyPr wrap="square" lIns="0" tIns="0" rIns="0" bIns="0" anchor="ctr">
            <a:spAutoFit/>
          </a:bodyPr>
          <a:lstStyle/>
          <a:p>
            <a:pPr algn="ctr"/>
            <a:r>
              <a:rPr sz="1200" b="1">
                <a:solidFill>
                  <a:srgbClr val="035043"/>
                </a:solidFill>
                <a:latin typeface="Aptos"/>
              </a:rPr>
              <a:t>Urea</a:t>
            </a:r>
          </a:p>
        </p:txBody>
      </p:sp>
      <p:sp>
        <p:nvSpPr>
          <p:cNvPr id="64" name="Rounded Rectangle 63"/>
          <p:cNvSpPr/>
          <p:nvPr/>
        </p:nvSpPr>
        <p:spPr>
          <a:xfrm>
            <a:off x="7223760" y="5504688"/>
            <a:ext cx="960120" cy="457200"/>
          </a:xfrm>
          <a:prstGeom prst="roundRect">
            <a:avLst>
              <a:gd name="adj" fmla="val 50000"/>
            </a:avLst>
          </a:prstGeom>
          <a:solidFill>
            <a:srgbClr val="D3E6DF"/>
          </a:solidFill>
          <a:ln>
            <a:noFill/>
          </a:ln>
        </p:spPr>
        <p:txBody>
          <a:bodyPr rtlCol="0" anchor="ctr"/>
          <a:lstStyle/>
          <a:p>
            <a:pPr algn="ctr"/>
            <a:endParaRPr/>
          </a:p>
        </p:txBody>
      </p:sp>
      <p:sp>
        <p:nvSpPr>
          <p:cNvPr id="65" name="TextBox 64"/>
          <p:cNvSpPr txBox="1"/>
          <p:nvPr/>
        </p:nvSpPr>
        <p:spPr>
          <a:xfrm>
            <a:off x="7223760" y="5504688"/>
            <a:ext cx="960120" cy="457200"/>
          </a:xfrm>
          <a:prstGeom prst="rect">
            <a:avLst/>
          </a:prstGeom>
          <a:noFill/>
        </p:spPr>
        <p:txBody>
          <a:bodyPr wrap="square" lIns="0" tIns="0" rIns="0" bIns="0" anchor="ctr">
            <a:spAutoFit/>
          </a:bodyPr>
          <a:lstStyle/>
          <a:p>
            <a:pPr algn="ctr"/>
            <a:r>
              <a:rPr sz="1200" b="1">
                <a:solidFill>
                  <a:srgbClr val="035043"/>
                </a:solidFill>
                <a:latin typeface="Aptos"/>
              </a:rPr>
              <a:t>K⁺ / Na⁺</a:t>
            </a:r>
          </a:p>
        </p:txBody>
      </p:sp>
      <p:sp>
        <p:nvSpPr>
          <p:cNvPr id="66" name="Rounded Rectangle 65"/>
          <p:cNvSpPr/>
          <p:nvPr/>
        </p:nvSpPr>
        <p:spPr>
          <a:xfrm>
            <a:off x="8275320" y="5504688"/>
            <a:ext cx="1234440" cy="457200"/>
          </a:xfrm>
          <a:prstGeom prst="roundRect">
            <a:avLst>
              <a:gd name="adj" fmla="val 50000"/>
            </a:avLst>
          </a:prstGeom>
          <a:solidFill>
            <a:srgbClr val="D3E6DF"/>
          </a:solidFill>
          <a:ln>
            <a:noFill/>
          </a:ln>
        </p:spPr>
        <p:txBody>
          <a:bodyPr rtlCol="0" anchor="ctr"/>
          <a:lstStyle/>
          <a:p>
            <a:pPr algn="ctr"/>
            <a:endParaRPr/>
          </a:p>
        </p:txBody>
      </p:sp>
      <p:sp>
        <p:nvSpPr>
          <p:cNvPr id="67" name="TextBox 66"/>
          <p:cNvSpPr txBox="1"/>
          <p:nvPr/>
        </p:nvSpPr>
        <p:spPr>
          <a:xfrm>
            <a:off x="8275320" y="5504688"/>
            <a:ext cx="1234440" cy="457200"/>
          </a:xfrm>
          <a:prstGeom prst="rect">
            <a:avLst/>
          </a:prstGeom>
          <a:noFill/>
        </p:spPr>
        <p:txBody>
          <a:bodyPr wrap="square" lIns="0" tIns="0" rIns="0" bIns="0" anchor="ctr">
            <a:spAutoFit/>
          </a:bodyPr>
          <a:lstStyle/>
          <a:p>
            <a:pPr algn="ctr"/>
            <a:r>
              <a:rPr sz="1200" b="1">
                <a:solidFill>
                  <a:srgbClr val="035043"/>
                </a:solidFill>
                <a:latin typeface="Aptos"/>
              </a:rPr>
              <a:t>Hemoglobin</a:t>
            </a:r>
          </a:p>
        </p:txBody>
      </p:sp>
      <p:sp>
        <p:nvSpPr>
          <p:cNvPr id="68" name="Rounded Rectangle 67"/>
          <p:cNvSpPr/>
          <p:nvPr/>
        </p:nvSpPr>
        <p:spPr>
          <a:xfrm>
            <a:off x="9601200" y="5504688"/>
            <a:ext cx="1600200" cy="457200"/>
          </a:xfrm>
          <a:prstGeom prst="roundRect">
            <a:avLst>
              <a:gd name="adj" fmla="val 50000"/>
            </a:avLst>
          </a:prstGeom>
          <a:solidFill>
            <a:srgbClr val="D3E6DF"/>
          </a:solidFill>
          <a:ln>
            <a:noFill/>
          </a:ln>
        </p:spPr>
        <p:txBody>
          <a:bodyPr rtlCol="0" anchor="ctr"/>
          <a:lstStyle/>
          <a:p>
            <a:pPr algn="ctr"/>
            <a:endParaRPr/>
          </a:p>
        </p:txBody>
      </p:sp>
      <p:sp>
        <p:nvSpPr>
          <p:cNvPr id="69" name="TextBox 68"/>
          <p:cNvSpPr txBox="1"/>
          <p:nvPr/>
        </p:nvSpPr>
        <p:spPr>
          <a:xfrm>
            <a:off x="9601200" y="5504688"/>
            <a:ext cx="1600200" cy="457200"/>
          </a:xfrm>
          <a:prstGeom prst="rect">
            <a:avLst/>
          </a:prstGeom>
          <a:noFill/>
        </p:spPr>
        <p:txBody>
          <a:bodyPr wrap="square" lIns="0" tIns="0" rIns="0" bIns="0" anchor="ctr">
            <a:spAutoFit/>
          </a:bodyPr>
          <a:lstStyle/>
          <a:p>
            <a:pPr algn="ctr"/>
            <a:r>
              <a:rPr sz="1200" b="1">
                <a:solidFill>
                  <a:srgbClr val="035043"/>
                </a:solidFill>
                <a:latin typeface="Aptos"/>
              </a:rPr>
              <a:t>72-hour response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a:solidFill>
                  <a:srgbClr val="035043"/>
                </a:solidFill>
                <a:latin typeface="Aptos"/>
              </a:rPr>
              <a:t>Case Presentation</a:t>
            </a: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5</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137D2125-6891-75BB-BD4E-D54B51FB6FD1}"/>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868680" y="1371600"/>
            <a:ext cx="3017520" cy="4709160"/>
          </a:xfrm>
          <a:prstGeom prst="roundRect">
            <a:avLst>
              <a:gd name="adj" fmla="val 8000"/>
            </a:avLst>
          </a:prstGeom>
          <a:solidFill>
            <a:srgbClr val="035043"/>
          </a:solidFill>
          <a:ln>
            <a:noFill/>
          </a:ln>
        </p:spPr>
        <p:txBody>
          <a:bodyPr rtlCol="0" anchor="ctr"/>
          <a:lstStyle/>
          <a:p>
            <a:pPr algn="ctr"/>
            <a:endParaRPr/>
          </a:p>
        </p:txBody>
      </p:sp>
      <p:sp>
        <p:nvSpPr>
          <p:cNvPr id="13" name="Oval 12"/>
          <p:cNvSpPr/>
          <p:nvPr/>
        </p:nvSpPr>
        <p:spPr>
          <a:xfrm>
            <a:off x="1783080" y="1737360"/>
            <a:ext cx="1188720" cy="1188720"/>
          </a:xfrm>
          <a:prstGeom prst="ellipse">
            <a:avLst/>
          </a:prstGeom>
          <a:solidFill>
            <a:srgbClr val="CEA84D"/>
          </a:solidFill>
          <a:ln>
            <a:noFill/>
          </a:ln>
        </p:spPr>
        <p:txBody>
          <a:bodyPr rtlCol="0" anchor="ctr"/>
          <a:lstStyle/>
          <a:p>
            <a:pPr algn="ctr"/>
            <a:endParaRPr/>
          </a:p>
        </p:txBody>
      </p:sp>
      <p:pic>
        <p:nvPicPr>
          <p:cNvPr id="14" name="Picture 13" descr="FaFemale_w.png"/>
          <p:cNvPicPr>
            <a:picLocks noChangeAspect="1"/>
          </p:cNvPicPr>
          <p:nvPr/>
        </p:nvPicPr>
        <p:blipFill>
          <a:blip r:embed="rId5"/>
          <a:stretch>
            <a:fillRect/>
          </a:stretch>
        </p:blipFill>
        <p:spPr>
          <a:xfrm>
            <a:off x="2080260" y="2034539"/>
            <a:ext cx="594360" cy="594360"/>
          </a:xfrm>
          <a:prstGeom prst="rect">
            <a:avLst/>
          </a:prstGeom>
        </p:spPr>
      </p:pic>
      <p:sp>
        <p:nvSpPr>
          <p:cNvPr id="15" name="TextBox 14"/>
          <p:cNvSpPr txBox="1"/>
          <p:nvPr/>
        </p:nvSpPr>
        <p:spPr>
          <a:xfrm>
            <a:off x="1005840" y="3063240"/>
            <a:ext cx="2743200" cy="914400"/>
          </a:xfrm>
          <a:prstGeom prst="rect">
            <a:avLst/>
          </a:prstGeom>
          <a:noFill/>
        </p:spPr>
        <p:txBody>
          <a:bodyPr wrap="square" lIns="0" tIns="0" rIns="0" bIns="0" anchor="ctr">
            <a:spAutoFit/>
          </a:bodyPr>
          <a:lstStyle/>
          <a:p>
            <a:pPr algn="ctr"/>
            <a:r>
              <a:rPr sz="6000" b="1">
                <a:solidFill>
                  <a:srgbClr val="FFFFFF"/>
                </a:solidFill>
                <a:latin typeface="Aptos"/>
              </a:rPr>
              <a:t>73</a:t>
            </a:r>
          </a:p>
        </p:txBody>
      </p:sp>
      <p:sp>
        <p:nvSpPr>
          <p:cNvPr id="16" name="TextBox 15"/>
          <p:cNvSpPr txBox="1"/>
          <p:nvPr/>
        </p:nvSpPr>
        <p:spPr>
          <a:xfrm>
            <a:off x="1005840" y="3931920"/>
            <a:ext cx="2743200" cy="365760"/>
          </a:xfrm>
          <a:prstGeom prst="rect">
            <a:avLst/>
          </a:prstGeom>
          <a:noFill/>
        </p:spPr>
        <p:txBody>
          <a:bodyPr wrap="square" lIns="0" tIns="0" rIns="0" bIns="0" anchor="t">
            <a:spAutoFit/>
          </a:bodyPr>
          <a:lstStyle/>
          <a:p>
            <a:pPr algn="ctr"/>
            <a:r>
              <a:rPr sz="1600" b="0">
                <a:solidFill>
                  <a:srgbClr val="FFFFFF"/>
                </a:solidFill>
                <a:latin typeface="Aptos"/>
              </a:rPr>
              <a:t>years old · female</a:t>
            </a:r>
          </a:p>
        </p:txBody>
      </p:sp>
      <p:sp>
        <p:nvSpPr>
          <p:cNvPr id="17" name="TextBox 16"/>
          <p:cNvSpPr txBox="1"/>
          <p:nvPr/>
        </p:nvSpPr>
        <p:spPr>
          <a:xfrm>
            <a:off x="1097280" y="4572000"/>
            <a:ext cx="2560320" cy="274320"/>
          </a:xfrm>
          <a:prstGeom prst="rect">
            <a:avLst/>
          </a:prstGeom>
          <a:noFill/>
        </p:spPr>
        <p:txBody>
          <a:bodyPr wrap="square" lIns="0" tIns="0" rIns="0" bIns="0" anchor="t">
            <a:spAutoFit/>
          </a:bodyPr>
          <a:lstStyle/>
          <a:p>
            <a:pPr algn="ctr"/>
            <a:r>
              <a:rPr sz="1200" b="1">
                <a:solidFill>
                  <a:srgbClr val="CEA84D"/>
                </a:solidFill>
                <a:latin typeface="Aptos"/>
              </a:rPr>
              <a:t>DIAGNOSIS</a:t>
            </a:r>
          </a:p>
        </p:txBody>
      </p:sp>
      <p:sp>
        <p:nvSpPr>
          <p:cNvPr id="18" name="TextBox 17"/>
          <p:cNvSpPr txBox="1"/>
          <p:nvPr/>
        </p:nvSpPr>
        <p:spPr>
          <a:xfrm>
            <a:off x="1097280" y="4846320"/>
            <a:ext cx="2560320" cy="1097280"/>
          </a:xfrm>
          <a:prstGeom prst="rect">
            <a:avLst/>
          </a:prstGeom>
          <a:noFill/>
        </p:spPr>
        <p:txBody>
          <a:bodyPr wrap="square" lIns="0" tIns="0" rIns="0" bIns="0" anchor="t">
            <a:spAutoFit/>
          </a:bodyPr>
          <a:lstStyle/>
          <a:p>
            <a:pPr algn="ctr"/>
            <a:r>
              <a:rPr sz="1600" b="1">
                <a:solidFill>
                  <a:srgbClr val="FFFFFF"/>
                </a:solidFill>
                <a:latin typeface="Aptos"/>
              </a:rPr>
              <a:t>Advanced obstructing Ca esophagus</a:t>
            </a:r>
          </a:p>
        </p:txBody>
      </p:sp>
      <p:sp>
        <p:nvSpPr>
          <p:cNvPr id="19" name="TextBox 18"/>
          <p:cNvSpPr txBox="1"/>
          <p:nvPr/>
        </p:nvSpPr>
        <p:spPr>
          <a:xfrm>
            <a:off x="4160520" y="1371600"/>
            <a:ext cx="3840480" cy="365760"/>
          </a:xfrm>
          <a:prstGeom prst="rect">
            <a:avLst/>
          </a:prstGeom>
          <a:noFill/>
        </p:spPr>
        <p:txBody>
          <a:bodyPr wrap="square" lIns="0" tIns="0" rIns="0" bIns="0" anchor="t">
            <a:spAutoFit/>
          </a:bodyPr>
          <a:lstStyle/>
          <a:p>
            <a:pPr algn="l"/>
            <a:r>
              <a:rPr sz="1300" b="1">
                <a:solidFill>
                  <a:srgbClr val="CEA84D"/>
                </a:solidFill>
                <a:latin typeface="Aptos"/>
              </a:rPr>
              <a:t>PRESENTING COMPLAINTS</a:t>
            </a:r>
          </a:p>
        </p:txBody>
      </p:sp>
      <p:sp>
        <p:nvSpPr>
          <p:cNvPr id="20" name="Rounded Rectangle 19"/>
          <p:cNvSpPr/>
          <p:nvPr/>
        </p:nvSpPr>
        <p:spPr>
          <a:xfrm>
            <a:off x="4160520" y="1783080"/>
            <a:ext cx="3840480" cy="932688"/>
          </a:xfrm>
          <a:prstGeom prst="roundRect">
            <a:avLst>
              <a:gd name="adj" fmla="val 8000"/>
            </a:avLst>
          </a:prstGeom>
          <a:solidFill>
            <a:srgbClr val="E8F3EF"/>
          </a:solidFill>
          <a:ln>
            <a:noFill/>
          </a:ln>
        </p:spPr>
        <p:txBody>
          <a:bodyPr rtlCol="0" anchor="ctr"/>
          <a:lstStyle/>
          <a:p>
            <a:pPr algn="ctr"/>
            <a:endParaRPr/>
          </a:p>
        </p:txBody>
      </p:sp>
      <p:sp>
        <p:nvSpPr>
          <p:cNvPr id="21" name="Oval 20"/>
          <p:cNvSpPr/>
          <p:nvPr/>
        </p:nvSpPr>
        <p:spPr>
          <a:xfrm>
            <a:off x="4434840" y="1929384"/>
            <a:ext cx="640080" cy="640080"/>
          </a:xfrm>
          <a:prstGeom prst="ellipse">
            <a:avLst/>
          </a:prstGeom>
          <a:solidFill>
            <a:srgbClr val="B5472E"/>
          </a:solidFill>
          <a:ln>
            <a:noFill/>
          </a:ln>
        </p:spPr>
        <p:txBody>
          <a:bodyPr rtlCol="0" anchor="ctr"/>
          <a:lstStyle/>
          <a:p>
            <a:pPr algn="ctr"/>
            <a:endParaRPr/>
          </a:p>
        </p:txBody>
      </p:sp>
      <p:pic>
        <p:nvPicPr>
          <p:cNvPr id="22" name="Picture 21" descr="FaUtensils_w.png"/>
          <p:cNvPicPr>
            <a:picLocks noChangeAspect="1"/>
          </p:cNvPicPr>
          <p:nvPr/>
        </p:nvPicPr>
        <p:blipFill>
          <a:blip r:embed="rId6"/>
          <a:stretch>
            <a:fillRect/>
          </a:stretch>
        </p:blipFill>
        <p:spPr>
          <a:xfrm>
            <a:off x="4594860" y="2089404"/>
            <a:ext cx="320040" cy="320040"/>
          </a:xfrm>
          <a:prstGeom prst="rect">
            <a:avLst/>
          </a:prstGeom>
        </p:spPr>
      </p:pic>
      <p:sp>
        <p:nvSpPr>
          <p:cNvPr id="23" name="TextBox 22"/>
          <p:cNvSpPr txBox="1"/>
          <p:nvPr/>
        </p:nvSpPr>
        <p:spPr>
          <a:xfrm>
            <a:off x="5257800" y="1783080"/>
            <a:ext cx="2651760" cy="932688"/>
          </a:xfrm>
          <a:prstGeom prst="rect">
            <a:avLst/>
          </a:prstGeom>
          <a:noFill/>
        </p:spPr>
        <p:txBody>
          <a:bodyPr wrap="square" lIns="0" tIns="0" rIns="0" bIns="0" anchor="ctr">
            <a:spAutoFit/>
          </a:bodyPr>
          <a:lstStyle/>
          <a:p>
            <a:pPr algn="l"/>
            <a:r>
              <a:rPr sz="1600" b="1">
                <a:solidFill>
                  <a:srgbClr val="1F2A27"/>
                </a:solidFill>
                <a:latin typeface="Aptos"/>
              </a:rPr>
              <a:t>Progressive dysphagia</a:t>
            </a:r>
          </a:p>
        </p:txBody>
      </p:sp>
      <p:sp>
        <p:nvSpPr>
          <p:cNvPr id="24" name="Rounded Rectangle 23"/>
          <p:cNvSpPr/>
          <p:nvPr/>
        </p:nvSpPr>
        <p:spPr>
          <a:xfrm>
            <a:off x="4160520" y="2862072"/>
            <a:ext cx="3840480" cy="932688"/>
          </a:xfrm>
          <a:prstGeom prst="roundRect">
            <a:avLst>
              <a:gd name="adj" fmla="val 8000"/>
            </a:avLst>
          </a:prstGeom>
          <a:solidFill>
            <a:srgbClr val="E8F3EF"/>
          </a:solidFill>
          <a:ln>
            <a:noFill/>
          </a:ln>
        </p:spPr>
        <p:txBody>
          <a:bodyPr rtlCol="0" anchor="ctr"/>
          <a:lstStyle/>
          <a:p>
            <a:pPr algn="ctr"/>
            <a:endParaRPr/>
          </a:p>
        </p:txBody>
      </p:sp>
      <p:sp>
        <p:nvSpPr>
          <p:cNvPr id="25" name="Oval 24"/>
          <p:cNvSpPr/>
          <p:nvPr/>
        </p:nvSpPr>
        <p:spPr>
          <a:xfrm>
            <a:off x="4434840" y="3008375"/>
            <a:ext cx="640080" cy="640080"/>
          </a:xfrm>
          <a:prstGeom prst="ellipse">
            <a:avLst/>
          </a:prstGeom>
          <a:solidFill>
            <a:srgbClr val="B5472E"/>
          </a:solidFill>
          <a:ln>
            <a:noFill/>
          </a:ln>
        </p:spPr>
        <p:txBody>
          <a:bodyPr rtlCol="0" anchor="ctr"/>
          <a:lstStyle/>
          <a:p>
            <a:pPr algn="ctr"/>
            <a:endParaRPr/>
          </a:p>
        </p:txBody>
      </p:sp>
      <p:pic>
        <p:nvPicPr>
          <p:cNvPr id="26" name="Picture 25" descr="FaTint_w.png"/>
          <p:cNvPicPr>
            <a:picLocks noChangeAspect="1"/>
          </p:cNvPicPr>
          <p:nvPr/>
        </p:nvPicPr>
        <p:blipFill>
          <a:blip r:embed="rId7"/>
          <a:stretch>
            <a:fillRect/>
          </a:stretch>
        </p:blipFill>
        <p:spPr>
          <a:xfrm>
            <a:off x="4594860" y="3168396"/>
            <a:ext cx="320040" cy="320040"/>
          </a:xfrm>
          <a:prstGeom prst="rect">
            <a:avLst/>
          </a:prstGeom>
        </p:spPr>
      </p:pic>
      <p:sp>
        <p:nvSpPr>
          <p:cNvPr id="27" name="TextBox 26"/>
          <p:cNvSpPr txBox="1"/>
          <p:nvPr/>
        </p:nvSpPr>
        <p:spPr>
          <a:xfrm>
            <a:off x="5257800" y="2862072"/>
            <a:ext cx="2651760" cy="932688"/>
          </a:xfrm>
          <a:prstGeom prst="rect">
            <a:avLst/>
          </a:prstGeom>
          <a:noFill/>
        </p:spPr>
        <p:txBody>
          <a:bodyPr wrap="square" lIns="0" tIns="0" rIns="0" bIns="0" anchor="ctr">
            <a:spAutoFit/>
          </a:bodyPr>
          <a:lstStyle/>
          <a:p>
            <a:pPr algn="l"/>
            <a:r>
              <a:rPr sz="1600" b="1">
                <a:solidFill>
                  <a:srgbClr val="1F2A27"/>
                </a:solidFill>
                <a:latin typeface="Aptos"/>
              </a:rPr>
              <a:t>Vomiting</a:t>
            </a:r>
          </a:p>
        </p:txBody>
      </p:sp>
      <p:sp>
        <p:nvSpPr>
          <p:cNvPr id="28" name="Rounded Rectangle 27"/>
          <p:cNvSpPr/>
          <p:nvPr/>
        </p:nvSpPr>
        <p:spPr>
          <a:xfrm>
            <a:off x="4160520" y="3941063"/>
            <a:ext cx="3840480" cy="932688"/>
          </a:xfrm>
          <a:prstGeom prst="roundRect">
            <a:avLst>
              <a:gd name="adj" fmla="val 8000"/>
            </a:avLst>
          </a:prstGeom>
          <a:solidFill>
            <a:srgbClr val="E8F3EF"/>
          </a:solidFill>
          <a:ln>
            <a:noFill/>
          </a:ln>
        </p:spPr>
        <p:txBody>
          <a:bodyPr rtlCol="0" anchor="ctr"/>
          <a:lstStyle/>
          <a:p>
            <a:pPr algn="ctr"/>
            <a:endParaRPr/>
          </a:p>
        </p:txBody>
      </p:sp>
      <p:sp>
        <p:nvSpPr>
          <p:cNvPr id="29" name="Oval 28"/>
          <p:cNvSpPr/>
          <p:nvPr/>
        </p:nvSpPr>
        <p:spPr>
          <a:xfrm>
            <a:off x="4434840" y="4087368"/>
            <a:ext cx="640080" cy="640080"/>
          </a:xfrm>
          <a:prstGeom prst="ellipse">
            <a:avLst/>
          </a:prstGeom>
          <a:solidFill>
            <a:srgbClr val="B5472E"/>
          </a:solidFill>
          <a:ln>
            <a:noFill/>
          </a:ln>
        </p:spPr>
        <p:txBody>
          <a:bodyPr rtlCol="0" anchor="ctr"/>
          <a:lstStyle/>
          <a:p>
            <a:pPr algn="ctr"/>
            <a:endParaRPr/>
          </a:p>
        </p:txBody>
      </p:sp>
      <p:pic>
        <p:nvPicPr>
          <p:cNvPr id="30" name="Picture 29" descr="FaBolt_w.png"/>
          <p:cNvPicPr>
            <a:picLocks noChangeAspect="1"/>
          </p:cNvPicPr>
          <p:nvPr/>
        </p:nvPicPr>
        <p:blipFill>
          <a:blip r:embed="rId8"/>
          <a:stretch>
            <a:fillRect/>
          </a:stretch>
        </p:blipFill>
        <p:spPr>
          <a:xfrm>
            <a:off x="4594860" y="4247388"/>
            <a:ext cx="320040" cy="320040"/>
          </a:xfrm>
          <a:prstGeom prst="rect">
            <a:avLst/>
          </a:prstGeom>
        </p:spPr>
      </p:pic>
      <p:sp>
        <p:nvSpPr>
          <p:cNvPr id="31" name="TextBox 30"/>
          <p:cNvSpPr txBox="1"/>
          <p:nvPr/>
        </p:nvSpPr>
        <p:spPr>
          <a:xfrm>
            <a:off x="5257800" y="3941063"/>
            <a:ext cx="2651760" cy="932688"/>
          </a:xfrm>
          <a:prstGeom prst="rect">
            <a:avLst/>
          </a:prstGeom>
          <a:noFill/>
        </p:spPr>
        <p:txBody>
          <a:bodyPr wrap="square" lIns="0" tIns="0" rIns="0" bIns="0" anchor="ctr">
            <a:spAutoFit/>
          </a:bodyPr>
          <a:lstStyle/>
          <a:p>
            <a:pPr algn="l"/>
            <a:r>
              <a:rPr sz="1600" b="1">
                <a:solidFill>
                  <a:srgbClr val="1F2A27"/>
                </a:solidFill>
                <a:latin typeface="Aptos"/>
              </a:rPr>
              <a:t>Generalized weakness</a:t>
            </a:r>
          </a:p>
        </p:txBody>
      </p:sp>
      <p:sp>
        <p:nvSpPr>
          <p:cNvPr id="32" name="Rounded Rectangle 31"/>
          <p:cNvSpPr/>
          <p:nvPr/>
        </p:nvSpPr>
        <p:spPr>
          <a:xfrm>
            <a:off x="4160520" y="5020056"/>
            <a:ext cx="3840480" cy="932688"/>
          </a:xfrm>
          <a:prstGeom prst="roundRect">
            <a:avLst>
              <a:gd name="adj" fmla="val 8000"/>
            </a:avLst>
          </a:prstGeom>
          <a:solidFill>
            <a:srgbClr val="E8F3EF"/>
          </a:solidFill>
          <a:ln>
            <a:noFill/>
          </a:ln>
        </p:spPr>
        <p:txBody>
          <a:bodyPr rtlCol="0" anchor="ctr"/>
          <a:lstStyle/>
          <a:p>
            <a:pPr algn="ctr"/>
            <a:endParaRPr/>
          </a:p>
        </p:txBody>
      </p:sp>
      <p:sp>
        <p:nvSpPr>
          <p:cNvPr id="33" name="Oval 32"/>
          <p:cNvSpPr/>
          <p:nvPr/>
        </p:nvSpPr>
        <p:spPr>
          <a:xfrm>
            <a:off x="4434840" y="5166360"/>
            <a:ext cx="640080" cy="640080"/>
          </a:xfrm>
          <a:prstGeom prst="ellipse">
            <a:avLst/>
          </a:prstGeom>
          <a:solidFill>
            <a:srgbClr val="B5472E"/>
          </a:solidFill>
          <a:ln>
            <a:noFill/>
          </a:ln>
        </p:spPr>
        <p:txBody>
          <a:bodyPr rtlCol="0" anchor="ctr"/>
          <a:lstStyle/>
          <a:p>
            <a:pPr algn="ctr"/>
            <a:endParaRPr/>
          </a:p>
        </p:txBody>
      </p:sp>
      <p:pic>
        <p:nvPicPr>
          <p:cNvPr id="34" name="Picture 33" descr="FaArrowDown_w.png"/>
          <p:cNvPicPr>
            <a:picLocks noChangeAspect="1"/>
          </p:cNvPicPr>
          <p:nvPr/>
        </p:nvPicPr>
        <p:blipFill>
          <a:blip r:embed="rId9"/>
          <a:stretch>
            <a:fillRect/>
          </a:stretch>
        </p:blipFill>
        <p:spPr>
          <a:xfrm>
            <a:off x="4594860" y="5326380"/>
            <a:ext cx="320040" cy="320040"/>
          </a:xfrm>
          <a:prstGeom prst="rect">
            <a:avLst/>
          </a:prstGeom>
        </p:spPr>
      </p:pic>
      <p:sp>
        <p:nvSpPr>
          <p:cNvPr id="35" name="TextBox 34"/>
          <p:cNvSpPr txBox="1"/>
          <p:nvPr/>
        </p:nvSpPr>
        <p:spPr>
          <a:xfrm>
            <a:off x="5257800" y="5020056"/>
            <a:ext cx="2651760" cy="932688"/>
          </a:xfrm>
          <a:prstGeom prst="rect">
            <a:avLst/>
          </a:prstGeom>
          <a:noFill/>
        </p:spPr>
        <p:txBody>
          <a:bodyPr wrap="square" lIns="0" tIns="0" rIns="0" bIns="0" anchor="ctr">
            <a:spAutoFit/>
          </a:bodyPr>
          <a:lstStyle/>
          <a:p>
            <a:pPr algn="l"/>
            <a:r>
              <a:rPr sz="1600" b="1">
                <a:solidFill>
                  <a:srgbClr val="1F2A27"/>
                </a:solidFill>
                <a:latin typeface="Aptos"/>
              </a:rPr>
              <a:t>Markedly reduced oral intake</a:t>
            </a:r>
          </a:p>
        </p:txBody>
      </p:sp>
      <p:sp>
        <p:nvSpPr>
          <p:cNvPr id="36" name="TextBox 35"/>
          <p:cNvSpPr txBox="1"/>
          <p:nvPr/>
        </p:nvSpPr>
        <p:spPr>
          <a:xfrm>
            <a:off x="4160520" y="6108192"/>
            <a:ext cx="91440" cy="9144"/>
          </a:xfrm>
          <a:prstGeom prst="rect">
            <a:avLst/>
          </a:prstGeom>
          <a:noFill/>
        </p:spPr>
        <p:txBody>
          <a:bodyPr wrap="square" lIns="0" tIns="0" rIns="0" bIns="0" anchor="t">
            <a:spAutoFit/>
          </a:bodyPr>
          <a:lstStyle/>
          <a:p>
            <a:pPr algn="l"/>
            <a:endParaRPr/>
          </a:p>
        </p:txBody>
      </p:sp>
      <p:sp>
        <p:nvSpPr>
          <p:cNvPr id="37" name="TextBox 36"/>
          <p:cNvSpPr txBox="1"/>
          <p:nvPr/>
        </p:nvSpPr>
        <p:spPr>
          <a:xfrm>
            <a:off x="8275320" y="1371600"/>
            <a:ext cx="3017520" cy="365760"/>
          </a:xfrm>
          <a:prstGeom prst="rect">
            <a:avLst/>
          </a:prstGeom>
          <a:noFill/>
        </p:spPr>
        <p:txBody>
          <a:bodyPr wrap="square" lIns="0" tIns="0" rIns="0" bIns="0" anchor="t">
            <a:spAutoFit/>
          </a:bodyPr>
          <a:lstStyle/>
          <a:p>
            <a:pPr algn="l"/>
            <a:r>
              <a:rPr sz="1300" b="1">
                <a:solidFill>
                  <a:srgbClr val="CEA84D"/>
                </a:solidFill>
                <a:latin typeface="Aptos"/>
              </a:rPr>
              <a:t>ENDOSCOPY</a:t>
            </a:r>
          </a:p>
        </p:txBody>
      </p:sp>
      <p:sp>
        <p:nvSpPr>
          <p:cNvPr id="38" name="Rounded Rectangle 37"/>
          <p:cNvSpPr/>
          <p:nvPr/>
        </p:nvSpPr>
        <p:spPr>
          <a:xfrm>
            <a:off x="9098280" y="1965960"/>
            <a:ext cx="457200" cy="2926079"/>
          </a:xfrm>
          <a:prstGeom prst="roundRect">
            <a:avLst>
              <a:gd name="adj" fmla="val 40000"/>
            </a:avLst>
          </a:prstGeom>
          <a:solidFill>
            <a:srgbClr val="EEF3F1"/>
          </a:solidFill>
          <a:ln w="12700">
            <a:solidFill>
              <a:srgbClr val="0B7A67"/>
            </a:solidFill>
          </a:ln>
        </p:spPr>
        <p:txBody>
          <a:bodyPr rtlCol="0" anchor="ctr"/>
          <a:lstStyle/>
          <a:p>
            <a:pPr algn="ctr"/>
            <a:endParaRPr/>
          </a:p>
        </p:txBody>
      </p:sp>
      <p:sp>
        <p:nvSpPr>
          <p:cNvPr id="39" name="Rectangle 38"/>
          <p:cNvSpPr/>
          <p:nvPr/>
        </p:nvSpPr>
        <p:spPr>
          <a:xfrm>
            <a:off x="8942832" y="1961388"/>
            <a:ext cx="128016" cy="10972"/>
          </a:xfrm>
          <a:prstGeom prst="rect">
            <a:avLst/>
          </a:prstGeom>
          <a:solidFill>
            <a:srgbClr val="545F5A"/>
          </a:solidFill>
          <a:ln>
            <a:noFill/>
          </a:ln>
        </p:spPr>
        <p:txBody>
          <a:bodyPr rtlCol="0" anchor="ctr"/>
          <a:lstStyle/>
          <a:p>
            <a:pPr algn="ctr"/>
            <a:endParaRPr/>
          </a:p>
        </p:txBody>
      </p:sp>
      <p:sp>
        <p:nvSpPr>
          <p:cNvPr id="40" name="TextBox 39"/>
          <p:cNvSpPr txBox="1"/>
          <p:nvPr/>
        </p:nvSpPr>
        <p:spPr>
          <a:xfrm>
            <a:off x="8275320" y="1856231"/>
            <a:ext cx="621792" cy="228600"/>
          </a:xfrm>
          <a:prstGeom prst="rect">
            <a:avLst/>
          </a:prstGeom>
          <a:noFill/>
        </p:spPr>
        <p:txBody>
          <a:bodyPr wrap="square" lIns="0" tIns="0" rIns="0" bIns="0" anchor="ctr">
            <a:spAutoFit/>
          </a:bodyPr>
          <a:lstStyle/>
          <a:p>
            <a:pPr algn="r"/>
            <a:r>
              <a:rPr sz="1100" b="0">
                <a:solidFill>
                  <a:srgbClr val="545F5A"/>
                </a:solidFill>
                <a:latin typeface="Aptos"/>
              </a:rPr>
              <a:t>0 cm</a:t>
            </a:r>
          </a:p>
        </p:txBody>
      </p:sp>
      <p:sp>
        <p:nvSpPr>
          <p:cNvPr id="41" name="Rectangle 40"/>
          <p:cNvSpPr/>
          <p:nvPr/>
        </p:nvSpPr>
        <p:spPr>
          <a:xfrm>
            <a:off x="8942832" y="2692908"/>
            <a:ext cx="128016" cy="10972"/>
          </a:xfrm>
          <a:prstGeom prst="rect">
            <a:avLst/>
          </a:prstGeom>
          <a:solidFill>
            <a:srgbClr val="545F5A"/>
          </a:solidFill>
          <a:ln>
            <a:noFill/>
          </a:ln>
        </p:spPr>
        <p:txBody>
          <a:bodyPr rtlCol="0" anchor="ctr"/>
          <a:lstStyle/>
          <a:p>
            <a:pPr algn="ctr"/>
            <a:endParaRPr/>
          </a:p>
        </p:txBody>
      </p:sp>
      <p:sp>
        <p:nvSpPr>
          <p:cNvPr id="42" name="TextBox 41"/>
          <p:cNvSpPr txBox="1"/>
          <p:nvPr/>
        </p:nvSpPr>
        <p:spPr>
          <a:xfrm>
            <a:off x="8275320" y="2587751"/>
            <a:ext cx="621792" cy="228600"/>
          </a:xfrm>
          <a:prstGeom prst="rect">
            <a:avLst/>
          </a:prstGeom>
          <a:noFill/>
        </p:spPr>
        <p:txBody>
          <a:bodyPr wrap="square" lIns="0" tIns="0" rIns="0" bIns="0" anchor="ctr">
            <a:spAutoFit/>
          </a:bodyPr>
          <a:lstStyle/>
          <a:p>
            <a:pPr algn="r"/>
            <a:r>
              <a:rPr sz="1100" b="0">
                <a:solidFill>
                  <a:srgbClr val="545F5A"/>
                </a:solidFill>
                <a:latin typeface="Aptos"/>
              </a:rPr>
              <a:t>10 cm</a:t>
            </a:r>
          </a:p>
        </p:txBody>
      </p:sp>
      <p:sp>
        <p:nvSpPr>
          <p:cNvPr id="43" name="Rectangle 42"/>
          <p:cNvSpPr/>
          <p:nvPr/>
        </p:nvSpPr>
        <p:spPr>
          <a:xfrm>
            <a:off x="8942832" y="3424428"/>
            <a:ext cx="128016" cy="10972"/>
          </a:xfrm>
          <a:prstGeom prst="rect">
            <a:avLst/>
          </a:prstGeom>
          <a:solidFill>
            <a:srgbClr val="545F5A"/>
          </a:solidFill>
          <a:ln>
            <a:noFill/>
          </a:ln>
        </p:spPr>
        <p:txBody>
          <a:bodyPr rtlCol="0" anchor="ctr"/>
          <a:lstStyle/>
          <a:p>
            <a:pPr algn="ctr"/>
            <a:endParaRPr/>
          </a:p>
        </p:txBody>
      </p:sp>
      <p:sp>
        <p:nvSpPr>
          <p:cNvPr id="44" name="TextBox 43"/>
          <p:cNvSpPr txBox="1"/>
          <p:nvPr/>
        </p:nvSpPr>
        <p:spPr>
          <a:xfrm>
            <a:off x="8275320" y="3319272"/>
            <a:ext cx="621792" cy="228600"/>
          </a:xfrm>
          <a:prstGeom prst="rect">
            <a:avLst/>
          </a:prstGeom>
          <a:noFill/>
        </p:spPr>
        <p:txBody>
          <a:bodyPr wrap="square" lIns="0" tIns="0" rIns="0" bIns="0" anchor="ctr">
            <a:spAutoFit/>
          </a:bodyPr>
          <a:lstStyle/>
          <a:p>
            <a:pPr algn="r"/>
            <a:r>
              <a:rPr sz="1100" b="0">
                <a:solidFill>
                  <a:srgbClr val="545F5A"/>
                </a:solidFill>
                <a:latin typeface="Aptos"/>
              </a:rPr>
              <a:t>20 cm</a:t>
            </a:r>
          </a:p>
        </p:txBody>
      </p:sp>
      <p:sp>
        <p:nvSpPr>
          <p:cNvPr id="45" name="Rectangle 44"/>
          <p:cNvSpPr/>
          <p:nvPr/>
        </p:nvSpPr>
        <p:spPr>
          <a:xfrm>
            <a:off x="8942832" y="4155947"/>
            <a:ext cx="128016" cy="10972"/>
          </a:xfrm>
          <a:prstGeom prst="rect">
            <a:avLst/>
          </a:prstGeom>
          <a:solidFill>
            <a:srgbClr val="545F5A"/>
          </a:solidFill>
          <a:ln>
            <a:noFill/>
          </a:ln>
        </p:spPr>
        <p:txBody>
          <a:bodyPr rtlCol="0" anchor="ctr"/>
          <a:lstStyle/>
          <a:p>
            <a:pPr algn="ctr"/>
            <a:endParaRPr/>
          </a:p>
        </p:txBody>
      </p:sp>
      <p:sp>
        <p:nvSpPr>
          <p:cNvPr id="46" name="TextBox 45"/>
          <p:cNvSpPr txBox="1"/>
          <p:nvPr/>
        </p:nvSpPr>
        <p:spPr>
          <a:xfrm>
            <a:off x="8275320" y="4050791"/>
            <a:ext cx="621792" cy="228600"/>
          </a:xfrm>
          <a:prstGeom prst="rect">
            <a:avLst/>
          </a:prstGeom>
          <a:noFill/>
        </p:spPr>
        <p:txBody>
          <a:bodyPr wrap="square" lIns="0" tIns="0" rIns="0" bIns="0" anchor="ctr">
            <a:spAutoFit/>
          </a:bodyPr>
          <a:lstStyle/>
          <a:p>
            <a:pPr algn="r"/>
            <a:r>
              <a:rPr sz="1100" b="0">
                <a:solidFill>
                  <a:srgbClr val="545F5A"/>
                </a:solidFill>
                <a:latin typeface="Aptos"/>
              </a:rPr>
              <a:t>30 cm</a:t>
            </a:r>
          </a:p>
        </p:txBody>
      </p:sp>
      <p:sp>
        <p:nvSpPr>
          <p:cNvPr id="47" name="Rectangle 46"/>
          <p:cNvSpPr/>
          <p:nvPr/>
        </p:nvSpPr>
        <p:spPr>
          <a:xfrm>
            <a:off x="8942832" y="4887468"/>
            <a:ext cx="128016" cy="10972"/>
          </a:xfrm>
          <a:prstGeom prst="rect">
            <a:avLst/>
          </a:prstGeom>
          <a:solidFill>
            <a:srgbClr val="545F5A"/>
          </a:solidFill>
          <a:ln>
            <a:noFill/>
          </a:ln>
        </p:spPr>
        <p:txBody>
          <a:bodyPr rtlCol="0" anchor="ctr"/>
          <a:lstStyle/>
          <a:p>
            <a:pPr algn="ctr"/>
            <a:endParaRPr/>
          </a:p>
        </p:txBody>
      </p:sp>
      <p:sp>
        <p:nvSpPr>
          <p:cNvPr id="48" name="TextBox 47"/>
          <p:cNvSpPr txBox="1"/>
          <p:nvPr/>
        </p:nvSpPr>
        <p:spPr>
          <a:xfrm>
            <a:off x="8275320" y="4782312"/>
            <a:ext cx="621792" cy="228600"/>
          </a:xfrm>
          <a:prstGeom prst="rect">
            <a:avLst/>
          </a:prstGeom>
          <a:noFill/>
        </p:spPr>
        <p:txBody>
          <a:bodyPr wrap="square" lIns="0" tIns="0" rIns="0" bIns="0" anchor="ctr">
            <a:spAutoFit/>
          </a:bodyPr>
          <a:lstStyle/>
          <a:p>
            <a:pPr algn="r"/>
            <a:r>
              <a:rPr sz="1100" b="0">
                <a:solidFill>
                  <a:srgbClr val="545F5A"/>
                </a:solidFill>
                <a:latin typeface="Aptos"/>
              </a:rPr>
              <a:t>40 cm</a:t>
            </a:r>
          </a:p>
        </p:txBody>
      </p:sp>
      <p:sp>
        <p:nvSpPr>
          <p:cNvPr id="49" name="Oval 48"/>
          <p:cNvSpPr/>
          <p:nvPr/>
        </p:nvSpPr>
        <p:spPr>
          <a:xfrm>
            <a:off x="9052560" y="3611880"/>
            <a:ext cx="548640" cy="365760"/>
          </a:xfrm>
          <a:prstGeom prst="ellipse">
            <a:avLst/>
          </a:prstGeom>
          <a:solidFill>
            <a:srgbClr val="B5472E"/>
          </a:solidFill>
          <a:ln>
            <a:noFill/>
          </a:ln>
        </p:spPr>
        <p:txBody>
          <a:bodyPr rtlCol="0" anchor="ctr"/>
          <a:lstStyle/>
          <a:p>
            <a:pPr algn="ctr"/>
            <a:endParaRPr/>
          </a:p>
        </p:txBody>
      </p:sp>
      <p:sp>
        <p:nvSpPr>
          <p:cNvPr id="50" name="TextBox 49"/>
          <p:cNvSpPr txBox="1"/>
          <p:nvPr/>
        </p:nvSpPr>
        <p:spPr>
          <a:xfrm>
            <a:off x="9738360" y="3383280"/>
            <a:ext cx="1554480" cy="822960"/>
          </a:xfrm>
          <a:prstGeom prst="rect">
            <a:avLst/>
          </a:prstGeom>
          <a:noFill/>
        </p:spPr>
        <p:txBody>
          <a:bodyPr wrap="square" lIns="0" tIns="0" rIns="0" bIns="0" anchor="ctr">
            <a:spAutoFit/>
          </a:bodyPr>
          <a:lstStyle/>
          <a:p>
            <a:pPr algn="l"/>
            <a:r>
              <a:rPr sz="1300" b="1">
                <a:solidFill>
                  <a:srgbClr val="B5472E"/>
                </a:solidFill>
                <a:latin typeface="Aptos"/>
              </a:rPr>
              <a:t>Near-complete obstructing mass at 25 cm</a:t>
            </a:r>
          </a:p>
        </p:txBody>
      </p:sp>
      <p:sp>
        <p:nvSpPr>
          <p:cNvPr id="51" name="TextBox 50"/>
          <p:cNvSpPr txBox="1"/>
          <p:nvPr/>
        </p:nvSpPr>
        <p:spPr>
          <a:xfrm>
            <a:off x="8275320" y="1947672"/>
            <a:ext cx="91440" cy="9144"/>
          </a:xfrm>
          <a:prstGeom prst="rect">
            <a:avLst/>
          </a:prstGeom>
          <a:noFill/>
        </p:spPr>
        <p:txBody>
          <a:bodyPr wrap="square" lIns="0" tIns="0" rIns="0" bIns="0" anchor="t">
            <a:spAutoFit/>
          </a:bodyPr>
          <a:lstStyle/>
          <a:p>
            <a:pPr algn="l"/>
            <a:endParaRPr/>
          </a:p>
        </p:txBody>
      </p:sp>
      <p:sp>
        <p:nvSpPr>
          <p:cNvPr id="52" name="Rounded Rectangle 51"/>
          <p:cNvSpPr/>
          <p:nvPr/>
        </p:nvSpPr>
        <p:spPr>
          <a:xfrm>
            <a:off x="8275320" y="5120640"/>
            <a:ext cx="3017520" cy="960120"/>
          </a:xfrm>
          <a:prstGeom prst="roundRect">
            <a:avLst>
              <a:gd name="adj" fmla="val 8000"/>
            </a:avLst>
          </a:prstGeom>
          <a:solidFill>
            <a:srgbClr val="FBEDE8"/>
          </a:solidFill>
          <a:ln>
            <a:noFill/>
          </a:ln>
        </p:spPr>
        <p:txBody>
          <a:bodyPr rtlCol="0" anchor="ctr"/>
          <a:lstStyle/>
          <a:p>
            <a:pPr algn="ctr"/>
            <a:endParaRPr/>
          </a:p>
        </p:txBody>
      </p:sp>
      <p:sp>
        <p:nvSpPr>
          <p:cNvPr id="53" name="TextBox 52"/>
          <p:cNvSpPr txBox="1"/>
          <p:nvPr/>
        </p:nvSpPr>
        <p:spPr>
          <a:xfrm>
            <a:off x="8412480" y="5166360"/>
            <a:ext cx="2743200" cy="868680"/>
          </a:xfrm>
          <a:prstGeom prst="rect">
            <a:avLst/>
          </a:prstGeom>
          <a:noFill/>
        </p:spPr>
        <p:txBody>
          <a:bodyPr wrap="square" lIns="0" tIns="0" rIns="0" bIns="0" anchor="ctr">
            <a:spAutoFit/>
          </a:bodyPr>
          <a:lstStyle/>
          <a:p>
            <a:pPr algn="l"/>
            <a:r>
              <a:rPr sz="1300" b="1">
                <a:solidFill>
                  <a:srgbClr val="B5472E"/>
                </a:solidFill>
                <a:latin typeface="Aptos"/>
              </a:rPr>
              <a:t>Histopathology: </a:t>
            </a:r>
            <a:r>
              <a:rPr sz="1300" b="0">
                <a:solidFill>
                  <a:srgbClr val="1F2A27"/>
                </a:solidFill>
                <a:latin typeface="Aptos"/>
              </a:rPr>
              <a:t>moderately differentiated invasive squamous cell carcinoma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Results: Initial Laboratory Findings</a:t>
            </a: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6</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D550CFAA-73F8-4250-2C83-F48927A7EC76}"/>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868680" y="1371600"/>
            <a:ext cx="2103120" cy="2194560"/>
          </a:xfrm>
          <a:prstGeom prst="roundRect">
            <a:avLst>
              <a:gd name="adj" fmla="val 8000"/>
            </a:avLst>
          </a:prstGeom>
          <a:solidFill>
            <a:srgbClr val="FBEDE8"/>
          </a:solidFill>
          <a:ln>
            <a:noFill/>
          </a:ln>
        </p:spPr>
        <p:txBody>
          <a:bodyPr rtlCol="0" anchor="ctr"/>
          <a:lstStyle/>
          <a:p>
            <a:pPr algn="ctr"/>
            <a:endParaRPr/>
          </a:p>
        </p:txBody>
      </p:sp>
      <p:sp>
        <p:nvSpPr>
          <p:cNvPr id="13" name="TextBox 12"/>
          <p:cNvSpPr txBox="1"/>
          <p:nvPr/>
        </p:nvSpPr>
        <p:spPr>
          <a:xfrm>
            <a:off x="1005839" y="1508760"/>
            <a:ext cx="1828800" cy="320040"/>
          </a:xfrm>
          <a:prstGeom prst="rect">
            <a:avLst/>
          </a:prstGeom>
          <a:noFill/>
        </p:spPr>
        <p:txBody>
          <a:bodyPr wrap="square" lIns="0" tIns="0" rIns="0" bIns="0" anchor="t">
            <a:spAutoFit/>
          </a:bodyPr>
          <a:lstStyle/>
          <a:p>
            <a:pPr algn="l"/>
            <a:r>
              <a:rPr sz="1300" b="1">
                <a:solidFill>
                  <a:srgbClr val="545F5A"/>
                </a:solidFill>
                <a:latin typeface="Aptos"/>
              </a:rPr>
              <a:t>CREATININE</a:t>
            </a:r>
          </a:p>
        </p:txBody>
      </p:sp>
      <p:sp>
        <p:nvSpPr>
          <p:cNvPr id="14" name="TextBox 13"/>
          <p:cNvSpPr txBox="1"/>
          <p:nvPr/>
        </p:nvSpPr>
        <p:spPr>
          <a:xfrm>
            <a:off x="1005839" y="1874519"/>
            <a:ext cx="1828800" cy="777240"/>
          </a:xfrm>
          <a:prstGeom prst="rect">
            <a:avLst/>
          </a:prstGeom>
          <a:noFill/>
        </p:spPr>
        <p:txBody>
          <a:bodyPr wrap="square" lIns="0" tIns="0" rIns="0" bIns="0" anchor="ctr">
            <a:spAutoFit/>
          </a:bodyPr>
          <a:lstStyle/>
          <a:p>
            <a:pPr algn="l"/>
            <a:r>
              <a:rPr sz="4400" b="1">
                <a:solidFill>
                  <a:srgbClr val="B5472E"/>
                </a:solidFill>
                <a:latin typeface="Aptos"/>
              </a:rPr>
              <a:t>105</a:t>
            </a:r>
          </a:p>
        </p:txBody>
      </p:sp>
      <p:sp>
        <p:nvSpPr>
          <p:cNvPr id="15" name="TextBox 14"/>
          <p:cNvSpPr txBox="1"/>
          <p:nvPr/>
        </p:nvSpPr>
        <p:spPr>
          <a:xfrm>
            <a:off x="1005839" y="2651760"/>
            <a:ext cx="1828800" cy="274320"/>
          </a:xfrm>
          <a:prstGeom prst="rect">
            <a:avLst/>
          </a:prstGeom>
          <a:noFill/>
        </p:spPr>
        <p:txBody>
          <a:bodyPr wrap="square" lIns="0" tIns="0" rIns="0" bIns="0" anchor="t">
            <a:spAutoFit/>
          </a:bodyPr>
          <a:lstStyle/>
          <a:p>
            <a:pPr algn="l"/>
            <a:r>
              <a:rPr sz="1200" b="0">
                <a:solidFill>
                  <a:srgbClr val="545F5A"/>
                </a:solidFill>
                <a:latin typeface="Aptos"/>
              </a:rPr>
              <a:t>µmol/L</a:t>
            </a:r>
          </a:p>
        </p:txBody>
      </p:sp>
      <p:sp>
        <p:nvSpPr>
          <p:cNvPr id="16" name="Rounded Rectangle 15"/>
          <p:cNvSpPr/>
          <p:nvPr/>
        </p:nvSpPr>
        <p:spPr>
          <a:xfrm>
            <a:off x="1005839" y="3035808"/>
            <a:ext cx="1371600" cy="365760"/>
          </a:xfrm>
          <a:prstGeom prst="roundRect">
            <a:avLst>
              <a:gd name="adj" fmla="val 50000"/>
            </a:avLst>
          </a:prstGeom>
          <a:solidFill>
            <a:srgbClr val="B5472E"/>
          </a:solidFill>
          <a:ln>
            <a:noFill/>
          </a:ln>
        </p:spPr>
        <p:txBody>
          <a:bodyPr rtlCol="0" anchor="ctr"/>
          <a:lstStyle/>
          <a:p>
            <a:pPr algn="ctr"/>
            <a:endParaRPr/>
          </a:p>
        </p:txBody>
      </p:sp>
      <p:sp>
        <p:nvSpPr>
          <p:cNvPr id="17" name="TextBox 16"/>
          <p:cNvSpPr txBox="1"/>
          <p:nvPr/>
        </p:nvSpPr>
        <p:spPr>
          <a:xfrm>
            <a:off x="1005839" y="3035808"/>
            <a:ext cx="1371600" cy="365760"/>
          </a:xfrm>
          <a:prstGeom prst="rect">
            <a:avLst/>
          </a:prstGeom>
          <a:noFill/>
        </p:spPr>
        <p:txBody>
          <a:bodyPr wrap="square" lIns="0" tIns="0" rIns="0" bIns="0" anchor="ctr">
            <a:spAutoFit/>
          </a:bodyPr>
          <a:lstStyle/>
          <a:p>
            <a:pPr algn="ctr"/>
            <a:r>
              <a:rPr sz="1200" b="1">
                <a:solidFill>
                  <a:srgbClr val="FFFFFF"/>
                </a:solidFill>
                <a:latin typeface="Aptos"/>
              </a:rPr>
              <a:t>Raised</a:t>
            </a:r>
          </a:p>
        </p:txBody>
      </p:sp>
      <p:sp>
        <p:nvSpPr>
          <p:cNvPr id="18" name="Rounded Rectangle 17"/>
          <p:cNvSpPr/>
          <p:nvPr/>
        </p:nvSpPr>
        <p:spPr>
          <a:xfrm>
            <a:off x="3200400" y="1371600"/>
            <a:ext cx="2103120" cy="2194560"/>
          </a:xfrm>
          <a:prstGeom prst="roundRect">
            <a:avLst>
              <a:gd name="adj" fmla="val 8000"/>
            </a:avLst>
          </a:prstGeom>
          <a:solidFill>
            <a:srgbClr val="FBEDE8"/>
          </a:solidFill>
          <a:ln>
            <a:noFill/>
          </a:ln>
        </p:spPr>
        <p:txBody>
          <a:bodyPr rtlCol="0" anchor="ctr"/>
          <a:lstStyle/>
          <a:p>
            <a:pPr algn="ctr"/>
            <a:endParaRPr/>
          </a:p>
        </p:txBody>
      </p:sp>
      <p:sp>
        <p:nvSpPr>
          <p:cNvPr id="19" name="TextBox 18"/>
          <p:cNvSpPr txBox="1"/>
          <p:nvPr/>
        </p:nvSpPr>
        <p:spPr>
          <a:xfrm>
            <a:off x="3337560" y="1508760"/>
            <a:ext cx="1828800" cy="320040"/>
          </a:xfrm>
          <a:prstGeom prst="rect">
            <a:avLst/>
          </a:prstGeom>
          <a:noFill/>
        </p:spPr>
        <p:txBody>
          <a:bodyPr wrap="square" lIns="0" tIns="0" rIns="0" bIns="0" anchor="t">
            <a:spAutoFit/>
          </a:bodyPr>
          <a:lstStyle/>
          <a:p>
            <a:pPr algn="l"/>
            <a:r>
              <a:rPr sz="1300" b="1">
                <a:solidFill>
                  <a:srgbClr val="545F5A"/>
                </a:solidFill>
                <a:latin typeface="Aptos"/>
              </a:rPr>
              <a:t>eGFR</a:t>
            </a:r>
          </a:p>
        </p:txBody>
      </p:sp>
      <p:sp>
        <p:nvSpPr>
          <p:cNvPr id="20" name="TextBox 19"/>
          <p:cNvSpPr txBox="1"/>
          <p:nvPr/>
        </p:nvSpPr>
        <p:spPr>
          <a:xfrm>
            <a:off x="3337560" y="1874519"/>
            <a:ext cx="1828800" cy="777240"/>
          </a:xfrm>
          <a:prstGeom prst="rect">
            <a:avLst/>
          </a:prstGeom>
          <a:noFill/>
        </p:spPr>
        <p:txBody>
          <a:bodyPr wrap="square" lIns="0" tIns="0" rIns="0" bIns="0" anchor="ctr">
            <a:spAutoFit/>
          </a:bodyPr>
          <a:lstStyle/>
          <a:p>
            <a:pPr algn="l"/>
            <a:r>
              <a:rPr sz="4400" b="1">
                <a:solidFill>
                  <a:srgbClr val="B5472E"/>
                </a:solidFill>
                <a:latin typeface="Aptos"/>
              </a:rPr>
              <a:t>47</a:t>
            </a:r>
          </a:p>
        </p:txBody>
      </p:sp>
      <p:sp>
        <p:nvSpPr>
          <p:cNvPr id="21" name="TextBox 20"/>
          <p:cNvSpPr txBox="1"/>
          <p:nvPr/>
        </p:nvSpPr>
        <p:spPr>
          <a:xfrm>
            <a:off x="3337560" y="2651760"/>
            <a:ext cx="1828800" cy="274320"/>
          </a:xfrm>
          <a:prstGeom prst="rect">
            <a:avLst/>
          </a:prstGeom>
          <a:noFill/>
        </p:spPr>
        <p:txBody>
          <a:bodyPr wrap="square" lIns="0" tIns="0" rIns="0" bIns="0" anchor="t">
            <a:spAutoFit/>
          </a:bodyPr>
          <a:lstStyle/>
          <a:p>
            <a:pPr algn="l"/>
            <a:r>
              <a:rPr sz="1200" b="0">
                <a:solidFill>
                  <a:srgbClr val="545F5A"/>
                </a:solidFill>
                <a:latin typeface="Aptos"/>
              </a:rPr>
              <a:t>mL/min/1.73 m²</a:t>
            </a:r>
          </a:p>
        </p:txBody>
      </p:sp>
      <p:sp>
        <p:nvSpPr>
          <p:cNvPr id="22" name="Rounded Rectangle 21"/>
          <p:cNvSpPr/>
          <p:nvPr/>
        </p:nvSpPr>
        <p:spPr>
          <a:xfrm>
            <a:off x="3337560" y="3035808"/>
            <a:ext cx="1371600" cy="365760"/>
          </a:xfrm>
          <a:prstGeom prst="roundRect">
            <a:avLst>
              <a:gd name="adj" fmla="val 50000"/>
            </a:avLst>
          </a:prstGeom>
          <a:solidFill>
            <a:srgbClr val="B5472E"/>
          </a:solidFill>
          <a:ln>
            <a:noFill/>
          </a:ln>
        </p:spPr>
        <p:txBody>
          <a:bodyPr rtlCol="0" anchor="ctr"/>
          <a:lstStyle/>
          <a:p>
            <a:pPr algn="ctr"/>
            <a:endParaRPr/>
          </a:p>
        </p:txBody>
      </p:sp>
      <p:sp>
        <p:nvSpPr>
          <p:cNvPr id="23" name="TextBox 22"/>
          <p:cNvSpPr txBox="1"/>
          <p:nvPr/>
        </p:nvSpPr>
        <p:spPr>
          <a:xfrm>
            <a:off x="3337560" y="3035808"/>
            <a:ext cx="1371600" cy="365760"/>
          </a:xfrm>
          <a:prstGeom prst="rect">
            <a:avLst/>
          </a:prstGeom>
          <a:noFill/>
        </p:spPr>
        <p:txBody>
          <a:bodyPr wrap="square" lIns="0" tIns="0" rIns="0" bIns="0" anchor="ctr">
            <a:spAutoFit/>
          </a:bodyPr>
          <a:lstStyle/>
          <a:p>
            <a:pPr algn="ctr"/>
            <a:r>
              <a:rPr sz="1200" b="1">
                <a:solidFill>
                  <a:srgbClr val="FFFFFF"/>
                </a:solidFill>
                <a:latin typeface="Aptos"/>
              </a:rPr>
              <a:t>Reduced</a:t>
            </a:r>
          </a:p>
        </p:txBody>
      </p:sp>
      <p:sp>
        <p:nvSpPr>
          <p:cNvPr id="24" name="Rounded Rectangle 23"/>
          <p:cNvSpPr/>
          <p:nvPr/>
        </p:nvSpPr>
        <p:spPr>
          <a:xfrm>
            <a:off x="5532120" y="1371600"/>
            <a:ext cx="2103120" cy="2194560"/>
          </a:xfrm>
          <a:prstGeom prst="roundRect">
            <a:avLst>
              <a:gd name="adj" fmla="val 8000"/>
            </a:avLst>
          </a:prstGeom>
          <a:solidFill>
            <a:srgbClr val="E8F3EF"/>
          </a:solidFill>
          <a:ln>
            <a:noFill/>
          </a:ln>
        </p:spPr>
        <p:txBody>
          <a:bodyPr rtlCol="0" anchor="ctr"/>
          <a:lstStyle/>
          <a:p>
            <a:pPr algn="ctr"/>
            <a:endParaRPr/>
          </a:p>
        </p:txBody>
      </p:sp>
      <p:sp>
        <p:nvSpPr>
          <p:cNvPr id="25" name="TextBox 24"/>
          <p:cNvSpPr txBox="1"/>
          <p:nvPr/>
        </p:nvSpPr>
        <p:spPr>
          <a:xfrm>
            <a:off x="5669280" y="1508760"/>
            <a:ext cx="1828800" cy="320040"/>
          </a:xfrm>
          <a:prstGeom prst="rect">
            <a:avLst/>
          </a:prstGeom>
          <a:noFill/>
        </p:spPr>
        <p:txBody>
          <a:bodyPr wrap="square" lIns="0" tIns="0" rIns="0" bIns="0" anchor="t">
            <a:spAutoFit/>
          </a:bodyPr>
          <a:lstStyle/>
          <a:p>
            <a:pPr algn="l"/>
            <a:r>
              <a:rPr sz="1300" b="1">
                <a:solidFill>
                  <a:srgbClr val="545F5A"/>
                </a:solidFill>
                <a:latin typeface="Aptos"/>
              </a:rPr>
              <a:t>UREA</a:t>
            </a:r>
          </a:p>
        </p:txBody>
      </p:sp>
      <p:sp>
        <p:nvSpPr>
          <p:cNvPr id="26" name="TextBox 25"/>
          <p:cNvSpPr txBox="1"/>
          <p:nvPr/>
        </p:nvSpPr>
        <p:spPr>
          <a:xfrm>
            <a:off x="5669280" y="1874519"/>
            <a:ext cx="1828800" cy="777240"/>
          </a:xfrm>
          <a:prstGeom prst="rect">
            <a:avLst/>
          </a:prstGeom>
          <a:noFill/>
        </p:spPr>
        <p:txBody>
          <a:bodyPr wrap="square" lIns="0" tIns="0" rIns="0" bIns="0" anchor="ctr">
            <a:spAutoFit/>
          </a:bodyPr>
          <a:lstStyle/>
          <a:p>
            <a:pPr algn="l"/>
            <a:r>
              <a:rPr sz="4400" b="1">
                <a:solidFill>
                  <a:srgbClr val="035043"/>
                </a:solidFill>
                <a:latin typeface="Aptos"/>
              </a:rPr>
              <a:t>7.1</a:t>
            </a:r>
          </a:p>
        </p:txBody>
      </p:sp>
      <p:sp>
        <p:nvSpPr>
          <p:cNvPr id="27" name="TextBox 26"/>
          <p:cNvSpPr txBox="1"/>
          <p:nvPr/>
        </p:nvSpPr>
        <p:spPr>
          <a:xfrm>
            <a:off x="5669280" y="2651760"/>
            <a:ext cx="1828800" cy="274320"/>
          </a:xfrm>
          <a:prstGeom prst="rect">
            <a:avLst/>
          </a:prstGeom>
          <a:noFill/>
        </p:spPr>
        <p:txBody>
          <a:bodyPr wrap="square" lIns="0" tIns="0" rIns="0" bIns="0" anchor="t">
            <a:spAutoFit/>
          </a:bodyPr>
          <a:lstStyle/>
          <a:p>
            <a:pPr algn="l"/>
            <a:r>
              <a:rPr sz="1200" b="0">
                <a:solidFill>
                  <a:srgbClr val="545F5A"/>
                </a:solidFill>
                <a:latin typeface="Aptos"/>
              </a:rPr>
              <a:t>mmol/L</a:t>
            </a:r>
          </a:p>
        </p:txBody>
      </p:sp>
      <p:sp>
        <p:nvSpPr>
          <p:cNvPr id="28" name="Rounded Rectangle 27"/>
          <p:cNvSpPr/>
          <p:nvPr/>
        </p:nvSpPr>
        <p:spPr>
          <a:xfrm>
            <a:off x="5669280" y="3035808"/>
            <a:ext cx="1371600" cy="365760"/>
          </a:xfrm>
          <a:prstGeom prst="roundRect">
            <a:avLst>
              <a:gd name="adj" fmla="val 50000"/>
            </a:avLst>
          </a:prstGeom>
          <a:solidFill>
            <a:srgbClr val="0B7A67"/>
          </a:solidFill>
          <a:ln>
            <a:noFill/>
          </a:ln>
        </p:spPr>
        <p:txBody>
          <a:bodyPr rtlCol="0" anchor="ctr"/>
          <a:lstStyle/>
          <a:p>
            <a:pPr algn="ctr"/>
            <a:endParaRPr/>
          </a:p>
        </p:txBody>
      </p:sp>
      <p:sp>
        <p:nvSpPr>
          <p:cNvPr id="29" name="TextBox 28"/>
          <p:cNvSpPr txBox="1"/>
          <p:nvPr/>
        </p:nvSpPr>
        <p:spPr>
          <a:xfrm>
            <a:off x="5669280" y="3035808"/>
            <a:ext cx="1371600" cy="365760"/>
          </a:xfrm>
          <a:prstGeom prst="rect">
            <a:avLst/>
          </a:prstGeom>
          <a:noFill/>
        </p:spPr>
        <p:txBody>
          <a:bodyPr wrap="square" lIns="0" tIns="0" rIns="0" bIns="0" anchor="ctr">
            <a:spAutoFit/>
          </a:bodyPr>
          <a:lstStyle/>
          <a:p>
            <a:pPr algn="ctr"/>
            <a:r>
              <a:rPr sz="1200" b="1">
                <a:solidFill>
                  <a:srgbClr val="FFFFFF"/>
                </a:solidFill>
                <a:latin typeface="Aptos"/>
              </a:rPr>
              <a:t>Initial value</a:t>
            </a:r>
          </a:p>
        </p:txBody>
      </p:sp>
      <p:sp>
        <p:nvSpPr>
          <p:cNvPr id="30" name="Rounded Rectangle 29"/>
          <p:cNvSpPr/>
          <p:nvPr/>
        </p:nvSpPr>
        <p:spPr>
          <a:xfrm>
            <a:off x="868680" y="3886200"/>
            <a:ext cx="2103120" cy="2194560"/>
          </a:xfrm>
          <a:prstGeom prst="roundRect">
            <a:avLst>
              <a:gd name="adj" fmla="val 8000"/>
            </a:avLst>
          </a:prstGeom>
          <a:solidFill>
            <a:srgbClr val="FBEDE8"/>
          </a:solidFill>
          <a:ln>
            <a:noFill/>
          </a:ln>
        </p:spPr>
        <p:txBody>
          <a:bodyPr rtlCol="0" anchor="ctr"/>
          <a:lstStyle/>
          <a:p>
            <a:pPr algn="ctr"/>
            <a:endParaRPr/>
          </a:p>
        </p:txBody>
      </p:sp>
      <p:sp>
        <p:nvSpPr>
          <p:cNvPr id="31" name="TextBox 30"/>
          <p:cNvSpPr txBox="1"/>
          <p:nvPr/>
        </p:nvSpPr>
        <p:spPr>
          <a:xfrm>
            <a:off x="1005839" y="4023360"/>
            <a:ext cx="1828800" cy="320040"/>
          </a:xfrm>
          <a:prstGeom prst="rect">
            <a:avLst/>
          </a:prstGeom>
          <a:noFill/>
        </p:spPr>
        <p:txBody>
          <a:bodyPr wrap="square" lIns="0" tIns="0" rIns="0" bIns="0" anchor="t">
            <a:spAutoFit/>
          </a:bodyPr>
          <a:lstStyle/>
          <a:p>
            <a:pPr algn="l"/>
            <a:r>
              <a:rPr sz="1300" b="1">
                <a:solidFill>
                  <a:srgbClr val="545F5A"/>
                </a:solidFill>
                <a:latin typeface="Aptos"/>
              </a:rPr>
              <a:t>POTASSIUM</a:t>
            </a:r>
          </a:p>
        </p:txBody>
      </p:sp>
      <p:sp>
        <p:nvSpPr>
          <p:cNvPr id="32" name="TextBox 31"/>
          <p:cNvSpPr txBox="1"/>
          <p:nvPr/>
        </p:nvSpPr>
        <p:spPr>
          <a:xfrm>
            <a:off x="1005839" y="4389120"/>
            <a:ext cx="1828800" cy="777240"/>
          </a:xfrm>
          <a:prstGeom prst="rect">
            <a:avLst/>
          </a:prstGeom>
          <a:noFill/>
        </p:spPr>
        <p:txBody>
          <a:bodyPr wrap="square" lIns="0" tIns="0" rIns="0" bIns="0" anchor="ctr">
            <a:spAutoFit/>
          </a:bodyPr>
          <a:lstStyle/>
          <a:p>
            <a:pPr algn="l"/>
            <a:r>
              <a:rPr sz="4400" b="1">
                <a:solidFill>
                  <a:srgbClr val="B5472E"/>
                </a:solidFill>
                <a:latin typeface="Aptos"/>
              </a:rPr>
              <a:t>3.0</a:t>
            </a:r>
          </a:p>
        </p:txBody>
      </p:sp>
      <p:sp>
        <p:nvSpPr>
          <p:cNvPr id="33" name="TextBox 32"/>
          <p:cNvSpPr txBox="1"/>
          <p:nvPr/>
        </p:nvSpPr>
        <p:spPr>
          <a:xfrm>
            <a:off x="1005839" y="5166360"/>
            <a:ext cx="1828800" cy="274320"/>
          </a:xfrm>
          <a:prstGeom prst="rect">
            <a:avLst/>
          </a:prstGeom>
          <a:noFill/>
        </p:spPr>
        <p:txBody>
          <a:bodyPr wrap="square" lIns="0" tIns="0" rIns="0" bIns="0" anchor="t">
            <a:spAutoFit/>
          </a:bodyPr>
          <a:lstStyle/>
          <a:p>
            <a:pPr algn="l"/>
            <a:r>
              <a:rPr sz="1200" b="0">
                <a:solidFill>
                  <a:srgbClr val="545F5A"/>
                </a:solidFill>
                <a:latin typeface="Aptos"/>
              </a:rPr>
              <a:t>mmol/L</a:t>
            </a:r>
          </a:p>
        </p:txBody>
      </p:sp>
      <p:sp>
        <p:nvSpPr>
          <p:cNvPr id="34" name="Rounded Rectangle 33"/>
          <p:cNvSpPr/>
          <p:nvPr/>
        </p:nvSpPr>
        <p:spPr>
          <a:xfrm>
            <a:off x="1005839" y="5550408"/>
            <a:ext cx="1371600" cy="365760"/>
          </a:xfrm>
          <a:prstGeom prst="roundRect">
            <a:avLst>
              <a:gd name="adj" fmla="val 50000"/>
            </a:avLst>
          </a:prstGeom>
          <a:solidFill>
            <a:srgbClr val="B5472E"/>
          </a:solidFill>
          <a:ln>
            <a:noFill/>
          </a:ln>
        </p:spPr>
        <p:txBody>
          <a:bodyPr rtlCol="0" anchor="ctr"/>
          <a:lstStyle/>
          <a:p>
            <a:pPr algn="ctr"/>
            <a:endParaRPr/>
          </a:p>
        </p:txBody>
      </p:sp>
      <p:sp>
        <p:nvSpPr>
          <p:cNvPr id="35" name="TextBox 34"/>
          <p:cNvSpPr txBox="1"/>
          <p:nvPr/>
        </p:nvSpPr>
        <p:spPr>
          <a:xfrm>
            <a:off x="1005839" y="5550408"/>
            <a:ext cx="1371600" cy="365760"/>
          </a:xfrm>
          <a:prstGeom prst="rect">
            <a:avLst/>
          </a:prstGeom>
          <a:noFill/>
        </p:spPr>
        <p:txBody>
          <a:bodyPr wrap="square" lIns="0" tIns="0" rIns="0" bIns="0" anchor="ctr">
            <a:spAutoFit/>
          </a:bodyPr>
          <a:lstStyle/>
          <a:p>
            <a:pPr algn="ctr"/>
            <a:r>
              <a:rPr sz="1200" b="1">
                <a:solidFill>
                  <a:srgbClr val="FFFFFF"/>
                </a:solidFill>
                <a:latin typeface="Aptos"/>
              </a:rPr>
              <a:t>Hypokalemia</a:t>
            </a:r>
          </a:p>
        </p:txBody>
      </p:sp>
      <p:sp>
        <p:nvSpPr>
          <p:cNvPr id="36" name="Rounded Rectangle 35"/>
          <p:cNvSpPr/>
          <p:nvPr/>
        </p:nvSpPr>
        <p:spPr>
          <a:xfrm>
            <a:off x="3200400" y="3886200"/>
            <a:ext cx="2103120" cy="2194560"/>
          </a:xfrm>
          <a:prstGeom prst="roundRect">
            <a:avLst>
              <a:gd name="adj" fmla="val 8000"/>
            </a:avLst>
          </a:prstGeom>
          <a:solidFill>
            <a:srgbClr val="E8F3EF"/>
          </a:solidFill>
          <a:ln>
            <a:noFill/>
          </a:ln>
        </p:spPr>
        <p:txBody>
          <a:bodyPr rtlCol="0" anchor="ctr"/>
          <a:lstStyle/>
          <a:p>
            <a:pPr algn="ctr"/>
            <a:endParaRPr/>
          </a:p>
        </p:txBody>
      </p:sp>
      <p:sp>
        <p:nvSpPr>
          <p:cNvPr id="37" name="TextBox 36"/>
          <p:cNvSpPr txBox="1"/>
          <p:nvPr/>
        </p:nvSpPr>
        <p:spPr>
          <a:xfrm>
            <a:off x="3337560" y="4023360"/>
            <a:ext cx="1828800" cy="320040"/>
          </a:xfrm>
          <a:prstGeom prst="rect">
            <a:avLst/>
          </a:prstGeom>
          <a:noFill/>
        </p:spPr>
        <p:txBody>
          <a:bodyPr wrap="square" lIns="0" tIns="0" rIns="0" bIns="0" anchor="t">
            <a:spAutoFit/>
          </a:bodyPr>
          <a:lstStyle/>
          <a:p>
            <a:pPr algn="l"/>
            <a:r>
              <a:rPr sz="1300" b="1">
                <a:solidFill>
                  <a:srgbClr val="545F5A"/>
                </a:solidFill>
                <a:latin typeface="Aptos"/>
              </a:rPr>
              <a:t>SODIUM</a:t>
            </a:r>
          </a:p>
        </p:txBody>
      </p:sp>
      <p:sp>
        <p:nvSpPr>
          <p:cNvPr id="38" name="TextBox 37"/>
          <p:cNvSpPr txBox="1"/>
          <p:nvPr/>
        </p:nvSpPr>
        <p:spPr>
          <a:xfrm>
            <a:off x="3337560" y="4389120"/>
            <a:ext cx="1828800" cy="777240"/>
          </a:xfrm>
          <a:prstGeom prst="rect">
            <a:avLst/>
          </a:prstGeom>
          <a:noFill/>
        </p:spPr>
        <p:txBody>
          <a:bodyPr wrap="square" lIns="0" tIns="0" rIns="0" bIns="0" anchor="ctr">
            <a:spAutoFit/>
          </a:bodyPr>
          <a:lstStyle/>
          <a:p>
            <a:pPr algn="l"/>
            <a:r>
              <a:rPr sz="4400" b="1">
                <a:solidFill>
                  <a:srgbClr val="035043"/>
                </a:solidFill>
                <a:latin typeface="Aptos"/>
              </a:rPr>
              <a:t>137</a:t>
            </a:r>
          </a:p>
        </p:txBody>
      </p:sp>
      <p:sp>
        <p:nvSpPr>
          <p:cNvPr id="39" name="TextBox 38"/>
          <p:cNvSpPr txBox="1"/>
          <p:nvPr/>
        </p:nvSpPr>
        <p:spPr>
          <a:xfrm>
            <a:off x="3337560" y="5166360"/>
            <a:ext cx="1828800" cy="274320"/>
          </a:xfrm>
          <a:prstGeom prst="rect">
            <a:avLst/>
          </a:prstGeom>
          <a:noFill/>
        </p:spPr>
        <p:txBody>
          <a:bodyPr wrap="square" lIns="0" tIns="0" rIns="0" bIns="0" anchor="t">
            <a:spAutoFit/>
          </a:bodyPr>
          <a:lstStyle/>
          <a:p>
            <a:pPr algn="l"/>
            <a:r>
              <a:rPr sz="1200" b="0">
                <a:solidFill>
                  <a:srgbClr val="545F5A"/>
                </a:solidFill>
                <a:latin typeface="Aptos"/>
              </a:rPr>
              <a:t>mmol/L</a:t>
            </a:r>
          </a:p>
        </p:txBody>
      </p:sp>
      <p:sp>
        <p:nvSpPr>
          <p:cNvPr id="40" name="Rounded Rectangle 39"/>
          <p:cNvSpPr/>
          <p:nvPr/>
        </p:nvSpPr>
        <p:spPr>
          <a:xfrm>
            <a:off x="3337560" y="5550408"/>
            <a:ext cx="1371600" cy="365760"/>
          </a:xfrm>
          <a:prstGeom prst="roundRect">
            <a:avLst>
              <a:gd name="adj" fmla="val 50000"/>
            </a:avLst>
          </a:prstGeom>
          <a:solidFill>
            <a:srgbClr val="0B7A67"/>
          </a:solidFill>
          <a:ln>
            <a:noFill/>
          </a:ln>
        </p:spPr>
        <p:txBody>
          <a:bodyPr rtlCol="0" anchor="ctr"/>
          <a:lstStyle/>
          <a:p>
            <a:pPr algn="ctr"/>
            <a:endParaRPr/>
          </a:p>
        </p:txBody>
      </p:sp>
      <p:sp>
        <p:nvSpPr>
          <p:cNvPr id="41" name="TextBox 40"/>
          <p:cNvSpPr txBox="1"/>
          <p:nvPr/>
        </p:nvSpPr>
        <p:spPr>
          <a:xfrm>
            <a:off x="3337560" y="5550408"/>
            <a:ext cx="1371600" cy="365760"/>
          </a:xfrm>
          <a:prstGeom prst="rect">
            <a:avLst/>
          </a:prstGeom>
          <a:noFill/>
        </p:spPr>
        <p:txBody>
          <a:bodyPr wrap="square" lIns="0" tIns="0" rIns="0" bIns="0" anchor="ctr">
            <a:spAutoFit/>
          </a:bodyPr>
          <a:lstStyle/>
          <a:p>
            <a:pPr algn="ctr"/>
            <a:r>
              <a:rPr sz="1200" b="1">
                <a:solidFill>
                  <a:srgbClr val="FFFFFF"/>
                </a:solidFill>
                <a:latin typeface="Aptos"/>
              </a:rPr>
              <a:t>Normal</a:t>
            </a:r>
          </a:p>
        </p:txBody>
      </p:sp>
      <p:sp>
        <p:nvSpPr>
          <p:cNvPr id="42" name="Rounded Rectangle 41"/>
          <p:cNvSpPr/>
          <p:nvPr/>
        </p:nvSpPr>
        <p:spPr>
          <a:xfrm>
            <a:off x="5532120" y="3886200"/>
            <a:ext cx="2103120" cy="2194560"/>
          </a:xfrm>
          <a:prstGeom prst="roundRect">
            <a:avLst>
              <a:gd name="adj" fmla="val 8000"/>
            </a:avLst>
          </a:prstGeom>
          <a:solidFill>
            <a:srgbClr val="FBEDE8"/>
          </a:solidFill>
          <a:ln>
            <a:noFill/>
          </a:ln>
        </p:spPr>
        <p:txBody>
          <a:bodyPr rtlCol="0" anchor="ctr"/>
          <a:lstStyle/>
          <a:p>
            <a:pPr algn="ctr"/>
            <a:endParaRPr/>
          </a:p>
        </p:txBody>
      </p:sp>
      <p:sp>
        <p:nvSpPr>
          <p:cNvPr id="43" name="TextBox 42"/>
          <p:cNvSpPr txBox="1"/>
          <p:nvPr/>
        </p:nvSpPr>
        <p:spPr>
          <a:xfrm>
            <a:off x="5669280" y="4023360"/>
            <a:ext cx="1828800" cy="320040"/>
          </a:xfrm>
          <a:prstGeom prst="rect">
            <a:avLst/>
          </a:prstGeom>
          <a:noFill/>
        </p:spPr>
        <p:txBody>
          <a:bodyPr wrap="square" lIns="0" tIns="0" rIns="0" bIns="0" anchor="t">
            <a:spAutoFit/>
          </a:bodyPr>
          <a:lstStyle/>
          <a:p>
            <a:pPr algn="l"/>
            <a:r>
              <a:rPr sz="1300" b="1">
                <a:solidFill>
                  <a:srgbClr val="545F5A"/>
                </a:solidFill>
                <a:latin typeface="Aptos"/>
              </a:rPr>
              <a:t>HEMOGLOBIN</a:t>
            </a:r>
          </a:p>
        </p:txBody>
      </p:sp>
      <p:sp>
        <p:nvSpPr>
          <p:cNvPr id="44" name="TextBox 43"/>
          <p:cNvSpPr txBox="1"/>
          <p:nvPr/>
        </p:nvSpPr>
        <p:spPr>
          <a:xfrm>
            <a:off x="5669280" y="4389120"/>
            <a:ext cx="1828800" cy="777240"/>
          </a:xfrm>
          <a:prstGeom prst="rect">
            <a:avLst/>
          </a:prstGeom>
          <a:noFill/>
        </p:spPr>
        <p:txBody>
          <a:bodyPr wrap="square" lIns="0" tIns="0" rIns="0" bIns="0" anchor="ctr">
            <a:spAutoFit/>
          </a:bodyPr>
          <a:lstStyle/>
          <a:p>
            <a:pPr algn="l"/>
            <a:r>
              <a:rPr sz="4400" b="1">
                <a:solidFill>
                  <a:srgbClr val="B5472E"/>
                </a:solidFill>
                <a:latin typeface="Aptos"/>
              </a:rPr>
              <a:t>17.3</a:t>
            </a:r>
          </a:p>
        </p:txBody>
      </p:sp>
      <p:sp>
        <p:nvSpPr>
          <p:cNvPr id="45" name="TextBox 44"/>
          <p:cNvSpPr txBox="1"/>
          <p:nvPr/>
        </p:nvSpPr>
        <p:spPr>
          <a:xfrm>
            <a:off x="5669280" y="5166360"/>
            <a:ext cx="1828800" cy="274320"/>
          </a:xfrm>
          <a:prstGeom prst="rect">
            <a:avLst/>
          </a:prstGeom>
          <a:noFill/>
        </p:spPr>
        <p:txBody>
          <a:bodyPr wrap="square" lIns="0" tIns="0" rIns="0" bIns="0" anchor="t">
            <a:spAutoFit/>
          </a:bodyPr>
          <a:lstStyle/>
          <a:p>
            <a:pPr algn="l"/>
            <a:r>
              <a:rPr sz="1200" b="0">
                <a:solidFill>
                  <a:srgbClr val="545F5A"/>
                </a:solidFill>
                <a:latin typeface="Aptos"/>
              </a:rPr>
              <a:t>g/dL</a:t>
            </a:r>
          </a:p>
        </p:txBody>
      </p:sp>
      <p:sp>
        <p:nvSpPr>
          <p:cNvPr id="46" name="Rounded Rectangle 45"/>
          <p:cNvSpPr/>
          <p:nvPr/>
        </p:nvSpPr>
        <p:spPr>
          <a:xfrm>
            <a:off x="5669280" y="5550408"/>
            <a:ext cx="1371600" cy="365760"/>
          </a:xfrm>
          <a:prstGeom prst="roundRect">
            <a:avLst>
              <a:gd name="adj" fmla="val 50000"/>
            </a:avLst>
          </a:prstGeom>
          <a:solidFill>
            <a:srgbClr val="B5472E"/>
          </a:solidFill>
          <a:ln>
            <a:noFill/>
          </a:ln>
        </p:spPr>
        <p:txBody>
          <a:bodyPr rtlCol="0" anchor="ctr"/>
          <a:lstStyle/>
          <a:p>
            <a:pPr algn="ctr"/>
            <a:endParaRPr/>
          </a:p>
        </p:txBody>
      </p:sp>
      <p:sp>
        <p:nvSpPr>
          <p:cNvPr id="47" name="TextBox 46"/>
          <p:cNvSpPr txBox="1"/>
          <p:nvPr/>
        </p:nvSpPr>
        <p:spPr>
          <a:xfrm>
            <a:off x="5669280" y="5550408"/>
            <a:ext cx="1371600" cy="365760"/>
          </a:xfrm>
          <a:prstGeom prst="rect">
            <a:avLst/>
          </a:prstGeom>
          <a:noFill/>
        </p:spPr>
        <p:txBody>
          <a:bodyPr wrap="square" lIns="0" tIns="0" rIns="0" bIns="0" anchor="ctr">
            <a:spAutoFit/>
          </a:bodyPr>
          <a:lstStyle/>
          <a:p>
            <a:pPr algn="ctr"/>
            <a:r>
              <a:rPr sz="1200" b="1">
                <a:solidFill>
                  <a:srgbClr val="FFFFFF"/>
                </a:solidFill>
                <a:latin typeface="Aptos"/>
              </a:rPr>
              <a:t>Elevated</a:t>
            </a:r>
          </a:p>
        </p:txBody>
      </p:sp>
      <p:sp>
        <p:nvSpPr>
          <p:cNvPr id="48" name="Rounded Rectangle 47"/>
          <p:cNvSpPr/>
          <p:nvPr/>
        </p:nvSpPr>
        <p:spPr>
          <a:xfrm>
            <a:off x="7863840" y="1371600"/>
            <a:ext cx="3429000" cy="4709160"/>
          </a:xfrm>
          <a:prstGeom prst="roundRect">
            <a:avLst>
              <a:gd name="adj" fmla="val 8000"/>
            </a:avLst>
          </a:prstGeom>
          <a:solidFill>
            <a:srgbClr val="035043"/>
          </a:solidFill>
          <a:ln>
            <a:noFill/>
          </a:ln>
        </p:spPr>
        <p:txBody>
          <a:bodyPr rtlCol="0" anchor="ctr"/>
          <a:lstStyle/>
          <a:p>
            <a:pPr algn="ctr"/>
            <a:endParaRPr/>
          </a:p>
        </p:txBody>
      </p:sp>
      <p:sp>
        <p:nvSpPr>
          <p:cNvPr id="49" name="Oval 48"/>
          <p:cNvSpPr/>
          <p:nvPr/>
        </p:nvSpPr>
        <p:spPr>
          <a:xfrm>
            <a:off x="8183880" y="1691640"/>
            <a:ext cx="640080" cy="640080"/>
          </a:xfrm>
          <a:prstGeom prst="ellipse">
            <a:avLst/>
          </a:prstGeom>
          <a:solidFill>
            <a:srgbClr val="CEA84D"/>
          </a:solidFill>
          <a:ln>
            <a:noFill/>
          </a:ln>
        </p:spPr>
        <p:txBody>
          <a:bodyPr rtlCol="0" anchor="ctr"/>
          <a:lstStyle/>
          <a:p>
            <a:pPr algn="ctr"/>
            <a:endParaRPr/>
          </a:p>
        </p:txBody>
      </p:sp>
      <p:pic>
        <p:nvPicPr>
          <p:cNvPr id="50" name="Picture 49" descr="FaSearch_w.png"/>
          <p:cNvPicPr>
            <a:picLocks noChangeAspect="1"/>
          </p:cNvPicPr>
          <p:nvPr/>
        </p:nvPicPr>
        <p:blipFill>
          <a:blip r:embed="rId5"/>
          <a:stretch>
            <a:fillRect/>
          </a:stretch>
        </p:blipFill>
        <p:spPr>
          <a:xfrm>
            <a:off x="8343900" y="1851660"/>
            <a:ext cx="320040" cy="320040"/>
          </a:xfrm>
          <a:prstGeom prst="rect">
            <a:avLst/>
          </a:prstGeom>
        </p:spPr>
      </p:pic>
      <p:sp>
        <p:nvSpPr>
          <p:cNvPr id="51" name="TextBox 50"/>
          <p:cNvSpPr txBox="1"/>
          <p:nvPr/>
        </p:nvSpPr>
        <p:spPr>
          <a:xfrm>
            <a:off x="8961120" y="1691640"/>
            <a:ext cx="2194560" cy="640080"/>
          </a:xfrm>
          <a:prstGeom prst="rect">
            <a:avLst/>
          </a:prstGeom>
          <a:noFill/>
        </p:spPr>
        <p:txBody>
          <a:bodyPr wrap="square" lIns="0" tIns="0" rIns="0" bIns="0" anchor="ctr">
            <a:spAutoFit/>
          </a:bodyPr>
          <a:lstStyle/>
          <a:p>
            <a:pPr algn="l"/>
            <a:r>
              <a:rPr sz="1900" b="1">
                <a:solidFill>
                  <a:srgbClr val="FFFFFF"/>
                </a:solidFill>
                <a:latin typeface="Aptos"/>
              </a:rPr>
              <a:t>Interpretation</a:t>
            </a:r>
          </a:p>
        </p:txBody>
      </p:sp>
      <p:sp>
        <p:nvSpPr>
          <p:cNvPr id="52" name="TextBox 51"/>
          <p:cNvSpPr txBox="1"/>
          <p:nvPr/>
        </p:nvSpPr>
        <p:spPr>
          <a:xfrm>
            <a:off x="8092440" y="2606040"/>
            <a:ext cx="2971800" cy="3383280"/>
          </a:xfrm>
          <a:prstGeom prst="rect">
            <a:avLst/>
          </a:prstGeom>
          <a:noFill/>
        </p:spPr>
        <p:txBody>
          <a:bodyPr wrap="square" lIns="0" tIns="0" rIns="0" bIns="0" anchor="t">
            <a:spAutoFit/>
          </a:bodyPr>
          <a:lstStyle/>
          <a:p>
            <a:pPr algn="l">
              <a:spcAft>
                <a:spcPts val="1000"/>
              </a:spcAft>
            </a:pPr>
            <a:r>
              <a:rPr sz="1400" b="1">
                <a:solidFill>
                  <a:srgbClr val="CEA84D"/>
                </a:solidFill>
                <a:latin typeface="Aptos"/>
              </a:rPr>
              <a:t>Hypokalemia + elevated hemoglobin</a:t>
            </a:r>
            <a:r>
              <a:rPr sz="1400" b="0">
                <a:solidFill>
                  <a:srgbClr val="FFFFFF"/>
                </a:solidFill>
                <a:latin typeface="Aptos"/>
              </a:rPr>
              <a:t> point to significant volume depletion with hemoconcentration.</a:t>
            </a:r>
          </a:p>
          <a:p>
            <a:pPr algn="l">
              <a:spcAft>
                <a:spcPts val="1000"/>
              </a:spcAft>
            </a:pPr>
            <a:r>
              <a:rPr sz="1400" b="1">
                <a:solidFill>
                  <a:srgbClr val="CEA84D"/>
                </a:solidFill>
                <a:latin typeface="Aptos"/>
              </a:rPr>
              <a:t>Reduced eGFR with raised creatinine</a:t>
            </a:r>
            <a:r>
              <a:rPr sz="1400" b="0">
                <a:solidFill>
                  <a:srgbClr val="FFFFFF"/>
                </a:solidFill>
                <a:latin typeface="Aptos"/>
              </a:rPr>
              <a:t> in a patient vomiting with minimal intake suggests a reversible, volume-related contribution.</a:t>
            </a:r>
          </a:p>
          <a:p>
            <a:pPr algn="l">
              <a:spcAft>
                <a:spcPts val="1000"/>
              </a:spcAft>
            </a:pPr>
            <a:r>
              <a:rPr sz="1400" b="1">
                <a:solidFill>
                  <a:srgbClr val="CEA84D"/>
                </a:solidFill>
                <a:latin typeface="Aptos"/>
              </a:rPr>
              <a:t>Next question: </a:t>
            </a:r>
            <a:r>
              <a:rPr sz="1400" b="0">
                <a:solidFill>
                  <a:srgbClr val="FFFFFF"/>
                </a:solidFill>
                <a:latin typeface="Aptos"/>
              </a:rPr>
              <a:t>does correcting volume and potassium improve renal function?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Results: Response to Supportive Management</a:t>
            </a: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7</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D550CFAA-73F8-4250-2C83-F48927A7EC76}"/>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1828800" y="1627632"/>
            <a:ext cx="8595360" cy="45720"/>
          </a:xfrm>
          <a:prstGeom prst="rect">
            <a:avLst/>
          </a:prstGeom>
          <a:solidFill>
            <a:srgbClr val="D3E6DF"/>
          </a:solidFill>
          <a:ln>
            <a:noFill/>
          </a:ln>
        </p:spPr>
        <p:txBody>
          <a:bodyPr rtlCol="0" anchor="ctr"/>
          <a:lstStyle/>
          <a:p>
            <a:pPr algn="ctr"/>
            <a:endParaRPr/>
          </a:p>
        </p:txBody>
      </p:sp>
      <p:sp>
        <p:nvSpPr>
          <p:cNvPr id="13" name="Oval 12"/>
          <p:cNvSpPr/>
          <p:nvPr/>
        </p:nvSpPr>
        <p:spPr>
          <a:xfrm>
            <a:off x="1453895" y="1362456"/>
            <a:ext cx="566928" cy="566928"/>
          </a:xfrm>
          <a:prstGeom prst="ellipse">
            <a:avLst/>
          </a:prstGeom>
          <a:solidFill>
            <a:srgbClr val="B5472E"/>
          </a:solidFill>
          <a:ln>
            <a:noFill/>
          </a:ln>
        </p:spPr>
        <p:txBody>
          <a:bodyPr rtlCol="0" anchor="ctr"/>
          <a:lstStyle/>
          <a:p>
            <a:pPr algn="ctr"/>
            <a:endParaRPr/>
          </a:p>
        </p:txBody>
      </p:sp>
      <p:pic>
        <p:nvPicPr>
          <p:cNvPr id="14" name="Picture 13" descr="FaStethoscope_w.png"/>
          <p:cNvPicPr>
            <a:picLocks noChangeAspect="1"/>
          </p:cNvPicPr>
          <p:nvPr/>
        </p:nvPicPr>
        <p:blipFill>
          <a:blip r:embed="rId5"/>
          <a:stretch>
            <a:fillRect/>
          </a:stretch>
        </p:blipFill>
        <p:spPr>
          <a:xfrm>
            <a:off x="1595628" y="1504188"/>
            <a:ext cx="283464" cy="283464"/>
          </a:xfrm>
          <a:prstGeom prst="rect">
            <a:avLst/>
          </a:prstGeom>
        </p:spPr>
      </p:pic>
      <p:sp>
        <p:nvSpPr>
          <p:cNvPr id="15" name="TextBox 14"/>
          <p:cNvSpPr txBox="1"/>
          <p:nvPr/>
        </p:nvSpPr>
        <p:spPr>
          <a:xfrm>
            <a:off x="411479" y="1993392"/>
            <a:ext cx="2651760" cy="274320"/>
          </a:xfrm>
          <a:prstGeom prst="rect">
            <a:avLst/>
          </a:prstGeom>
          <a:noFill/>
        </p:spPr>
        <p:txBody>
          <a:bodyPr wrap="square" lIns="0" tIns="0" rIns="0" bIns="0" anchor="t">
            <a:spAutoFit/>
          </a:bodyPr>
          <a:lstStyle/>
          <a:p>
            <a:pPr algn="ctr"/>
            <a:r>
              <a:rPr sz="1500" b="1">
                <a:solidFill>
                  <a:srgbClr val="B5472E"/>
                </a:solidFill>
                <a:latin typeface="Aptos"/>
              </a:rPr>
              <a:t>Presentation</a:t>
            </a:r>
          </a:p>
        </p:txBody>
      </p:sp>
      <p:sp>
        <p:nvSpPr>
          <p:cNvPr id="16" name="TextBox 15"/>
          <p:cNvSpPr txBox="1"/>
          <p:nvPr/>
        </p:nvSpPr>
        <p:spPr>
          <a:xfrm>
            <a:off x="411479" y="2286000"/>
            <a:ext cx="2651760" cy="640080"/>
          </a:xfrm>
          <a:prstGeom prst="rect">
            <a:avLst/>
          </a:prstGeom>
          <a:noFill/>
        </p:spPr>
        <p:txBody>
          <a:bodyPr wrap="square" lIns="0" tIns="0" rIns="0" bIns="0" anchor="t">
            <a:spAutoFit/>
          </a:bodyPr>
          <a:lstStyle/>
          <a:p>
            <a:pPr algn="ctr"/>
            <a:r>
              <a:rPr sz="1200" b="0">
                <a:solidFill>
                  <a:srgbClr val="1F2A27"/>
                </a:solidFill>
                <a:latin typeface="Aptos"/>
              </a:rPr>
              <a:t>Dysphagia, vomiting, weakness</a:t>
            </a:r>
          </a:p>
        </p:txBody>
      </p:sp>
      <p:sp>
        <p:nvSpPr>
          <p:cNvPr id="17" name="Oval 16"/>
          <p:cNvSpPr/>
          <p:nvPr/>
        </p:nvSpPr>
        <p:spPr>
          <a:xfrm>
            <a:off x="4105656" y="1362456"/>
            <a:ext cx="566928" cy="566928"/>
          </a:xfrm>
          <a:prstGeom prst="ellipse">
            <a:avLst/>
          </a:prstGeom>
          <a:solidFill>
            <a:srgbClr val="0B7A67"/>
          </a:solidFill>
          <a:ln>
            <a:noFill/>
          </a:ln>
        </p:spPr>
        <p:txBody>
          <a:bodyPr rtlCol="0" anchor="ctr"/>
          <a:lstStyle/>
          <a:p>
            <a:pPr algn="ctr"/>
            <a:endParaRPr/>
          </a:p>
        </p:txBody>
      </p:sp>
      <p:pic>
        <p:nvPicPr>
          <p:cNvPr id="18" name="Picture 17" descr="FaSyringe_w.png"/>
          <p:cNvPicPr>
            <a:picLocks noChangeAspect="1"/>
          </p:cNvPicPr>
          <p:nvPr/>
        </p:nvPicPr>
        <p:blipFill>
          <a:blip r:embed="rId6"/>
          <a:stretch>
            <a:fillRect/>
          </a:stretch>
        </p:blipFill>
        <p:spPr>
          <a:xfrm>
            <a:off x="4247388" y="1504188"/>
            <a:ext cx="283464" cy="283464"/>
          </a:xfrm>
          <a:prstGeom prst="rect">
            <a:avLst/>
          </a:prstGeom>
        </p:spPr>
      </p:pic>
      <p:sp>
        <p:nvSpPr>
          <p:cNvPr id="19" name="TextBox 18"/>
          <p:cNvSpPr txBox="1"/>
          <p:nvPr/>
        </p:nvSpPr>
        <p:spPr>
          <a:xfrm>
            <a:off x="3063239" y="1993392"/>
            <a:ext cx="2651760" cy="274320"/>
          </a:xfrm>
          <a:prstGeom prst="rect">
            <a:avLst/>
          </a:prstGeom>
          <a:noFill/>
        </p:spPr>
        <p:txBody>
          <a:bodyPr wrap="square" lIns="0" tIns="0" rIns="0" bIns="0" anchor="t">
            <a:spAutoFit/>
          </a:bodyPr>
          <a:lstStyle/>
          <a:p>
            <a:pPr algn="ctr"/>
            <a:r>
              <a:rPr sz="1500" b="1">
                <a:solidFill>
                  <a:srgbClr val="0B7A67"/>
                </a:solidFill>
                <a:latin typeface="Aptos"/>
              </a:rPr>
              <a:t>17 Aug 2026</a:t>
            </a:r>
          </a:p>
        </p:txBody>
      </p:sp>
      <p:sp>
        <p:nvSpPr>
          <p:cNvPr id="20" name="TextBox 19"/>
          <p:cNvSpPr txBox="1"/>
          <p:nvPr/>
        </p:nvSpPr>
        <p:spPr>
          <a:xfrm>
            <a:off x="3063239" y="2286000"/>
            <a:ext cx="2651760" cy="640080"/>
          </a:xfrm>
          <a:prstGeom prst="rect">
            <a:avLst/>
          </a:prstGeom>
          <a:noFill/>
        </p:spPr>
        <p:txBody>
          <a:bodyPr wrap="square" lIns="0" tIns="0" rIns="0" bIns="0" anchor="t">
            <a:spAutoFit/>
          </a:bodyPr>
          <a:lstStyle/>
          <a:p>
            <a:pPr algn="ctr"/>
            <a:r>
              <a:rPr sz="1200" b="0">
                <a:solidFill>
                  <a:srgbClr val="1F2A27"/>
                </a:solidFill>
                <a:latin typeface="Aptos"/>
              </a:rPr>
              <a:t>PEG inserted; IV KCl 40 mmol in 500 mL normal saline</a:t>
            </a:r>
          </a:p>
        </p:txBody>
      </p:sp>
      <p:sp>
        <p:nvSpPr>
          <p:cNvPr id="21" name="Oval 20"/>
          <p:cNvSpPr/>
          <p:nvPr/>
        </p:nvSpPr>
        <p:spPr>
          <a:xfrm>
            <a:off x="7031736" y="1362456"/>
            <a:ext cx="566928" cy="566928"/>
          </a:xfrm>
          <a:prstGeom prst="ellipse">
            <a:avLst/>
          </a:prstGeom>
          <a:solidFill>
            <a:srgbClr val="035043"/>
          </a:solidFill>
          <a:ln>
            <a:noFill/>
          </a:ln>
        </p:spPr>
        <p:txBody>
          <a:bodyPr rtlCol="0" anchor="ctr"/>
          <a:lstStyle/>
          <a:p>
            <a:pPr algn="ctr"/>
            <a:endParaRPr/>
          </a:p>
        </p:txBody>
      </p:sp>
      <p:pic>
        <p:nvPicPr>
          <p:cNvPr id="22" name="Picture 21" descr="FaCheckCircle_w.png"/>
          <p:cNvPicPr>
            <a:picLocks noChangeAspect="1"/>
          </p:cNvPicPr>
          <p:nvPr/>
        </p:nvPicPr>
        <p:blipFill>
          <a:blip r:embed="rId7"/>
          <a:stretch>
            <a:fillRect/>
          </a:stretch>
        </p:blipFill>
        <p:spPr>
          <a:xfrm>
            <a:off x="7173468" y="1504188"/>
            <a:ext cx="283464" cy="283464"/>
          </a:xfrm>
          <a:prstGeom prst="rect">
            <a:avLst/>
          </a:prstGeom>
        </p:spPr>
      </p:pic>
      <p:sp>
        <p:nvSpPr>
          <p:cNvPr id="23" name="TextBox 22"/>
          <p:cNvSpPr txBox="1"/>
          <p:nvPr/>
        </p:nvSpPr>
        <p:spPr>
          <a:xfrm>
            <a:off x="5989320" y="1993392"/>
            <a:ext cx="2651760" cy="274320"/>
          </a:xfrm>
          <a:prstGeom prst="rect">
            <a:avLst/>
          </a:prstGeom>
          <a:noFill/>
        </p:spPr>
        <p:txBody>
          <a:bodyPr wrap="square" lIns="0" tIns="0" rIns="0" bIns="0" anchor="t">
            <a:spAutoFit/>
          </a:bodyPr>
          <a:lstStyle/>
          <a:p>
            <a:pPr algn="ctr"/>
            <a:r>
              <a:rPr sz="1500" b="1">
                <a:solidFill>
                  <a:srgbClr val="035043"/>
                </a:solidFill>
                <a:latin typeface="Aptos"/>
              </a:rPr>
              <a:t>Within 72 hours</a:t>
            </a:r>
          </a:p>
        </p:txBody>
      </p:sp>
      <p:sp>
        <p:nvSpPr>
          <p:cNvPr id="24" name="TextBox 23"/>
          <p:cNvSpPr txBox="1"/>
          <p:nvPr/>
        </p:nvSpPr>
        <p:spPr>
          <a:xfrm>
            <a:off x="5989320" y="2286000"/>
            <a:ext cx="2651760" cy="640080"/>
          </a:xfrm>
          <a:prstGeom prst="rect">
            <a:avLst/>
          </a:prstGeom>
          <a:noFill/>
        </p:spPr>
        <p:txBody>
          <a:bodyPr wrap="square" lIns="0" tIns="0" rIns="0" bIns="0" anchor="t">
            <a:spAutoFit/>
          </a:bodyPr>
          <a:lstStyle/>
          <a:p>
            <a:pPr algn="ctr"/>
            <a:r>
              <a:rPr sz="1200" b="0">
                <a:solidFill>
                  <a:srgbClr val="1F2A27"/>
                </a:solidFill>
                <a:latin typeface="Aptos"/>
              </a:rPr>
              <a:t>Creatinine, K⁺ and hemoglobin improved</a:t>
            </a:r>
          </a:p>
        </p:txBody>
      </p:sp>
      <p:sp>
        <p:nvSpPr>
          <p:cNvPr id="25" name="Oval 24"/>
          <p:cNvSpPr/>
          <p:nvPr/>
        </p:nvSpPr>
        <p:spPr>
          <a:xfrm>
            <a:off x="9774936" y="1362456"/>
            <a:ext cx="566928" cy="566928"/>
          </a:xfrm>
          <a:prstGeom prst="ellipse">
            <a:avLst/>
          </a:prstGeom>
          <a:solidFill>
            <a:srgbClr val="545F5A"/>
          </a:solidFill>
          <a:ln>
            <a:noFill/>
          </a:ln>
        </p:spPr>
        <p:txBody>
          <a:bodyPr rtlCol="0" anchor="ctr"/>
          <a:lstStyle/>
          <a:p>
            <a:pPr algn="ctr"/>
            <a:endParaRPr/>
          </a:p>
        </p:txBody>
      </p:sp>
      <p:pic>
        <p:nvPicPr>
          <p:cNvPr id="26" name="Picture 25" descr="FaSkull_w.png"/>
          <p:cNvPicPr>
            <a:picLocks noChangeAspect="1"/>
          </p:cNvPicPr>
          <p:nvPr/>
        </p:nvPicPr>
        <p:blipFill>
          <a:blip r:embed="rId8"/>
          <a:stretch>
            <a:fillRect/>
          </a:stretch>
        </p:blipFill>
        <p:spPr>
          <a:xfrm>
            <a:off x="9916668" y="1504188"/>
            <a:ext cx="283464" cy="283464"/>
          </a:xfrm>
          <a:prstGeom prst="rect">
            <a:avLst/>
          </a:prstGeom>
        </p:spPr>
      </p:pic>
      <p:sp>
        <p:nvSpPr>
          <p:cNvPr id="27" name="TextBox 26"/>
          <p:cNvSpPr txBox="1"/>
          <p:nvPr/>
        </p:nvSpPr>
        <p:spPr>
          <a:xfrm>
            <a:off x="8732520" y="1993392"/>
            <a:ext cx="2651760" cy="274320"/>
          </a:xfrm>
          <a:prstGeom prst="rect">
            <a:avLst/>
          </a:prstGeom>
          <a:noFill/>
        </p:spPr>
        <p:txBody>
          <a:bodyPr wrap="square" lIns="0" tIns="0" rIns="0" bIns="0" anchor="t">
            <a:spAutoFit/>
          </a:bodyPr>
          <a:lstStyle/>
          <a:p>
            <a:pPr algn="ctr"/>
            <a:r>
              <a:rPr sz="1500" b="1">
                <a:solidFill>
                  <a:srgbClr val="545F5A"/>
                </a:solidFill>
                <a:latin typeface="Aptos"/>
              </a:rPr>
              <a:t>20 Aug 2026</a:t>
            </a:r>
          </a:p>
        </p:txBody>
      </p:sp>
      <p:sp>
        <p:nvSpPr>
          <p:cNvPr id="28" name="TextBox 27"/>
          <p:cNvSpPr txBox="1"/>
          <p:nvPr/>
        </p:nvSpPr>
        <p:spPr>
          <a:xfrm>
            <a:off x="8732520" y="2286000"/>
            <a:ext cx="2651760" cy="640080"/>
          </a:xfrm>
          <a:prstGeom prst="rect">
            <a:avLst/>
          </a:prstGeom>
          <a:noFill/>
        </p:spPr>
        <p:txBody>
          <a:bodyPr wrap="square" lIns="0" tIns="0" rIns="0" bIns="0" anchor="t">
            <a:spAutoFit/>
          </a:bodyPr>
          <a:lstStyle/>
          <a:p>
            <a:pPr algn="ctr"/>
            <a:r>
              <a:rPr sz="1200" b="0">
                <a:solidFill>
                  <a:srgbClr val="1F2A27"/>
                </a:solidFill>
                <a:latin typeface="Aptos"/>
              </a:rPr>
              <a:t>Died before cancer staging was completed</a:t>
            </a:r>
          </a:p>
        </p:txBody>
      </p:sp>
      <p:sp>
        <p:nvSpPr>
          <p:cNvPr id="29" name="Rounded Rectangle 28"/>
          <p:cNvSpPr/>
          <p:nvPr/>
        </p:nvSpPr>
        <p:spPr>
          <a:xfrm>
            <a:off x="868680" y="3017520"/>
            <a:ext cx="3337560" cy="3063240"/>
          </a:xfrm>
          <a:prstGeom prst="roundRect">
            <a:avLst>
              <a:gd name="adj" fmla="val 8000"/>
            </a:avLst>
          </a:prstGeom>
          <a:solidFill>
            <a:srgbClr val="E8F3EF"/>
          </a:solidFill>
          <a:ln>
            <a:noFill/>
          </a:ln>
        </p:spPr>
        <p:txBody>
          <a:bodyPr rtlCol="0" anchor="ctr"/>
          <a:lstStyle/>
          <a:p>
            <a:pPr algn="ctr"/>
            <a:endParaRPr/>
          </a:p>
        </p:txBody>
      </p:sp>
      <p:sp>
        <p:nvSpPr>
          <p:cNvPr id="30" name="TextBox 29"/>
          <p:cNvSpPr txBox="1"/>
          <p:nvPr/>
        </p:nvSpPr>
        <p:spPr>
          <a:xfrm>
            <a:off x="1051560" y="3108960"/>
            <a:ext cx="2971800" cy="320040"/>
          </a:xfrm>
          <a:prstGeom prst="rect">
            <a:avLst/>
          </a:prstGeom>
          <a:noFill/>
        </p:spPr>
        <p:txBody>
          <a:bodyPr wrap="square" lIns="0" tIns="0" rIns="0" bIns="0" anchor="t">
            <a:spAutoFit/>
          </a:bodyPr>
          <a:lstStyle/>
          <a:p>
            <a:pPr algn="l"/>
            <a:r>
              <a:rPr sz="1500" b="1">
                <a:solidFill>
                  <a:srgbClr val="035043"/>
                </a:solidFill>
                <a:latin typeface="Aptos"/>
              </a:rPr>
              <a:t>Creatinine (µmol/L)</a:t>
            </a:r>
          </a:p>
        </p:txBody>
      </p:sp>
      <p:graphicFrame>
        <p:nvGraphicFramePr>
          <p:cNvPr id="31" name="Chart 30"/>
          <p:cNvGraphicFramePr>
            <a:graphicFrameLocks noGrp="1"/>
          </p:cNvGraphicFramePr>
          <p:nvPr/>
        </p:nvGraphicFramePr>
        <p:xfrm>
          <a:off x="1005839" y="3429000"/>
          <a:ext cx="3063240" cy="1920240"/>
        </p:xfrm>
        <a:graphic>
          <a:graphicData uri="http://schemas.openxmlformats.org/drawingml/2006/chart">
            <c:chart xmlns:c="http://schemas.openxmlformats.org/drawingml/2006/chart" xmlns:r="http://schemas.openxmlformats.org/officeDocument/2006/relationships" r:id="rId9"/>
          </a:graphicData>
        </a:graphic>
      </p:graphicFrame>
      <p:sp>
        <p:nvSpPr>
          <p:cNvPr id="32" name="Rounded Rectangle 31"/>
          <p:cNvSpPr/>
          <p:nvPr/>
        </p:nvSpPr>
        <p:spPr>
          <a:xfrm>
            <a:off x="1280160" y="5486400"/>
            <a:ext cx="2514600" cy="438912"/>
          </a:xfrm>
          <a:prstGeom prst="roundRect">
            <a:avLst>
              <a:gd name="adj" fmla="val 50000"/>
            </a:avLst>
          </a:prstGeom>
          <a:solidFill>
            <a:srgbClr val="035043"/>
          </a:solidFill>
          <a:ln>
            <a:noFill/>
          </a:ln>
        </p:spPr>
        <p:txBody>
          <a:bodyPr rtlCol="0" anchor="ctr"/>
          <a:lstStyle/>
          <a:p>
            <a:pPr algn="ctr"/>
            <a:endParaRPr/>
          </a:p>
        </p:txBody>
      </p:sp>
      <p:sp>
        <p:nvSpPr>
          <p:cNvPr id="33" name="TextBox 32"/>
          <p:cNvSpPr txBox="1"/>
          <p:nvPr/>
        </p:nvSpPr>
        <p:spPr>
          <a:xfrm>
            <a:off x="1280160" y="5486400"/>
            <a:ext cx="2514600" cy="438912"/>
          </a:xfrm>
          <a:prstGeom prst="rect">
            <a:avLst/>
          </a:prstGeom>
          <a:noFill/>
        </p:spPr>
        <p:txBody>
          <a:bodyPr wrap="square" lIns="0" tIns="0" rIns="0" bIns="0" anchor="ctr">
            <a:spAutoFit/>
          </a:bodyPr>
          <a:lstStyle/>
          <a:p>
            <a:pPr algn="ctr"/>
            <a:r>
              <a:rPr sz="1400" b="1">
                <a:solidFill>
                  <a:srgbClr val="FFFFFF"/>
                </a:solidFill>
                <a:latin typeface="Aptos"/>
              </a:rPr>
              <a:t>−27 µmol/L (−26%)</a:t>
            </a:r>
          </a:p>
        </p:txBody>
      </p:sp>
      <p:sp>
        <p:nvSpPr>
          <p:cNvPr id="34" name="Rounded Rectangle 33"/>
          <p:cNvSpPr/>
          <p:nvPr/>
        </p:nvSpPr>
        <p:spPr>
          <a:xfrm>
            <a:off x="4411980" y="3017520"/>
            <a:ext cx="3337560" cy="3063240"/>
          </a:xfrm>
          <a:prstGeom prst="roundRect">
            <a:avLst>
              <a:gd name="adj" fmla="val 8000"/>
            </a:avLst>
          </a:prstGeom>
          <a:solidFill>
            <a:srgbClr val="E8F3EF"/>
          </a:solidFill>
          <a:ln>
            <a:noFill/>
          </a:ln>
        </p:spPr>
        <p:txBody>
          <a:bodyPr rtlCol="0" anchor="ctr"/>
          <a:lstStyle/>
          <a:p>
            <a:pPr algn="ctr"/>
            <a:endParaRPr/>
          </a:p>
        </p:txBody>
      </p:sp>
      <p:sp>
        <p:nvSpPr>
          <p:cNvPr id="35" name="TextBox 34"/>
          <p:cNvSpPr txBox="1"/>
          <p:nvPr/>
        </p:nvSpPr>
        <p:spPr>
          <a:xfrm>
            <a:off x="4594860" y="3108960"/>
            <a:ext cx="2971800" cy="320040"/>
          </a:xfrm>
          <a:prstGeom prst="rect">
            <a:avLst/>
          </a:prstGeom>
          <a:noFill/>
        </p:spPr>
        <p:txBody>
          <a:bodyPr wrap="square" lIns="0" tIns="0" rIns="0" bIns="0" anchor="t">
            <a:spAutoFit/>
          </a:bodyPr>
          <a:lstStyle/>
          <a:p>
            <a:pPr algn="l"/>
            <a:r>
              <a:rPr sz="1500" b="1">
                <a:solidFill>
                  <a:srgbClr val="035043"/>
                </a:solidFill>
                <a:latin typeface="Aptos"/>
              </a:rPr>
              <a:t>Potassium (mmol/L)</a:t>
            </a:r>
          </a:p>
        </p:txBody>
      </p:sp>
      <p:graphicFrame>
        <p:nvGraphicFramePr>
          <p:cNvPr id="36" name="Chart 35"/>
          <p:cNvGraphicFramePr>
            <a:graphicFrameLocks noGrp="1"/>
          </p:cNvGraphicFramePr>
          <p:nvPr/>
        </p:nvGraphicFramePr>
        <p:xfrm>
          <a:off x="4549140" y="3429000"/>
          <a:ext cx="3063240" cy="1920240"/>
        </p:xfrm>
        <a:graphic>
          <a:graphicData uri="http://schemas.openxmlformats.org/drawingml/2006/chart">
            <c:chart xmlns:c="http://schemas.openxmlformats.org/drawingml/2006/chart" xmlns:r="http://schemas.openxmlformats.org/officeDocument/2006/relationships" r:id="rId10"/>
          </a:graphicData>
        </a:graphic>
      </p:graphicFrame>
      <p:sp>
        <p:nvSpPr>
          <p:cNvPr id="37" name="Rounded Rectangle 36"/>
          <p:cNvSpPr/>
          <p:nvPr/>
        </p:nvSpPr>
        <p:spPr>
          <a:xfrm>
            <a:off x="4823460" y="5486400"/>
            <a:ext cx="2514600" cy="438912"/>
          </a:xfrm>
          <a:prstGeom prst="roundRect">
            <a:avLst>
              <a:gd name="adj" fmla="val 50000"/>
            </a:avLst>
          </a:prstGeom>
          <a:solidFill>
            <a:srgbClr val="035043"/>
          </a:solidFill>
          <a:ln>
            <a:noFill/>
          </a:ln>
        </p:spPr>
        <p:txBody>
          <a:bodyPr rtlCol="0" anchor="ctr"/>
          <a:lstStyle/>
          <a:p>
            <a:pPr algn="ctr"/>
            <a:endParaRPr/>
          </a:p>
        </p:txBody>
      </p:sp>
      <p:sp>
        <p:nvSpPr>
          <p:cNvPr id="38" name="TextBox 37"/>
          <p:cNvSpPr txBox="1"/>
          <p:nvPr/>
        </p:nvSpPr>
        <p:spPr>
          <a:xfrm>
            <a:off x="4823460" y="5486400"/>
            <a:ext cx="2514600" cy="438912"/>
          </a:xfrm>
          <a:prstGeom prst="rect">
            <a:avLst/>
          </a:prstGeom>
          <a:noFill/>
        </p:spPr>
        <p:txBody>
          <a:bodyPr wrap="square" lIns="0" tIns="0" rIns="0" bIns="0" anchor="ctr">
            <a:spAutoFit/>
          </a:bodyPr>
          <a:lstStyle/>
          <a:p>
            <a:pPr algn="ctr"/>
            <a:r>
              <a:rPr sz="1400" b="1">
                <a:solidFill>
                  <a:srgbClr val="FFFFFF"/>
                </a:solidFill>
                <a:latin typeface="Aptos"/>
              </a:rPr>
              <a:t>+0.6 mmol/L</a:t>
            </a:r>
          </a:p>
        </p:txBody>
      </p:sp>
      <p:sp>
        <p:nvSpPr>
          <p:cNvPr id="39" name="Rounded Rectangle 38"/>
          <p:cNvSpPr/>
          <p:nvPr/>
        </p:nvSpPr>
        <p:spPr>
          <a:xfrm>
            <a:off x="7955279" y="3017520"/>
            <a:ext cx="3337560" cy="3063240"/>
          </a:xfrm>
          <a:prstGeom prst="roundRect">
            <a:avLst>
              <a:gd name="adj" fmla="val 8000"/>
            </a:avLst>
          </a:prstGeom>
          <a:solidFill>
            <a:srgbClr val="E8F3EF"/>
          </a:solidFill>
          <a:ln>
            <a:noFill/>
          </a:ln>
        </p:spPr>
        <p:txBody>
          <a:bodyPr rtlCol="0" anchor="ctr"/>
          <a:lstStyle/>
          <a:p>
            <a:pPr algn="ctr"/>
            <a:endParaRPr/>
          </a:p>
        </p:txBody>
      </p:sp>
      <p:sp>
        <p:nvSpPr>
          <p:cNvPr id="40" name="TextBox 39"/>
          <p:cNvSpPr txBox="1"/>
          <p:nvPr/>
        </p:nvSpPr>
        <p:spPr>
          <a:xfrm>
            <a:off x="8138159" y="3108960"/>
            <a:ext cx="2971800" cy="320040"/>
          </a:xfrm>
          <a:prstGeom prst="rect">
            <a:avLst/>
          </a:prstGeom>
          <a:noFill/>
        </p:spPr>
        <p:txBody>
          <a:bodyPr wrap="square" lIns="0" tIns="0" rIns="0" bIns="0" anchor="t">
            <a:spAutoFit/>
          </a:bodyPr>
          <a:lstStyle/>
          <a:p>
            <a:pPr algn="l"/>
            <a:r>
              <a:rPr sz="1500" b="1">
                <a:solidFill>
                  <a:srgbClr val="035043"/>
                </a:solidFill>
                <a:latin typeface="Aptos"/>
              </a:rPr>
              <a:t>Hemoglobin (g/dL)</a:t>
            </a:r>
          </a:p>
        </p:txBody>
      </p:sp>
      <p:graphicFrame>
        <p:nvGraphicFramePr>
          <p:cNvPr id="41" name="Chart 40"/>
          <p:cNvGraphicFramePr>
            <a:graphicFrameLocks noGrp="1"/>
          </p:cNvGraphicFramePr>
          <p:nvPr/>
        </p:nvGraphicFramePr>
        <p:xfrm>
          <a:off x="8092440" y="3429000"/>
          <a:ext cx="3063240" cy="1920240"/>
        </p:xfrm>
        <a:graphic>
          <a:graphicData uri="http://schemas.openxmlformats.org/drawingml/2006/chart">
            <c:chart xmlns:c="http://schemas.openxmlformats.org/drawingml/2006/chart" xmlns:r="http://schemas.openxmlformats.org/officeDocument/2006/relationships" r:id="rId11"/>
          </a:graphicData>
        </a:graphic>
      </p:graphicFrame>
      <p:sp>
        <p:nvSpPr>
          <p:cNvPr id="42" name="Rounded Rectangle 41"/>
          <p:cNvSpPr/>
          <p:nvPr/>
        </p:nvSpPr>
        <p:spPr>
          <a:xfrm>
            <a:off x="8366759" y="5486400"/>
            <a:ext cx="2514600" cy="438912"/>
          </a:xfrm>
          <a:prstGeom prst="roundRect">
            <a:avLst>
              <a:gd name="adj" fmla="val 50000"/>
            </a:avLst>
          </a:prstGeom>
          <a:solidFill>
            <a:srgbClr val="035043"/>
          </a:solidFill>
          <a:ln>
            <a:noFill/>
          </a:ln>
        </p:spPr>
        <p:txBody>
          <a:bodyPr rtlCol="0" anchor="ctr"/>
          <a:lstStyle/>
          <a:p>
            <a:pPr algn="ctr"/>
            <a:endParaRPr/>
          </a:p>
        </p:txBody>
      </p:sp>
      <p:sp>
        <p:nvSpPr>
          <p:cNvPr id="43" name="TextBox 42"/>
          <p:cNvSpPr txBox="1"/>
          <p:nvPr/>
        </p:nvSpPr>
        <p:spPr>
          <a:xfrm>
            <a:off x="8366759" y="5486400"/>
            <a:ext cx="2514600" cy="438912"/>
          </a:xfrm>
          <a:prstGeom prst="rect">
            <a:avLst/>
          </a:prstGeom>
          <a:noFill/>
        </p:spPr>
        <p:txBody>
          <a:bodyPr wrap="square" lIns="0" tIns="0" rIns="0" bIns="0" anchor="ctr">
            <a:spAutoFit/>
          </a:bodyPr>
          <a:lstStyle/>
          <a:p>
            <a:pPr algn="ctr"/>
            <a:r>
              <a:rPr sz="1400" b="1">
                <a:solidFill>
                  <a:srgbClr val="FFFFFF"/>
                </a:solidFill>
                <a:latin typeface="Aptos"/>
              </a:rPr>
              <a:t>−5.2 g/dL (−30%)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Literature Review</a:t>
            </a:r>
          </a:p>
        </p:txBody>
      </p:sp>
      <p:sp>
        <p:nvSpPr>
          <p:cNvPr id="6" name="Rounded Rectangle 5"/>
          <p:cNvSpPr/>
          <p:nvPr/>
        </p:nvSpPr>
        <p:spPr>
          <a:xfrm>
            <a:off x="365760" y="1005840"/>
            <a:ext cx="11457432" cy="5303520"/>
          </a:xfrm>
          <a:prstGeom prst="roundRect">
            <a:avLst>
              <a:gd name="adj" fmla="val 5000"/>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8</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D550CFAA-73F8-4250-2C83-F48927A7EC76}"/>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548640" y="1143000"/>
            <a:ext cx="3566160" cy="1920240"/>
          </a:xfrm>
          <a:prstGeom prst="roundRect">
            <a:avLst>
              <a:gd name="adj" fmla="val 8000"/>
            </a:avLst>
          </a:prstGeom>
          <a:solidFill>
            <a:srgbClr val="E8F3EF"/>
          </a:solidFill>
          <a:ln>
            <a:noFill/>
          </a:ln>
        </p:spPr>
        <p:txBody>
          <a:bodyPr rtlCol="0" anchor="ctr"/>
          <a:lstStyle/>
          <a:p>
            <a:pPr algn="ctr"/>
            <a:endParaRPr/>
          </a:p>
        </p:txBody>
      </p:sp>
      <p:sp>
        <p:nvSpPr>
          <p:cNvPr id="13" name="Oval 12"/>
          <p:cNvSpPr/>
          <p:nvPr/>
        </p:nvSpPr>
        <p:spPr>
          <a:xfrm>
            <a:off x="694944" y="1289304"/>
            <a:ext cx="530352" cy="530352"/>
          </a:xfrm>
          <a:prstGeom prst="ellipse">
            <a:avLst/>
          </a:prstGeom>
          <a:solidFill>
            <a:srgbClr val="0B7A67"/>
          </a:solidFill>
          <a:ln>
            <a:noFill/>
          </a:ln>
        </p:spPr>
        <p:txBody>
          <a:bodyPr rtlCol="0" anchor="ctr"/>
          <a:lstStyle/>
          <a:p>
            <a:pPr algn="ctr"/>
            <a:endParaRPr/>
          </a:p>
        </p:txBody>
      </p:sp>
      <p:pic>
        <p:nvPicPr>
          <p:cNvPr id="14" name="Picture 13" descr="FaGlobeAfrica_w.png"/>
          <p:cNvPicPr>
            <a:picLocks noChangeAspect="1"/>
          </p:cNvPicPr>
          <p:nvPr/>
        </p:nvPicPr>
        <p:blipFill>
          <a:blip r:embed="rId5"/>
          <a:stretch>
            <a:fillRect/>
          </a:stretch>
        </p:blipFill>
        <p:spPr>
          <a:xfrm>
            <a:off x="827532" y="1421892"/>
            <a:ext cx="265176" cy="265176"/>
          </a:xfrm>
          <a:prstGeom prst="rect">
            <a:avLst/>
          </a:prstGeom>
        </p:spPr>
      </p:pic>
      <p:sp>
        <p:nvSpPr>
          <p:cNvPr id="15" name="TextBox 14"/>
          <p:cNvSpPr txBox="1"/>
          <p:nvPr/>
        </p:nvSpPr>
        <p:spPr>
          <a:xfrm>
            <a:off x="1325880" y="1252728"/>
            <a:ext cx="2651760" cy="603504"/>
          </a:xfrm>
          <a:prstGeom prst="rect">
            <a:avLst/>
          </a:prstGeom>
          <a:noFill/>
        </p:spPr>
        <p:txBody>
          <a:bodyPr wrap="square" lIns="0" tIns="0" rIns="0" bIns="0" anchor="ctr">
            <a:spAutoFit/>
          </a:bodyPr>
          <a:lstStyle/>
          <a:p>
            <a:pPr algn="l"/>
            <a:r>
              <a:rPr sz="1400" b="1">
                <a:solidFill>
                  <a:srgbClr val="035043"/>
                </a:solidFill>
                <a:latin typeface="Aptos"/>
              </a:rPr>
              <a:t>Global burden [1]</a:t>
            </a:r>
          </a:p>
        </p:txBody>
      </p:sp>
      <p:sp>
        <p:nvSpPr>
          <p:cNvPr id="16" name="TextBox 15"/>
          <p:cNvSpPr txBox="1"/>
          <p:nvPr/>
        </p:nvSpPr>
        <p:spPr>
          <a:xfrm>
            <a:off x="713232" y="1920240"/>
            <a:ext cx="3236976" cy="738664"/>
          </a:xfrm>
          <a:prstGeom prst="rect">
            <a:avLst/>
          </a:prstGeom>
          <a:noFill/>
        </p:spPr>
        <p:txBody>
          <a:bodyPr wrap="square" lIns="0" tIns="0" rIns="0" bIns="0" anchor="t">
            <a:spAutoFit/>
          </a:bodyPr>
          <a:lstStyle/>
          <a:p>
            <a:pPr algn="l"/>
            <a:r>
              <a:rPr sz="1200" b="0" dirty="0">
                <a:solidFill>
                  <a:srgbClr val="1F2A27"/>
                </a:solidFill>
                <a:latin typeface="Aptos"/>
              </a:rPr>
              <a:t>About </a:t>
            </a:r>
            <a:r>
              <a:rPr lang="en-US" sz="1200" dirty="0">
                <a:solidFill>
                  <a:srgbClr val="1F2A27"/>
                </a:solidFill>
                <a:latin typeface="Aptos"/>
              </a:rPr>
              <a:t>511,054</a:t>
            </a:r>
            <a:r>
              <a:rPr sz="1200" b="0" dirty="0">
                <a:solidFill>
                  <a:srgbClr val="1F2A27"/>
                </a:solidFill>
                <a:latin typeface="Aptos"/>
              </a:rPr>
              <a:t> new cases and </a:t>
            </a:r>
            <a:r>
              <a:rPr lang="en-US" sz="1200" dirty="0">
                <a:solidFill>
                  <a:srgbClr val="1F2A27"/>
                </a:solidFill>
                <a:latin typeface="Aptos"/>
              </a:rPr>
              <a:t>445,391</a:t>
            </a:r>
            <a:r>
              <a:rPr sz="1200" b="0" dirty="0">
                <a:solidFill>
                  <a:srgbClr val="1F2A27"/>
                </a:solidFill>
                <a:latin typeface="Aptos"/>
              </a:rPr>
              <a:t> deaths in 202</a:t>
            </a:r>
            <a:r>
              <a:rPr lang="en-US" sz="1200" b="0" dirty="0">
                <a:solidFill>
                  <a:srgbClr val="1F2A27"/>
                </a:solidFill>
                <a:latin typeface="Aptos"/>
              </a:rPr>
              <a:t>2</a:t>
            </a:r>
            <a:r>
              <a:rPr sz="1200" b="0" dirty="0">
                <a:solidFill>
                  <a:srgbClr val="1F2A27"/>
                </a:solidFill>
                <a:latin typeface="Aptos"/>
              </a:rPr>
              <a:t>: 7th in incidence and 6th in cancer mortality. Squamous cell carcinoma is the predominant histology worldwide.</a:t>
            </a:r>
          </a:p>
        </p:txBody>
      </p:sp>
      <p:sp>
        <p:nvSpPr>
          <p:cNvPr id="17" name="Rounded Rectangle 16"/>
          <p:cNvSpPr/>
          <p:nvPr/>
        </p:nvSpPr>
        <p:spPr>
          <a:xfrm>
            <a:off x="4311396" y="1143000"/>
            <a:ext cx="3566160" cy="1920240"/>
          </a:xfrm>
          <a:prstGeom prst="roundRect">
            <a:avLst>
              <a:gd name="adj" fmla="val 8000"/>
            </a:avLst>
          </a:prstGeom>
          <a:solidFill>
            <a:srgbClr val="E8F3EF"/>
          </a:solidFill>
          <a:ln>
            <a:noFill/>
          </a:ln>
        </p:spPr>
        <p:txBody>
          <a:bodyPr rtlCol="0" anchor="ctr"/>
          <a:lstStyle/>
          <a:p>
            <a:pPr algn="ctr"/>
            <a:endParaRPr/>
          </a:p>
        </p:txBody>
      </p:sp>
      <p:sp>
        <p:nvSpPr>
          <p:cNvPr id="18" name="Oval 17"/>
          <p:cNvSpPr/>
          <p:nvPr/>
        </p:nvSpPr>
        <p:spPr>
          <a:xfrm>
            <a:off x="4457700" y="1289304"/>
            <a:ext cx="530352" cy="530352"/>
          </a:xfrm>
          <a:prstGeom prst="ellipse">
            <a:avLst/>
          </a:prstGeom>
          <a:solidFill>
            <a:srgbClr val="0B7A67"/>
          </a:solidFill>
          <a:ln>
            <a:noFill/>
          </a:ln>
        </p:spPr>
        <p:txBody>
          <a:bodyPr rtlCol="0" anchor="ctr"/>
          <a:lstStyle/>
          <a:p>
            <a:pPr algn="ctr"/>
            <a:endParaRPr/>
          </a:p>
        </p:txBody>
      </p:sp>
      <p:pic>
        <p:nvPicPr>
          <p:cNvPr id="19" name="Picture 18" descr="FaMicroscope_w.png"/>
          <p:cNvPicPr>
            <a:picLocks noChangeAspect="1"/>
          </p:cNvPicPr>
          <p:nvPr/>
        </p:nvPicPr>
        <p:blipFill>
          <a:blip r:embed="rId6"/>
          <a:stretch>
            <a:fillRect/>
          </a:stretch>
        </p:blipFill>
        <p:spPr>
          <a:xfrm>
            <a:off x="4590288" y="1421892"/>
            <a:ext cx="265176" cy="265176"/>
          </a:xfrm>
          <a:prstGeom prst="rect">
            <a:avLst/>
          </a:prstGeom>
        </p:spPr>
      </p:pic>
      <p:sp>
        <p:nvSpPr>
          <p:cNvPr id="20" name="TextBox 19"/>
          <p:cNvSpPr txBox="1"/>
          <p:nvPr/>
        </p:nvSpPr>
        <p:spPr>
          <a:xfrm>
            <a:off x="5088636" y="1252728"/>
            <a:ext cx="2651760" cy="603504"/>
          </a:xfrm>
          <a:prstGeom prst="rect">
            <a:avLst/>
          </a:prstGeom>
          <a:noFill/>
        </p:spPr>
        <p:txBody>
          <a:bodyPr wrap="square" lIns="0" tIns="0" rIns="0" bIns="0" anchor="ctr">
            <a:spAutoFit/>
          </a:bodyPr>
          <a:lstStyle/>
          <a:p>
            <a:pPr algn="l"/>
            <a:r>
              <a:rPr sz="1400" b="1">
                <a:solidFill>
                  <a:srgbClr val="035043"/>
                </a:solidFill>
                <a:latin typeface="Aptos"/>
              </a:rPr>
              <a:t>East African corridor [2]</a:t>
            </a:r>
          </a:p>
        </p:txBody>
      </p:sp>
      <p:sp>
        <p:nvSpPr>
          <p:cNvPr id="21" name="TextBox 20"/>
          <p:cNvSpPr txBox="1"/>
          <p:nvPr/>
        </p:nvSpPr>
        <p:spPr>
          <a:xfrm>
            <a:off x="4475988" y="1920240"/>
            <a:ext cx="3236976" cy="738664"/>
          </a:xfrm>
          <a:prstGeom prst="rect">
            <a:avLst/>
          </a:prstGeom>
          <a:noFill/>
        </p:spPr>
        <p:txBody>
          <a:bodyPr wrap="square" lIns="0" tIns="0" rIns="0" bIns="0" anchor="t">
            <a:spAutoFit/>
          </a:bodyPr>
          <a:lstStyle/>
          <a:p>
            <a:pPr algn="l"/>
            <a:r>
              <a:rPr sz="1200" b="0" dirty="0">
                <a:solidFill>
                  <a:srgbClr val="1F2A27"/>
                </a:solidFill>
                <a:latin typeface="Aptos"/>
              </a:rPr>
              <a:t>E</a:t>
            </a:r>
            <a:r>
              <a:rPr lang="en-US" sz="1200" b="0" dirty="0">
                <a:solidFill>
                  <a:srgbClr val="1F2A27"/>
                </a:solidFill>
                <a:latin typeface="Aptos"/>
              </a:rPr>
              <a:t>sophageal </a:t>
            </a:r>
            <a:r>
              <a:rPr sz="1200" b="0" dirty="0">
                <a:solidFill>
                  <a:srgbClr val="1F2A27"/>
                </a:solidFill>
                <a:latin typeface="Aptos"/>
              </a:rPr>
              <a:t>S</a:t>
            </a:r>
            <a:r>
              <a:rPr lang="en-US" sz="1200" b="0" dirty="0">
                <a:solidFill>
                  <a:srgbClr val="1F2A27"/>
                </a:solidFill>
                <a:latin typeface="Aptos"/>
              </a:rPr>
              <a:t>quamous </a:t>
            </a:r>
            <a:r>
              <a:rPr sz="1200" b="0" dirty="0">
                <a:solidFill>
                  <a:srgbClr val="1F2A27"/>
                </a:solidFill>
                <a:latin typeface="Aptos"/>
              </a:rPr>
              <a:t>C</a:t>
            </a:r>
            <a:r>
              <a:rPr lang="en-US" sz="1200" b="0" dirty="0">
                <a:solidFill>
                  <a:srgbClr val="1F2A27"/>
                </a:solidFill>
                <a:latin typeface="Aptos"/>
              </a:rPr>
              <a:t>ell </a:t>
            </a:r>
            <a:r>
              <a:rPr sz="1200" b="0" dirty="0">
                <a:solidFill>
                  <a:srgbClr val="1F2A27"/>
                </a:solidFill>
                <a:latin typeface="Aptos"/>
              </a:rPr>
              <a:t>C</a:t>
            </a:r>
            <a:r>
              <a:rPr lang="en-US" sz="1200" b="0" dirty="0">
                <a:solidFill>
                  <a:srgbClr val="1F2A27"/>
                </a:solidFill>
                <a:latin typeface="Aptos"/>
              </a:rPr>
              <a:t>arcinoma</a:t>
            </a:r>
            <a:r>
              <a:rPr sz="1200" b="0" dirty="0">
                <a:solidFill>
                  <a:srgbClr val="1F2A27"/>
                </a:solidFill>
                <a:latin typeface="Aptos"/>
              </a:rPr>
              <a:t> clusters along a corridor from Ethiopia through Kenya and Tanzania to South Africa; most patients present late with dysphagia.</a:t>
            </a:r>
          </a:p>
        </p:txBody>
      </p:sp>
      <p:sp>
        <p:nvSpPr>
          <p:cNvPr id="22" name="Rounded Rectangle 21"/>
          <p:cNvSpPr/>
          <p:nvPr/>
        </p:nvSpPr>
        <p:spPr>
          <a:xfrm>
            <a:off x="8074152" y="1143000"/>
            <a:ext cx="3566160" cy="1920240"/>
          </a:xfrm>
          <a:prstGeom prst="roundRect">
            <a:avLst>
              <a:gd name="adj" fmla="val 8000"/>
            </a:avLst>
          </a:prstGeom>
          <a:solidFill>
            <a:srgbClr val="E8F3EF"/>
          </a:solidFill>
          <a:ln>
            <a:noFill/>
          </a:ln>
        </p:spPr>
        <p:txBody>
          <a:bodyPr rtlCol="0" anchor="ctr"/>
          <a:lstStyle/>
          <a:p>
            <a:pPr algn="ctr"/>
            <a:endParaRPr/>
          </a:p>
        </p:txBody>
      </p:sp>
      <p:sp>
        <p:nvSpPr>
          <p:cNvPr id="23" name="Oval 22"/>
          <p:cNvSpPr/>
          <p:nvPr/>
        </p:nvSpPr>
        <p:spPr>
          <a:xfrm>
            <a:off x="8220456" y="1289304"/>
            <a:ext cx="530352" cy="530352"/>
          </a:xfrm>
          <a:prstGeom prst="ellipse">
            <a:avLst/>
          </a:prstGeom>
          <a:solidFill>
            <a:srgbClr val="0B7A67"/>
          </a:solidFill>
          <a:ln>
            <a:noFill/>
          </a:ln>
        </p:spPr>
        <p:txBody>
          <a:bodyPr rtlCol="0" anchor="ctr"/>
          <a:lstStyle/>
          <a:p>
            <a:pPr algn="ctr"/>
            <a:endParaRPr/>
          </a:p>
        </p:txBody>
      </p:sp>
      <p:pic>
        <p:nvPicPr>
          <p:cNvPr id="24" name="Picture 23" descr="FaNotesMedical_w.png"/>
          <p:cNvPicPr>
            <a:picLocks noChangeAspect="1"/>
          </p:cNvPicPr>
          <p:nvPr/>
        </p:nvPicPr>
        <p:blipFill>
          <a:blip r:embed="rId7"/>
          <a:stretch>
            <a:fillRect/>
          </a:stretch>
        </p:blipFill>
        <p:spPr>
          <a:xfrm>
            <a:off x="8353044" y="1421892"/>
            <a:ext cx="265176" cy="265176"/>
          </a:xfrm>
          <a:prstGeom prst="rect">
            <a:avLst/>
          </a:prstGeom>
        </p:spPr>
      </p:pic>
      <p:sp>
        <p:nvSpPr>
          <p:cNvPr id="25" name="TextBox 24"/>
          <p:cNvSpPr txBox="1"/>
          <p:nvPr/>
        </p:nvSpPr>
        <p:spPr>
          <a:xfrm>
            <a:off x="8851392" y="1252728"/>
            <a:ext cx="2651760" cy="603504"/>
          </a:xfrm>
          <a:prstGeom prst="rect">
            <a:avLst/>
          </a:prstGeom>
          <a:noFill/>
        </p:spPr>
        <p:txBody>
          <a:bodyPr wrap="square" lIns="0" tIns="0" rIns="0" bIns="0" anchor="ctr">
            <a:spAutoFit/>
          </a:bodyPr>
          <a:lstStyle/>
          <a:p>
            <a:pPr algn="l"/>
            <a:r>
              <a:rPr sz="1400" b="1">
                <a:solidFill>
                  <a:srgbClr val="035043"/>
                </a:solidFill>
                <a:latin typeface="Aptos"/>
              </a:rPr>
              <a:t>Kidney injury in cancer [3]</a:t>
            </a:r>
          </a:p>
        </p:txBody>
      </p:sp>
      <p:sp>
        <p:nvSpPr>
          <p:cNvPr id="26" name="TextBox 25"/>
          <p:cNvSpPr txBox="1"/>
          <p:nvPr/>
        </p:nvSpPr>
        <p:spPr>
          <a:xfrm>
            <a:off x="8238744" y="1920240"/>
            <a:ext cx="3236976" cy="1188720"/>
          </a:xfrm>
          <a:prstGeom prst="rect">
            <a:avLst/>
          </a:prstGeom>
          <a:noFill/>
        </p:spPr>
        <p:txBody>
          <a:bodyPr wrap="square" lIns="0" tIns="0" rIns="0" bIns="0" anchor="t">
            <a:spAutoFit/>
          </a:bodyPr>
          <a:lstStyle/>
          <a:p>
            <a:pPr algn="l"/>
            <a:r>
              <a:rPr sz="1200" b="0">
                <a:solidFill>
                  <a:srgbClr val="1F2A27"/>
                </a:solidFill>
                <a:latin typeface="Aptos"/>
              </a:rPr>
              <a:t>Common in cancer patients. Causes: pre-renal (vomiting, poor intake), intrinsic (ATN, drugs), post-renal obstruction and tumor-related.</a:t>
            </a:r>
          </a:p>
        </p:txBody>
      </p:sp>
      <p:sp>
        <p:nvSpPr>
          <p:cNvPr id="27" name="Rounded Rectangle 26"/>
          <p:cNvSpPr/>
          <p:nvPr/>
        </p:nvSpPr>
        <p:spPr>
          <a:xfrm>
            <a:off x="548640" y="3172968"/>
            <a:ext cx="3566160" cy="1920240"/>
          </a:xfrm>
          <a:prstGeom prst="roundRect">
            <a:avLst>
              <a:gd name="adj" fmla="val 8000"/>
            </a:avLst>
          </a:prstGeom>
          <a:solidFill>
            <a:srgbClr val="E8F3EF"/>
          </a:solidFill>
          <a:ln>
            <a:noFill/>
          </a:ln>
        </p:spPr>
        <p:txBody>
          <a:bodyPr rtlCol="0" anchor="ctr"/>
          <a:lstStyle/>
          <a:p>
            <a:pPr algn="ctr"/>
            <a:endParaRPr/>
          </a:p>
        </p:txBody>
      </p:sp>
      <p:sp>
        <p:nvSpPr>
          <p:cNvPr id="28" name="Oval 27"/>
          <p:cNvSpPr/>
          <p:nvPr/>
        </p:nvSpPr>
        <p:spPr>
          <a:xfrm>
            <a:off x="694944" y="3319272"/>
            <a:ext cx="530352" cy="530352"/>
          </a:xfrm>
          <a:prstGeom prst="ellipse">
            <a:avLst/>
          </a:prstGeom>
          <a:solidFill>
            <a:srgbClr val="B5472E"/>
          </a:solidFill>
          <a:ln>
            <a:noFill/>
          </a:ln>
        </p:spPr>
        <p:txBody>
          <a:bodyPr rtlCol="0" anchor="ctr"/>
          <a:lstStyle/>
          <a:p>
            <a:pPr algn="ctr"/>
            <a:endParaRPr/>
          </a:p>
        </p:txBody>
      </p:sp>
      <p:pic>
        <p:nvPicPr>
          <p:cNvPr id="29" name="Picture 28" descr="FaBalanceScale_w.png"/>
          <p:cNvPicPr>
            <a:picLocks noChangeAspect="1"/>
          </p:cNvPicPr>
          <p:nvPr/>
        </p:nvPicPr>
        <p:blipFill>
          <a:blip r:embed="rId8"/>
          <a:stretch>
            <a:fillRect/>
          </a:stretch>
        </p:blipFill>
        <p:spPr>
          <a:xfrm>
            <a:off x="827532" y="3451860"/>
            <a:ext cx="265176" cy="265176"/>
          </a:xfrm>
          <a:prstGeom prst="rect">
            <a:avLst/>
          </a:prstGeom>
        </p:spPr>
      </p:pic>
      <p:sp>
        <p:nvSpPr>
          <p:cNvPr id="30" name="TextBox 29"/>
          <p:cNvSpPr txBox="1"/>
          <p:nvPr/>
        </p:nvSpPr>
        <p:spPr>
          <a:xfrm>
            <a:off x="1325880" y="3282696"/>
            <a:ext cx="2651760" cy="603504"/>
          </a:xfrm>
          <a:prstGeom prst="rect">
            <a:avLst/>
          </a:prstGeom>
          <a:noFill/>
        </p:spPr>
        <p:txBody>
          <a:bodyPr wrap="square" lIns="0" tIns="0" rIns="0" bIns="0" anchor="ctr">
            <a:spAutoFit/>
          </a:bodyPr>
          <a:lstStyle/>
          <a:p>
            <a:pPr algn="l"/>
            <a:r>
              <a:rPr sz="1400" b="1">
                <a:solidFill>
                  <a:srgbClr val="035043"/>
                </a:solidFill>
                <a:latin typeface="Aptos"/>
              </a:rPr>
              <a:t>Defining AKI [4]</a:t>
            </a:r>
          </a:p>
        </p:txBody>
      </p:sp>
      <p:sp>
        <p:nvSpPr>
          <p:cNvPr id="31" name="TextBox 30"/>
          <p:cNvSpPr txBox="1"/>
          <p:nvPr/>
        </p:nvSpPr>
        <p:spPr>
          <a:xfrm>
            <a:off x="694944" y="3864554"/>
            <a:ext cx="3236976" cy="1292662"/>
          </a:xfrm>
          <a:prstGeom prst="rect">
            <a:avLst/>
          </a:prstGeom>
          <a:noFill/>
        </p:spPr>
        <p:txBody>
          <a:bodyPr wrap="square" lIns="0" tIns="0" rIns="0" bIns="0" anchor="t">
            <a:spAutoFit/>
          </a:bodyPr>
          <a:lstStyle/>
          <a:p>
            <a:pPr algn="l"/>
            <a:r>
              <a:rPr sz="1200" b="0" dirty="0">
                <a:solidFill>
                  <a:srgbClr val="1F2A27"/>
                </a:solidFill>
                <a:latin typeface="Aptos"/>
              </a:rPr>
              <a:t>KDIGO: creatinine rise ≥26.5 µmol/L in 48 h or ≥1.5× baseline in 7 days</a:t>
            </a:r>
            <a:r>
              <a:rPr lang="en-US" sz="1200" b="0" dirty="0">
                <a:solidFill>
                  <a:srgbClr val="1F2A27"/>
                </a:solidFill>
                <a:latin typeface="Aptos"/>
              </a:rPr>
              <a:t> or reduced urine output below 0.5mL/kg/</a:t>
            </a:r>
            <a:r>
              <a:rPr lang="en-US" sz="1200" b="0" dirty="0" err="1">
                <a:solidFill>
                  <a:srgbClr val="1F2A27"/>
                </a:solidFill>
                <a:latin typeface="Aptos"/>
              </a:rPr>
              <a:t>hr</a:t>
            </a:r>
            <a:r>
              <a:rPr lang="en-US" sz="1200" b="0" dirty="0">
                <a:solidFill>
                  <a:srgbClr val="1F2A27"/>
                </a:solidFill>
                <a:latin typeface="Aptos"/>
              </a:rPr>
              <a:t> for at least 6 hours.</a:t>
            </a:r>
            <a:r>
              <a:rPr sz="1200" b="0" dirty="0">
                <a:solidFill>
                  <a:srgbClr val="1F2A27"/>
                </a:solidFill>
                <a:latin typeface="Aptos"/>
              </a:rPr>
              <a:t> Pre-renal injury reverses when perfusion is restored. This case: fall of 27 µmol/L in 72 </a:t>
            </a:r>
            <a:r>
              <a:rPr sz="1200" b="0" dirty="0" err="1">
                <a:solidFill>
                  <a:srgbClr val="1F2A27"/>
                </a:solidFill>
                <a:latin typeface="Aptos"/>
              </a:rPr>
              <a:t>h</a:t>
            </a:r>
            <a:r>
              <a:rPr lang="en-US" sz="1200" b="0" dirty="0" err="1">
                <a:solidFill>
                  <a:srgbClr val="1F2A27"/>
                </a:solidFill>
                <a:latin typeface="Aptos"/>
              </a:rPr>
              <a:t>r</a:t>
            </a:r>
            <a:r>
              <a:rPr lang="en-US" sz="1200" dirty="0">
                <a:solidFill>
                  <a:srgbClr val="1F2A27"/>
                </a:solidFill>
                <a:latin typeface="Aptos"/>
              </a:rPr>
              <a:t> supports improvement in renal function, however pre-illness RFTs were not available.</a:t>
            </a:r>
            <a:endParaRPr sz="1200" b="0" dirty="0">
              <a:solidFill>
                <a:srgbClr val="1F2A27"/>
              </a:solidFill>
              <a:latin typeface="Aptos"/>
            </a:endParaRPr>
          </a:p>
        </p:txBody>
      </p:sp>
      <p:sp>
        <p:nvSpPr>
          <p:cNvPr id="32" name="Rounded Rectangle 31"/>
          <p:cNvSpPr/>
          <p:nvPr/>
        </p:nvSpPr>
        <p:spPr>
          <a:xfrm>
            <a:off x="4311396" y="3172968"/>
            <a:ext cx="3566160" cy="1920240"/>
          </a:xfrm>
          <a:prstGeom prst="roundRect">
            <a:avLst>
              <a:gd name="adj" fmla="val 8000"/>
            </a:avLst>
          </a:prstGeom>
          <a:solidFill>
            <a:srgbClr val="E8F3EF"/>
          </a:solidFill>
          <a:ln>
            <a:noFill/>
          </a:ln>
        </p:spPr>
        <p:txBody>
          <a:bodyPr rtlCol="0" anchor="ctr"/>
          <a:lstStyle/>
          <a:p>
            <a:pPr algn="ctr"/>
            <a:endParaRPr/>
          </a:p>
        </p:txBody>
      </p:sp>
      <p:sp>
        <p:nvSpPr>
          <p:cNvPr id="33" name="Oval 32"/>
          <p:cNvSpPr/>
          <p:nvPr/>
        </p:nvSpPr>
        <p:spPr>
          <a:xfrm>
            <a:off x="4457700" y="3319272"/>
            <a:ext cx="530352" cy="530352"/>
          </a:xfrm>
          <a:prstGeom prst="ellipse">
            <a:avLst/>
          </a:prstGeom>
          <a:solidFill>
            <a:srgbClr val="0B7A67"/>
          </a:solidFill>
          <a:ln>
            <a:noFill/>
          </a:ln>
        </p:spPr>
        <p:txBody>
          <a:bodyPr rtlCol="0" anchor="ctr"/>
          <a:lstStyle/>
          <a:p>
            <a:pPr algn="ctr"/>
            <a:endParaRPr/>
          </a:p>
        </p:txBody>
      </p:sp>
      <p:pic>
        <p:nvPicPr>
          <p:cNvPr id="34" name="Picture 33" descr="FaTint_w.png"/>
          <p:cNvPicPr>
            <a:picLocks noChangeAspect="1"/>
          </p:cNvPicPr>
          <p:nvPr/>
        </p:nvPicPr>
        <p:blipFill>
          <a:blip r:embed="rId9"/>
          <a:stretch>
            <a:fillRect/>
          </a:stretch>
        </p:blipFill>
        <p:spPr>
          <a:xfrm>
            <a:off x="4590288" y="3451860"/>
            <a:ext cx="265176" cy="265176"/>
          </a:xfrm>
          <a:prstGeom prst="rect">
            <a:avLst/>
          </a:prstGeom>
        </p:spPr>
      </p:pic>
      <p:sp>
        <p:nvSpPr>
          <p:cNvPr id="35" name="TextBox 34"/>
          <p:cNvSpPr txBox="1"/>
          <p:nvPr/>
        </p:nvSpPr>
        <p:spPr>
          <a:xfrm>
            <a:off x="5088636" y="3282696"/>
            <a:ext cx="2651760" cy="603504"/>
          </a:xfrm>
          <a:prstGeom prst="rect">
            <a:avLst/>
          </a:prstGeom>
          <a:noFill/>
        </p:spPr>
        <p:txBody>
          <a:bodyPr wrap="square" lIns="0" tIns="0" rIns="0" bIns="0" anchor="ctr">
            <a:spAutoFit/>
          </a:bodyPr>
          <a:lstStyle/>
          <a:p>
            <a:pPr algn="l"/>
            <a:r>
              <a:rPr sz="1400" b="1">
                <a:solidFill>
                  <a:srgbClr val="035043"/>
                </a:solidFill>
                <a:latin typeface="Aptos"/>
              </a:rPr>
              <a:t>Vomiting, volume &amp; potassium [5,6]</a:t>
            </a:r>
          </a:p>
        </p:txBody>
      </p:sp>
      <p:sp>
        <p:nvSpPr>
          <p:cNvPr id="36" name="TextBox 35"/>
          <p:cNvSpPr txBox="1"/>
          <p:nvPr/>
        </p:nvSpPr>
        <p:spPr>
          <a:xfrm>
            <a:off x="4475988" y="3950208"/>
            <a:ext cx="3236976" cy="1188720"/>
          </a:xfrm>
          <a:prstGeom prst="rect">
            <a:avLst/>
          </a:prstGeom>
          <a:noFill/>
        </p:spPr>
        <p:txBody>
          <a:bodyPr wrap="square" lIns="0" tIns="0" rIns="0" bIns="0" anchor="t">
            <a:spAutoFit/>
          </a:bodyPr>
          <a:lstStyle/>
          <a:p>
            <a:pPr algn="l"/>
            <a:r>
              <a:rPr sz="1200" b="0" dirty="0">
                <a:solidFill>
                  <a:srgbClr val="1F2A27"/>
                </a:solidFill>
                <a:latin typeface="Aptos"/>
              </a:rPr>
              <a:t>Gastric fluid loss causes volume contraction and alkalosis; RAAS activation drives urinary potassium loss. Hypokalemia can itself impair renal concentrating ability.</a:t>
            </a:r>
          </a:p>
        </p:txBody>
      </p:sp>
      <p:sp>
        <p:nvSpPr>
          <p:cNvPr id="37" name="Rounded Rectangle 36"/>
          <p:cNvSpPr/>
          <p:nvPr/>
        </p:nvSpPr>
        <p:spPr>
          <a:xfrm>
            <a:off x="8074152" y="3172968"/>
            <a:ext cx="3566160" cy="1920240"/>
          </a:xfrm>
          <a:prstGeom prst="roundRect">
            <a:avLst>
              <a:gd name="adj" fmla="val 8000"/>
            </a:avLst>
          </a:prstGeom>
          <a:solidFill>
            <a:srgbClr val="E8F3EF"/>
          </a:solidFill>
          <a:ln>
            <a:noFill/>
          </a:ln>
        </p:spPr>
        <p:txBody>
          <a:bodyPr rtlCol="0" anchor="ctr"/>
          <a:lstStyle/>
          <a:p>
            <a:pPr algn="ctr"/>
            <a:endParaRPr/>
          </a:p>
        </p:txBody>
      </p:sp>
      <p:sp>
        <p:nvSpPr>
          <p:cNvPr id="38" name="Oval 37"/>
          <p:cNvSpPr/>
          <p:nvPr/>
        </p:nvSpPr>
        <p:spPr>
          <a:xfrm>
            <a:off x="8220456" y="3319272"/>
            <a:ext cx="530352" cy="530352"/>
          </a:xfrm>
          <a:prstGeom prst="ellipse">
            <a:avLst/>
          </a:prstGeom>
          <a:solidFill>
            <a:srgbClr val="0B7A67"/>
          </a:solidFill>
          <a:ln>
            <a:noFill/>
          </a:ln>
        </p:spPr>
        <p:txBody>
          <a:bodyPr rtlCol="0" anchor="ctr"/>
          <a:lstStyle/>
          <a:p>
            <a:pPr algn="ctr"/>
            <a:endParaRPr/>
          </a:p>
        </p:txBody>
      </p:sp>
      <p:pic>
        <p:nvPicPr>
          <p:cNvPr id="39" name="Picture 38" descr="FaUtensils_w.png"/>
          <p:cNvPicPr>
            <a:picLocks noChangeAspect="1"/>
          </p:cNvPicPr>
          <p:nvPr/>
        </p:nvPicPr>
        <p:blipFill>
          <a:blip r:embed="rId10"/>
          <a:stretch>
            <a:fillRect/>
          </a:stretch>
        </p:blipFill>
        <p:spPr>
          <a:xfrm>
            <a:off x="8353044" y="3451860"/>
            <a:ext cx="265176" cy="265176"/>
          </a:xfrm>
          <a:prstGeom prst="rect">
            <a:avLst/>
          </a:prstGeom>
        </p:spPr>
      </p:pic>
      <p:sp>
        <p:nvSpPr>
          <p:cNvPr id="40" name="TextBox 39"/>
          <p:cNvSpPr txBox="1"/>
          <p:nvPr/>
        </p:nvSpPr>
        <p:spPr>
          <a:xfrm>
            <a:off x="8851392" y="3282696"/>
            <a:ext cx="2651760" cy="603504"/>
          </a:xfrm>
          <a:prstGeom prst="rect">
            <a:avLst/>
          </a:prstGeom>
          <a:noFill/>
        </p:spPr>
        <p:txBody>
          <a:bodyPr wrap="square" lIns="0" tIns="0" rIns="0" bIns="0" anchor="ctr">
            <a:spAutoFit/>
          </a:bodyPr>
          <a:lstStyle/>
          <a:p>
            <a:pPr algn="l"/>
            <a:r>
              <a:rPr sz="1400" b="1">
                <a:solidFill>
                  <a:srgbClr val="035043"/>
                </a:solidFill>
                <a:latin typeface="Aptos"/>
              </a:rPr>
              <a:t>Enteral access &amp; palliation [7,8]</a:t>
            </a:r>
          </a:p>
        </p:txBody>
      </p:sp>
      <p:sp>
        <p:nvSpPr>
          <p:cNvPr id="41" name="TextBox 40"/>
          <p:cNvSpPr txBox="1"/>
          <p:nvPr/>
        </p:nvSpPr>
        <p:spPr>
          <a:xfrm>
            <a:off x="8238744" y="3950208"/>
            <a:ext cx="3236976" cy="1107996"/>
          </a:xfrm>
          <a:prstGeom prst="rect">
            <a:avLst/>
          </a:prstGeom>
          <a:noFill/>
        </p:spPr>
        <p:txBody>
          <a:bodyPr wrap="square" lIns="0" tIns="0" rIns="0" bIns="0" anchor="t">
            <a:spAutoFit/>
          </a:bodyPr>
          <a:lstStyle/>
          <a:p>
            <a:pPr algn="l"/>
            <a:r>
              <a:rPr sz="1200" b="0" dirty="0">
                <a:solidFill>
                  <a:srgbClr val="1F2A27"/>
                </a:solidFill>
                <a:latin typeface="Aptos"/>
              </a:rPr>
              <a:t>E</a:t>
            </a:r>
            <a:r>
              <a:rPr lang="en-US" sz="1200" b="0" dirty="0">
                <a:solidFill>
                  <a:srgbClr val="1F2A27"/>
                </a:solidFill>
                <a:latin typeface="Aptos"/>
              </a:rPr>
              <a:t>uropean </a:t>
            </a:r>
            <a:r>
              <a:rPr sz="1200" b="0" dirty="0">
                <a:solidFill>
                  <a:srgbClr val="1F2A27"/>
                </a:solidFill>
                <a:latin typeface="Aptos"/>
              </a:rPr>
              <a:t>S</a:t>
            </a:r>
            <a:r>
              <a:rPr lang="en-US" sz="1200" b="0" dirty="0">
                <a:solidFill>
                  <a:srgbClr val="1F2A27"/>
                </a:solidFill>
                <a:latin typeface="Aptos"/>
              </a:rPr>
              <a:t>ociety for </a:t>
            </a:r>
            <a:r>
              <a:rPr sz="1200" b="0" dirty="0">
                <a:solidFill>
                  <a:srgbClr val="1F2A27"/>
                </a:solidFill>
                <a:latin typeface="Aptos"/>
              </a:rPr>
              <a:t>P</a:t>
            </a:r>
            <a:r>
              <a:rPr lang="en-US" sz="1200" b="0" dirty="0">
                <a:solidFill>
                  <a:srgbClr val="1F2A27"/>
                </a:solidFill>
                <a:latin typeface="Aptos"/>
              </a:rPr>
              <a:t>arenteral and </a:t>
            </a:r>
            <a:r>
              <a:rPr sz="1200" b="0" dirty="0">
                <a:solidFill>
                  <a:srgbClr val="1F2A27"/>
                </a:solidFill>
                <a:latin typeface="Aptos"/>
              </a:rPr>
              <a:t>E</a:t>
            </a:r>
            <a:r>
              <a:rPr lang="en-US" sz="1200" b="0" dirty="0">
                <a:solidFill>
                  <a:srgbClr val="1F2A27"/>
                </a:solidFill>
                <a:latin typeface="Aptos"/>
              </a:rPr>
              <a:t>nteral </a:t>
            </a:r>
            <a:r>
              <a:rPr sz="1200" b="0" dirty="0">
                <a:solidFill>
                  <a:srgbClr val="1F2A27"/>
                </a:solidFill>
                <a:latin typeface="Aptos"/>
              </a:rPr>
              <a:t>N</a:t>
            </a:r>
            <a:r>
              <a:rPr lang="en-US" sz="1200" b="0" dirty="0">
                <a:solidFill>
                  <a:srgbClr val="1F2A27"/>
                </a:solidFill>
                <a:latin typeface="Aptos"/>
              </a:rPr>
              <a:t>utrition (ESPEN)</a:t>
            </a:r>
            <a:r>
              <a:rPr sz="1200" b="0" dirty="0">
                <a:solidFill>
                  <a:srgbClr val="1F2A27"/>
                </a:solidFill>
                <a:latin typeface="Aptos"/>
              </a:rPr>
              <a:t> supports tube feeding when oral intake is inadequate; </a:t>
            </a:r>
            <a:r>
              <a:rPr lang="en-US" sz="1200" b="0" dirty="0">
                <a:solidFill>
                  <a:srgbClr val="1F2A27"/>
                </a:solidFill>
                <a:latin typeface="Aptos"/>
              </a:rPr>
              <a:t>European Society of Gastrointestinal Endoscopy (</a:t>
            </a:r>
            <a:r>
              <a:rPr sz="1200" b="0" dirty="0">
                <a:solidFill>
                  <a:srgbClr val="1F2A27"/>
                </a:solidFill>
                <a:latin typeface="Aptos"/>
              </a:rPr>
              <a:t>ESGE</a:t>
            </a:r>
            <a:r>
              <a:rPr lang="en-US" sz="1200" b="0" dirty="0">
                <a:solidFill>
                  <a:srgbClr val="1F2A27"/>
                </a:solidFill>
                <a:latin typeface="Aptos"/>
              </a:rPr>
              <a:t>)</a:t>
            </a:r>
            <a:r>
              <a:rPr sz="1200" b="0" dirty="0">
                <a:solidFill>
                  <a:srgbClr val="1F2A27"/>
                </a:solidFill>
                <a:latin typeface="Aptos"/>
              </a:rPr>
              <a:t> recommends stents to palliate malignant dysphagia. Tube access allows hydration and feeding.</a:t>
            </a:r>
          </a:p>
        </p:txBody>
      </p:sp>
      <p:sp>
        <p:nvSpPr>
          <p:cNvPr id="42" name="Rounded Rectangle 41"/>
          <p:cNvSpPr/>
          <p:nvPr/>
        </p:nvSpPr>
        <p:spPr>
          <a:xfrm>
            <a:off x="548640" y="5138928"/>
            <a:ext cx="11091672" cy="1097280"/>
          </a:xfrm>
          <a:prstGeom prst="roundRect">
            <a:avLst>
              <a:gd name="adj" fmla="val 8000"/>
            </a:avLst>
          </a:prstGeom>
          <a:solidFill>
            <a:srgbClr val="FFFFFF"/>
          </a:solidFill>
          <a:ln w="12700">
            <a:solidFill>
              <a:srgbClr val="D3E6DF"/>
            </a:solidFill>
          </a:ln>
        </p:spPr>
        <p:txBody>
          <a:bodyPr rtlCol="0" anchor="ctr"/>
          <a:lstStyle/>
          <a:p>
            <a:pPr algn="ctr"/>
            <a:endParaRPr/>
          </a:p>
        </p:txBody>
      </p:sp>
      <p:sp>
        <p:nvSpPr>
          <p:cNvPr id="43" name="TextBox 42"/>
          <p:cNvSpPr txBox="1"/>
          <p:nvPr/>
        </p:nvSpPr>
        <p:spPr>
          <a:xfrm>
            <a:off x="685800" y="5212080"/>
            <a:ext cx="1828800" cy="201168"/>
          </a:xfrm>
          <a:prstGeom prst="rect">
            <a:avLst/>
          </a:prstGeom>
          <a:noFill/>
        </p:spPr>
        <p:txBody>
          <a:bodyPr wrap="square" lIns="0" tIns="0" rIns="0" bIns="0" anchor="t">
            <a:spAutoFit/>
          </a:bodyPr>
          <a:lstStyle/>
          <a:p>
            <a:pPr algn="l"/>
            <a:r>
              <a:rPr sz="1000" b="1">
                <a:solidFill>
                  <a:srgbClr val="CEA84D"/>
                </a:solidFill>
                <a:latin typeface="Aptos"/>
              </a:rPr>
              <a:t>REFERENCES</a:t>
            </a:r>
          </a:p>
        </p:txBody>
      </p:sp>
      <p:sp>
        <p:nvSpPr>
          <p:cNvPr id="44" name="TextBox 43"/>
          <p:cNvSpPr txBox="1"/>
          <p:nvPr/>
        </p:nvSpPr>
        <p:spPr>
          <a:xfrm>
            <a:off x="685800" y="5468112"/>
            <a:ext cx="3611880" cy="731520"/>
          </a:xfrm>
          <a:prstGeom prst="rect">
            <a:avLst/>
          </a:prstGeom>
          <a:noFill/>
        </p:spPr>
        <p:txBody>
          <a:bodyPr wrap="square" lIns="0" tIns="0" rIns="0" bIns="0" anchor="t">
            <a:spAutoFit/>
          </a:bodyPr>
          <a:lstStyle/>
          <a:p>
            <a:pPr algn="l">
              <a:spcAft>
                <a:spcPts val="300"/>
              </a:spcAft>
            </a:pPr>
            <a:r>
              <a:rPr sz="1000" b="0">
                <a:solidFill>
                  <a:srgbClr val="545F5A"/>
                </a:solidFill>
                <a:latin typeface="Aptos"/>
              </a:rPr>
              <a:t>1. Sung H et al. CA Cancer J Clin 2021;71:209–49</a:t>
            </a:r>
          </a:p>
          <a:p>
            <a:pPr algn="l">
              <a:spcAft>
                <a:spcPts val="300"/>
              </a:spcAft>
            </a:pPr>
            <a:r>
              <a:rPr sz="1000" b="0">
                <a:solidFill>
                  <a:srgbClr val="545F5A"/>
                </a:solidFill>
                <a:latin typeface="Aptos"/>
              </a:rPr>
              <a:t>2. Abnet CC et al. Gastroenterology 2018;154:360–73</a:t>
            </a:r>
          </a:p>
          <a:p>
            <a:pPr algn="l">
              <a:spcAft>
                <a:spcPts val="300"/>
              </a:spcAft>
            </a:pPr>
            <a:r>
              <a:rPr sz="1000" b="0">
                <a:solidFill>
                  <a:srgbClr val="545F5A"/>
                </a:solidFill>
                <a:latin typeface="Aptos"/>
              </a:rPr>
              <a:t>3. Rosner MH, Perazella MA. N Engl J Med 2017;376:1770–81</a:t>
            </a:r>
          </a:p>
        </p:txBody>
      </p:sp>
      <p:sp>
        <p:nvSpPr>
          <p:cNvPr id="45" name="TextBox 44"/>
          <p:cNvSpPr txBox="1"/>
          <p:nvPr/>
        </p:nvSpPr>
        <p:spPr>
          <a:xfrm>
            <a:off x="4389120" y="5468112"/>
            <a:ext cx="3611880" cy="731520"/>
          </a:xfrm>
          <a:prstGeom prst="rect">
            <a:avLst/>
          </a:prstGeom>
          <a:noFill/>
        </p:spPr>
        <p:txBody>
          <a:bodyPr wrap="square" lIns="0" tIns="0" rIns="0" bIns="0" anchor="t">
            <a:spAutoFit/>
          </a:bodyPr>
          <a:lstStyle/>
          <a:p>
            <a:pPr algn="l">
              <a:spcAft>
                <a:spcPts val="300"/>
              </a:spcAft>
            </a:pPr>
            <a:r>
              <a:rPr sz="1000" b="0">
                <a:solidFill>
                  <a:srgbClr val="545F5A"/>
                </a:solidFill>
                <a:latin typeface="Aptos"/>
              </a:rPr>
              <a:t>4. KDIGO AKI Work Group. Kidney Int Suppl 2012;2:1–138</a:t>
            </a:r>
          </a:p>
          <a:p>
            <a:pPr algn="l">
              <a:spcAft>
                <a:spcPts val="300"/>
              </a:spcAft>
            </a:pPr>
            <a:r>
              <a:rPr sz="1000" b="0">
                <a:solidFill>
                  <a:srgbClr val="545F5A"/>
                </a:solidFill>
                <a:latin typeface="Aptos"/>
              </a:rPr>
              <a:t>5. Seifter JL. N Engl J Med 2014;371:1821–31</a:t>
            </a:r>
          </a:p>
          <a:p>
            <a:pPr algn="l">
              <a:spcAft>
                <a:spcPts val="300"/>
              </a:spcAft>
            </a:pPr>
            <a:r>
              <a:rPr sz="1000" b="0">
                <a:solidFill>
                  <a:srgbClr val="545F5A"/>
                </a:solidFill>
                <a:latin typeface="Aptos"/>
              </a:rPr>
              <a:t>6. Gennari FJ. N Engl J Med 1998;339:451–8</a:t>
            </a:r>
          </a:p>
        </p:txBody>
      </p:sp>
      <p:sp>
        <p:nvSpPr>
          <p:cNvPr id="46" name="TextBox 45"/>
          <p:cNvSpPr txBox="1"/>
          <p:nvPr/>
        </p:nvSpPr>
        <p:spPr>
          <a:xfrm>
            <a:off x="8092440" y="5468112"/>
            <a:ext cx="3611880" cy="731520"/>
          </a:xfrm>
          <a:prstGeom prst="rect">
            <a:avLst/>
          </a:prstGeom>
          <a:noFill/>
        </p:spPr>
        <p:txBody>
          <a:bodyPr wrap="square" lIns="0" tIns="0" rIns="0" bIns="0" anchor="t">
            <a:spAutoFit/>
          </a:bodyPr>
          <a:lstStyle/>
          <a:p>
            <a:pPr algn="l">
              <a:spcAft>
                <a:spcPts val="300"/>
              </a:spcAft>
            </a:pPr>
            <a:r>
              <a:rPr sz="1000" b="0">
                <a:solidFill>
                  <a:srgbClr val="545F5A"/>
                </a:solidFill>
                <a:latin typeface="Aptos"/>
              </a:rPr>
              <a:t>7. Arends J et al. Clin Nutr 2017;36:11–48</a:t>
            </a:r>
          </a:p>
          <a:p>
            <a:pPr algn="l">
              <a:spcAft>
                <a:spcPts val="300"/>
              </a:spcAft>
            </a:pPr>
            <a:r>
              <a:rPr sz="1000" b="0">
                <a:solidFill>
                  <a:srgbClr val="545F5A"/>
                </a:solidFill>
                <a:latin typeface="Aptos"/>
              </a:rPr>
              <a:t>8. Spaander MCW et al. Endoscopy 2021;53:751–62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Discussion &amp; Conclusion</a:t>
            </a: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9</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CFD6161E-1B56-92C6-4570-820C1E247999}"/>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868680" y="1371600"/>
            <a:ext cx="5394960" cy="685800"/>
          </a:xfrm>
          <a:prstGeom prst="roundRect">
            <a:avLst>
              <a:gd name="adj" fmla="val 8000"/>
            </a:avLst>
          </a:prstGeom>
          <a:solidFill>
            <a:srgbClr val="E8F3EF"/>
          </a:solidFill>
          <a:ln>
            <a:noFill/>
          </a:ln>
        </p:spPr>
        <p:txBody>
          <a:bodyPr rtlCol="0" anchor="ctr"/>
          <a:lstStyle/>
          <a:p>
            <a:pPr algn="ctr"/>
            <a:endParaRPr/>
          </a:p>
        </p:txBody>
      </p:sp>
      <p:sp>
        <p:nvSpPr>
          <p:cNvPr id="13" name="Oval 12"/>
          <p:cNvSpPr/>
          <p:nvPr/>
        </p:nvSpPr>
        <p:spPr>
          <a:xfrm>
            <a:off x="1028700" y="1463040"/>
            <a:ext cx="502920" cy="502920"/>
          </a:xfrm>
          <a:prstGeom prst="ellipse">
            <a:avLst/>
          </a:prstGeom>
          <a:solidFill>
            <a:srgbClr val="B5472E"/>
          </a:solidFill>
          <a:ln>
            <a:noFill/>
          </a:ln>
        </p:spPr>
        <p:txBody>
          <a:bodyPr rtlCol="0" anchor="ctr"/>
          <a:lstStyle/>
          <a:p>
            <a:pPr algn="ctr"/>
            <a:endParaRPr/>
          </a:p>
        </p:txBody>
      </p:sp>
      <p:pic>
        <p:nvPicPr>
          <p:cNvPr id="14" name="Picture 13" descr="FaUtensils_w.png"/>
          <p:cNvPicPr>
            <a:picLocks noChangeAspect="1"/>
          </p:cNvPicPr>
          <p:nvPr/>
        </p:nvPicPr>
        <p:blipFill>
          <a:blip r:embed="rId5"/>
          <a:stretch>
            <a:fillRect/>
          </a:stretch>
        </p:blipFill>
        <p:spPr>
          <a:xfrm>
            <a:off x="1154430" y="1588770"/>
            <a:ext cx="251460" cy="251460"/>
          </a:xfrm>
          <a:prstGeom prst="rect">
            <a:avLst/>
          </a:prstGeom>
        </p:spPr>
      </p:pic>
      <p:sp>
        <p:nvSpPr>
          <p:cNvPr id="15" name="TextBox 14"/>
          <p:cNvSpPr txBox="1"/>
          <p:nvPr/>
        </p:nvSpPr>
        <p:spPr>
          <a:xfrm>
            <a:off x="1691640" y="1371600"/>
            <a:ext cx="4480560" cy="685800"/>
          </a:xfrm>
          <a:prstGeom prst="rect">
            <a:avLst/>
          </a:prstGeom>
          <a:noFill/>
        </p:spPr>
        <p:txBody>
          <a:bodyPr wrap="square" lIns="0" tIns="0" rIns="0" bIns="0" anchor="ctr">
            <a:spAutoFit/>
          </a:bodyPr>
          <a:lstStyle/>
          <a:p>
            <a:pPr algn="l"/>
            <a:r>
              <a:rPr sz="1400" b="1">
                <a:solidFill>
                  <a:srgbClr val="1F2A27"/>
                </a:solidFill>
                <a:latin typeface="Aptos"/>
              </a:rPr>
              <a:t>Obstruction → vomiting and poor oral intake</a:t>
            </a:r>
          </a:p>
        </p:txBody>
      </p:sp>
      <p:pic>
        <p:nvPicPr>
          <p:cNvPr id="16" name="Picture 15" descr="FaArrowDown_g.png"/>
          <p:cNvPicPr>
            <a:picLocks noChangeAspect="1"/>
          </p:cNvPicPr>
          <p:nvPr/>
        </p:nvPicPr>
        <p:blipFill>
          <a:blip r:embed="rId6"/>
          <a:stretch>
            <a:fillRect/>
          </a:stretch>
        </p:blipFill>
        <p:spPr>
          <a:xfrm>
            <a:off x="3474720" y="2080260"/>
            <a:ext cx="182880" cy="182880"/>
          </a:xfrm>
          <a:prstGeom prst="rect">
            <a:avLst/>
          </a:prstGeom>
        </p:spPr>
      </p:pic>
      <p:sp>
        <p:nvSpPr>
          <p:cNvPr id="17" name="Rounded Rectangle 16"/>
          <p:cNvSpPr/>
          <p:nvPr/>
        </p:nvSpPr>
        <p:spPr>
          <a:xfrm>
            <a:off x="868680" y="2286000"/>
            <a:ext cx="5394960" cy="685800"/>
          </a:xfrm>
          <a:prstGeom prst="roundRect">
            <a:avLst>
              <a:gd name="adj" fmla="val 8000"/>
            </a:avLst>
          </a:prstGeom>
          <a:solidFill>
            <a:srgbClr val="E8F3EF"/>
          </a:solidFill>
          <a:ln>
            <a:noFill/>
          </a:ln>
        </p:spPr>
        <p:txBody>
          <a:bodyPr rtlCol="0" anchor="ctr"/>
          <a:lstStyle/>
          <a:p>
            <a:pPr algn="ctr"/>
            <a:endParaRPr/>
          </a:p>
        </p:txBody>
      </p:sp>
      <p:sp>
        <p:nvSpPr>
          <p:cNvPr id="18" name="Oval 17"/>
          <p:cNvSpPr/>
          <p:nvPr/>
        </p:nvSpPr>
        <p:spPr>
          <a:xfrm>
            <a:off x="1028700" y="2377440"/>
            <a:ext cx="502920" cy="502920"/>
          </a:xfrm>
          <a:prstGeom prst="ellipse">
            <a:avLst/>
          </a:prstGeom>
          <a:solidFill>
            <a:srgbClr val="B5472E"/>
          </a:solidFill>
          <a:ln>
            <a:noFill/>
          </a:ln>
        </p:spPr>
        <p:txBody>
          <a:bodyPr rtlCol="0" anchor="ctr"/>
          <a:lstStyle/>
          <a:p>
            <a:pPr algn="ctr"/>
            <a:endParaRPr/>
          </a:p>
        </p:txBody>
      </p:sp>
      <p:pic>
        <p:nvPicPr>
          <p:cNvPr id="19" name="Picture 18" descr="FaTint_w.png"/>
          <p:cNvPicPr>
            <a:picLocks noChangeAspect="1"/>
          </p:cNvPicPr>
          <p:nvPr/>
        </p:nvPicPr>
        <p:blipFill>
          <a:blip r:embed="rId7"/>
          <a:stretch>
            <a:fillRect/>
          </a:stretch>
        </p:blipFill>
        <p:spPr>
          <a:xfrm>
            <a:off x="1154430" y="2503170"/>
            <a:ext cx="251460" cy="251460"/>
          </a:xfrm>
          <a:prstGeom prst="rect">
            <a:avLst/>
          </a:prstGeom>
        </p:spPr>
      </p:pic>
      <p:sp>
        <p:nvSpPr>
          <p:cNvPr id="20" name="TextBox 19"/>
          <p:cNvSpPr txBox="1"/>
          <p:nvPr/>
        </p:nvSpPr>
        <p:spPr>
          <a:xfrm>
            <a:off x="1691640" y="2286000"/>
            <a:ext cx="4480560" cy="685800"/>
          </a:xfrm>
          <a:prstGeom prst="rect">
            <a:avLst/>
          </a:prstGeom>
          <a:noFill/>
        </p:spPr>
        <p:txBody>
          <a:bodyPr wrap="square" lIns="0" tIns="0" rIns="0" bIns="0" anchor="ctr">
            <a:spAutoFit/>
          </a:bodyPr>
          <a:lstStyle/>
          <a:p>
            <a:pPr algn="l"/>
            <a:r>
              <a:rPr sz="1400" b="1">
                <a:solidFill>
                  <a:srgbClr val="1F2A27"/>
                </a:solidFill>
                <a:latin typeface="Aptos"/>
              </a:rPr>
              <a:t>Volume depletion: K⁺ 3.0, hemoglobin 17.3</a:t>
            </a:r>
          </a:p>
        </p:txBody>
      </p:sp>
      <p:pic>
        <p:nvPicPr>
          <p:cNvPr id="21" name="Picture 20" descr="FaArrowDown_g.png"/>
          <p:cNvPicPr>
            <a:picLocks noChangeAspect="1"/>
          </p:cNvPicPr>
          <p:nvPr/>
        </p:nvPicPr>
        <p:blipFill>
          <a:blip r:embed="rId6"/>
          <a:stretch>
            <a:fillRect/>
          </a:stretch>
        </p:blipFill>
        <p:spPr>
          <a:xfrm>
            <a:off x="3474720" y="2994660"/>
            <a:ext cx="182880" cy="182880"/>
          </a:xfrm>
          <a:prstGeom prst="rect">
            <a:avLst/>
          </a:prstGeom>
        </p:spPr>
      </p:pic>
      <p:sp>
        <p:nvSpPr>
          <p:cNvPr id="22" name="Rounded Rectangle 21"/>
          <p:cNvSpPr/>
          <p:nvPr/>
        </p:nvSpPr>
        <p:spPr>
          <a:xfrm>
            <a:off x="868680" y="3200400"/>
            <a:ext cx="5394960" cy="685800"/>
          </a:xfrm>
          <a:prstGeom prst="roundRect">
            <a:avLst>
              <a:gd name="adj" fmla="val 8000"/>
            </a:avLst>
          </a:prstGeom>
          <a:solidFill>
            <a:srgbClr val="E8F3EF"/>
          </a:solidFill>
          <a:ln>
            <a:noFill/>
          </a:ln>
        </p:spPr>
        <p:txBody>
          <a:bodyPr rtlCol="0" anchor="ctr"/>
          <a:lstStyle/>
          <a:p>
            <a:pPr algn="ctr"/>
            <a:endParaRPr/>
          </a:p>
        </p:txBody>
      </p:sp>
      <p:sp>
        <p:nvSpPr>
          <p:cNvPr id="23" name="Oval 22"/>
          <p:cNvSpPr/>
          <p:nvPr/>
        </p:nvSpPr>
        <p:spPr>
          <a:xfrm>
            <a:off x="1028700" y="3291840"/>
            <a:ext cx="502920" cy="502920"/>
          </a:xfrm>
          <a:prstGeom prst="ellipse">
            <a:avLst/>
          </a:prstGeom>
          <a:solidFill>
            <a:srgbClr val="B5472E"/>
          </a:solidFill>
          <a:ln>
            <a:noFill/>
          </a:ln>
        </p:spPr>
        <p:txBody>
          <a:bodyPr rtlCol="0" anchor="ctr"/>
          <a:lstStyle/>
          <a:p>
            <a:pPr algn="ctr"/>
            <a:endParaRPr/>
          </a:p>
        </p:txBody>
      </p:sp>
      <p:pic>
        <p:nvPicPr>
          <p:cNvPr id="24" name="Picture 23" descr="FaTachometerAlt_w.png"/>
          <p:cNvPicPr>
            <a:picLocks noChangeAspect="1"/>
          </p:cNvPicPr>
          <p:nvPr/>
        </p:nvPicPr>
        <p:blipFill>
          <a:blip r:embed="rId8"/>
          <a:stretch>
            <a:fillRect/>
          </a:stretch>
        </p:blipFill>
        <p:spPr>
          <a:xfrm>
            <a:off x="1154430" y="3417570"/>
            <a:ext cx="251460" cy="251460"/>
          </a:xfrm>
          <a:prstGeom prst="rect">
            <a:avLst/>
          </a:prstGeom>
        </p:spPr>
      </p:pic>
      <p:sp>
        <p:nvSpPr>
          <p:cNvPr id="25" name="TextBox 24"/>
          <p:cNvSpPr txBox="1"/>
          <p:nvPr/>
        </p:nvSpPr>
        <p:spPr>
          <a:xfrm>
            <a:off x="1691640" y="3200400"/>
            <a:ext cx="4480560" cy="685800"/>
          </a:xfrm>
          <a:prstGeom prst="rect">
            <a:avLst/>
          </a:prstGeom>
          <a:noFill/>
        </p:spPr>
        <p:txBody>
          <a:bodyPr wrap="square" lIns="0" tIns="0" rIns="0" bIns="0" anchor="ctr">
            <a:spAutoFit/>
          </a:bodyPr>
          <a:lstStyle/>
          <a:p>
            <a:pPr algn="l"/>
            <a:r>
              <a:rPr sz="1400" b="1">
                <a:solidFill>
                  <a:srgbClr val="1F2A27"/>
                </a:solidFill>
                <a:latin typeface="Aptos"/>
              </a:rPr>
              <a:t>Reduced renal perfusion: creatinine 105, eGFR 47</a:t>
            </a:r>
          </a:p>
        </p:txBody>
      </p:sp>
      <p:pic>
        <p:nvPicPr>
          <p:cNvPr id="26" name="Picture 25" descr="FaArrowDown_g.png"/>
          <p:cNvPicPr>
            <a:picLocks noChangeAspect="1"/>
          </p:cNvPicPr>
          <p:nvPr/>
        </p:nvPicPr>
        <p:blipFill>
          <a:blip r:embed="rId6"/>
          <a:stretch>
            <a:fillRect/>
          </a:stretch>
        </p:blipFill>
        <p:spPr>
          <a:xfrm>
            <a:off x="3474720" y="3909060"/>
            <a:ext cx="182880" cy="182880"/>
          </a:xfrm>
          <a:prstGeom prst="rect">
            <a:avLst/>
          </a:prstGeom>
        </p:spPr>
      </p:pic>
      <p:sp>
        <p:nvSpPr>
          <p:cNvPr id="27" name="Rounded Rectangle 26"/>
          <p:cNvSpPr/>
          <p:nvPr/>
        </p:nvSpPr>
        <p:spPr>
          <a:xfrm>
            <a:off x="868680" y="4114800"/>
            <a:ext cx="5394960" cy="685800"/>
          </a:xfrm>
          <a:prstGeom prst="roundRect">
            <a:avLst>
              <a:gd name="adj" fmla="val 8000"/>
            </a:avLst>
          </a:prstGeom>
          <a:solidFill>
            <a:srgbClr val="E8F3EF"/>
          </a:solidFill>
          <a:ln>
            <a:noFill/>
          </a:ln>
        </p:spPr>
        <p:txBody>
          <a:bodyPr rtlCol="0" anchor="ctr"/>
          <a:lstStyle/>
          <a:p>
            <a:pPr algn="ctr"/>
            <a:endParaRPr/>
          </a:p>
        </p:txBody>
      </p:sp>
      <p:sp>
        <p:nvSpPr>
          <p:cNvPr id="28" name="Oval 27"/>
          <p:cNvSpPr/>
          <p:nvPr/>
        </p:nvSpPr>
        <p:spPr>
          <a:xfrm>
            <a:off x="1028700" y="4206240"/>
            <a:ext cx="502920" cy="502920"/>
          </a:xfrm>
          <a:prstGeom prst="ellipse">
            <a:avLst/>
          </a:prstGeom>
          <a:solidFill>
            <a:srgbClr val="0B7A67"/>
          </a:solidFill>
          <a:ln>
            <a:noFill/>
          </a:ln>
        </p:spPr>
        <p:txBody>
          <a:bodyPr rtlCol="0" anchor="ctr"/>
          <a:lstStyle/>
          <a:p>
            <a:pPr algn="ctr"/>
            <a:endParaRPr/>
          </a:p>
        </p:txBody>
      </p:sp>
      <p:pic>
        <p:nvPicPr>
          <p:cNvPr id="29" name="Picture 28" descr="FaSyringe_w.png"/>
          <p:cNvPicPr>
            <a:picLocks noChangeAspect="1"/>
          </p:cNvPicPr>
          <p:nvPr/>
        </p:nvPicPr>
        <p:blipFill>
          <a:blip r:embed="rId9"/>
          <a:stretch>
            <a:fillRect/>
          </a:stretch>
        </p:blipFill>
        <p:spPr>
          <a:xfrm>
            <a:off x="1154430" y="4331970"/>
            <a:ext cx="251460" cy="251460"/>
          </a:xfrm>
          <a:prstGeom prst="rect">
            <a:avLst/>
          </a:prstGeom>
        </p:spPr>
      </p:pic>
      <p:sp>
        <p:nvSpPr>
          <p:cNvPr id="30" name="TextBox 29"/>
          <p:cNvSpPr txBox="1"/>
          <p:nvPr/>
        </p:nvSpPr>
        <p:spPr>
          <a:xfrm>
            <a:off x="1691640" y="4114800"/>
            <a:ext cx="4480560" cy="685800"/>
          </a:xfrm>
          <a:prstGeom prst="rect">
            <a:avLst/>
          </a:prstGeom>
          <a:noFill/>
        </p:spPr>
        <p:txBody>
          <a:bodyPr wrap="square" lIns="0" tIns="0" rIns="0" bIns="0" anchor="ctr">
            <a:spAutoFit/>
          </a:bodyPr>
          <a:lstStyle/>
          <a:p>
            <a:pPr algn="l"/>
            <a:r>
              <a:rPr sz="1400" b="1">
                <a:solidFill>
                  <a:srgbClr val="1F2A27"/>
                </a:solidFill>
                <a:latin typeface="Aptos"/>
              </a:rPr>
              <a:t>PEG hydration/nutrition + IV potassium chloride</a:t>
            </a:r>
          </a:p>
        </p:txBody>
      </p:sp>
      <p:pic>
        <p:nvPicPr>
          <p:cNvPr id="31" name="Picture 30" descr="FaArrowDown_g.png"/>
          <p:cNvPicPr>
            <a:picLocks noChangeAspect="1"/>
          </p:cNvPicPr>
          <p:nvPr/>
        </p:nvPicPr>
        <p:blipFill>
          <a:blip r:embed="rId6"/>
          <a:stretch>
            <a:fillRect/>
          </a:stretch>
        </p:blipFill>
        <p:spPr>
          <a:xfrm>
            <a:off x="3474720" y="4823460"/>
            <a:ext cx="182880" cy="182880"/>
          </a:xfrm>
          <a:prstGeom prst="rect">
            <a:avLst/>
          </a:prstGeom>
        </p:spPr>
      </p:pic>
      <p:sp>
        <p:nvSpPr>
          <p:cNvPr id="32" name="Rounded Rectangle 31"/>
          <p:cNvSpPr/>
          <p:nvPr/>
        </p:nvSpPr>
        <p:spPr>
          <a:xfrm>
            <a:off x="868680" y="5029200"/>
            <a:ext cx="5394960" cy="685800"/>
          </a:xfrm>
          <a:prstGeom prst="roundRect">
            <a:avLst>
              <a:gd name="adj" fmla="val 8000"/>
            </a:avLst>
          </a:prstGeom>
          <a:solidFill>
            <a:srgbClr val="E8F3EF"/>
          </a:solidFill>
          <a:ln>
            <a:noFill/>
          </a:ln>
        </p:spPr>
        <p:txBody>
          <a:bodyPr rtlCol="0" anchor="ctr"/>
          <a:lstStyle/>
          <a:p>
            <a:pPr algn="ctr"/>
            <a:endParaRPr/>
          </a:p>
        </p:txBody>
      </p:sp>
      <p:sp>
        <p:nvSpPr>
          <p:cNvPr id="33" name="Oval 32"/>
          <p:cNvSpPr/>
          <p:nvPr/>
        </p:nvSpPr>
        <p:spPr>
          <a:xfrm>
            <a:off x="1028700" y="5120640"/>
            <a:ext cx="502920" cy="502920"/>
          </a:xfrm>
          <a:prstGeom prst="ellipse">
            <a:avLst/>
          </a:prstGeom>
          <a:solidFill>
            <a:srgbClr val="035043"/>
          </a:solidFill>
          <a:ln>
            <a:noFill/>
          </a:ln>
        </p:spPr>
        <p:txBody>
          <a:bodyPr rtlCol="0" anchor="ctr"/>
          <a:lstStyle/>
          <a:p>
            <a:pPr algn="ctr"/>
            <a:endParaRPr/>
          </a:p>
        </p:txBody>
      </p:sp>
      <p:pic>
        <p:nvPicPr>
          <p:cNvPr id="34" name="Picture 33" descr="FaCheckCircle_w.png"/>
          <p:cNvPicPr>
            <a:picLocks noChangeAspect="1"/>
          </p:cNvPicPr>
          <p:nvPr/>
        </p:nvPicPr>
        <p:blipFill>
          <a:blip r:embed="rId10"/>
          <a:stretch>
            <a:fillRect/>
          </a:stretch>
        </p:blipFill>
        <p:spPr>
          <a:xfrm>
            <a:off x="1154430" y="5246370"/>
            <a:ext cx="251460" cy="251460"/>
          </a:xfrm>
          <a:prstGeom prst="rect">
            <a:avLst/>
          </a:prstGeom>
        </p:spPr>
      </p:pic>
      <p:sp>
        <p:nvSpPr>
          <p:cNvPr id="35" name="TextBox 34"/>
          <p:cNvSpPr txBox="1"/>
          <p:nvPr/>
        </p:nvSpPr>
        <p:spPr>
          <a:xfrm>
            <a:off x="1691640" y="5029200"/>
            <a:ext cx="4480560" cy="685800"/>
          </a:xfrm>
          <a:prstGeom prst="rect">
            <a:avLst/>
          </a:prstGeom>
          <a:noFill/>
        </p:spPr>
        <p:txBody>
          <a:bodyPr wrap="square" lIns="0" tIns="0" rIns="0" bIns="0" anchor="ctr">
            <a:spAutoFit/>
          </a:bodyPr>
          <a:lstStyle/>
          <a:p>
            <a:pPr algn="l"/>
            <a:r>
              <a:rPr sz="1400" b="1">
                <a:solidFill>
                  <a:srgbClr val="1F2A27"/>
                </a:solidFill>
                <a:latin typeface="Aptos"/>
              </a:rPr>
              <a:t>Within 72 h: creatinine 78, K⁺ 3.6, hemoglobin 12.1</a:t>
            </a:r>
          </a:p>
        </p:txBody>
      </p:sp>
      <p:sp>
        <p:nvSpPr>
          <p:cNvPr id="36" name="Rounded Rectangle 35"/>
          <p:cNvSpPr/>
          <p:nvPr/>
        </p:nvSpPr>
        <p:spPr>
          <a:xfrm>
            <a:off x="6537960" y="1371600"/>
            <a:ext cx="4754880" cy="1737360"/>
          </a:xfrm>
          <a:prstGeom prst="roundRect">
            <a:avLst>
              <a:gd name="adj" fmla="val 8000"/>
            </a:avLst>
          </a:prstGeom>
          <a:solidFill>
            <a:srgbClr val="035043"/>
          </a:solidFill>
          <a:ln>
            <a:noFill/>
          </a:ln>
        </p:spPr>
        <p:txBody>
          <a:bodyPr rtlCol="0" anchor="ctr"/>
          <a:lstStyle/>
          <a:p>
            <a:pPr algn="ctr"/>
            <a:endParaRPr/>
          </a:p>
        </p:txBody>
      </p:sp>
      <p:sp>
        <p:nvSpPr>
          <p:cNvPr id="37" name="TextBox 36"/>
          <p:cNvSpPr txBox="1"/>
          <p:nvPr/>
        </p:nvSpPr>
        <p:spPr>
          <a:xfrm>
            <a:off x="6766560" y="1463040"/>
            <a:ext cx="4297680" cy="320040"/>
          </a:xfrm>
          <a:prstGeom prst="rect">
            <a:avLst/>
          </a:prstGeom>
          <a:noFill/>
        </p:spPr>
        <p:txBody>
          <a:bodyPr wrap="square" lIns="0" tIns="0" rIns="0" bIns="0" anchor="t">
            <a:spAutoFit/>
          </a:bodyPr>
          <a:lstStyle/>
          <a:p>
            <a:pPr algn="l"/>
            <a:r>
              <a:rPr sz="1300" b="1">
                <a:solidFill>
                  <a:srgbClr val="CEA84D"/>
                </a:solidFill>
                <a:latin typeface="Aptos"/>
              </a:rPr>
              <a:t>CONCLUSION</a:t>
            </a:r>
          </a:p>
        </p:txBody>
      </p:sp>
      <p:sp>
        <p:nvSpPr>
          <p:cNvPr id="38" name="TextBox 37"/>
          <p:cNvSpPr txBox="1"/>
          <p:nvPr/>
        </p:nvSpPr>
        <p:spPr>
          <a:xfrm>
            <a:off x="6766560" y="1810512"/>
            <a:ext cx="4297680" cy="1280160"/>
          </a:xfrm>
          <a:prstGeom prst="rect">
            <a:avLst/>
          </a:prstGeom>
          <a:noFill/>
        </p:spPr>
        <p:txBody>
          <a:bodyPr wrap="square" lIns="0" tIns="0" rIns="0" bIns="0" anchor="t">
            <a:spAutoFit/>
          </a:bodyPr>
          <a:lstStyle/>
          <a:p>
            <a:pPr algn="l"/>
            <a:r>
              <a:rPr sz="1500" b="0" dirty="0">
                <a:solidFill>
                  <a:srgbClr val="FFFFFF"/>
                </a:solidFill>
                <a:latin typeface="Aptos"/>
              </a:rPr>
              <a:t>Severe esophageal obstruction was associated with potentially reversible kidney dysfunction. Renal function improved within 72 hours of supportive management.</a:t>
            </a:r>
          </a:p>
        </p:txBody>
      </p:sp>
      <p:sp>
        <p:nvSpPr>
          <p:cNvPr id="39" name="Rounded Rectangle 38"/>
          <p:cNvSpPr/>
          <p:nvPr/>
        </p:nvSpPr>
        <p:spPr>
          <a:xfrm>
            <a:off x="6537960" y="3291840"/>
            <a:ext cx="4754880" cy="1371600"/>
          </a:xfrm>
          <a:prstGeom prst="roundRect">
            <a:avLst>
              <a:gd name="adj" fmla="val 8000"/>
            </a:avLst>
          </a:prstGeom>
          <a:solidFill>
            <a:srgbClr val="E8F3EF"/>
          </a:solidFill>
          <a:ln>
            <a:noFill/>
          </a:ln>
        </p:spPr>
        <p:txBody>
          <a:bodyPr rtlCol="0" anchor="ctr"/>
          <a:lstStyle/>
          <a:p>
            <a:pPr algn="ctr"/>
            <a:endParaRPr/>
          </a:p>
        </p:txBody>
      </p:sp>
      <p:sp>
        <p:nvSpPr>
          <p:cNvPr id="40" name="TextBox 39"/>
          <p:cNvSpPr txBox="1"/>
          <p:nvPr/>
        </p:nvSpPr>
        <p:spPr>
          <a:xfrm>
            <a:off x="6766560" y="3383280"/>
            <a:ext cx="4297680" cy="320040"/>
          </a:xfrm>
          <a:prstGeom prst="rect">
            <a:avLst/>
          </a:prstGeom>
          <a:noFill/>
        </p:spPr>
        <p:txBody>
          <a:bodyPr wrap="square" lIns="0" tIns="0" rIns="0" bIns="0" anchor="t">
            <a:spAutoFit/>
          </a:bodyPr>
          <a:lstStyle/>
          <a:p>
            <a:pPr algn="l"/>
            <a:r>
              <a:rPr sz="1300" b="1">
                <a:solidFill>
                  <a:srgbClr val="0B7A67"/>
                </a:solidFill>
                <a:latin typeface="Aptos"/>
              </a:rPr>
              <a:t>CLINICAL IMPLICATION</a:t>
            </a:r>
          </a:p>
        </p:txBody>
      </p:sp>
      <p:sp>
        <p:nvSpPr>
          <p:cNvPr id="41" name="TextBox 40"/>
          <p:cNvSpPr txBox="1"/>
          <p:nvPr/>
        </p:nvSpPr>
        <p:spPr>
          <a:xfrm>
            <a:off x="6766560" y="3730752"/>
            <a:ext cx="4297680" cy="914400"/>
          </a:xfrm>
          <a:prstGeom prst="rect">
            <a:avLst/>
          </a:prstGeom>
          <a:noFill/>
        </p:spPr>
        <p:txBody>
          <a:bodyPr wrap="square" lIns="0" tIns="0" rIns="0" bIns="0" anchor="t">
            <a:spAutoFit/>
          </a:bodyPr>
          <a:lstStyle/>
          <a:p>
            <a:pPr algn="l"/>
            <a:r>
              <a:rPr sz="1500" b="1">
                <a:solidFill>
                  <a:srgbClr val="1F2A27"/>
                </a:solidFill>
                <a:latin typeface="Aptos"/>
              </a:rPr>
              <a:t>Recognize and correct reversible extra-renal factors early, even in advanced malignancy.</a:t>
            </a:r>
          </a:p>
        </p:txBody>
      </p:sp>
      <p:sp>
        <p:nvSpPr>
          <p:cNvPr id="42" name="Rounded Rectangle 41"/>
          <p:cNvSpPr/>
          <p:nvPr/>
        </p:nvSpPr>
        <p:spPr>
          <a:xfrm>
            <a:off x="6537960" y="4846320"/>
            <a:ext cx="4754880" cy="1234440"/>
          </a:xfrm>
          <a:prstGeom prst="roundRect">
            <a:avLst>
              <a:gd name="adj" fmla="val 8000"/>
            </a:avLst>
          </a:prstGeom>
          <a:solidFill>
            <a:srgbClr val="FBEDE8"/>
          </a:solidFill>
          <a:ln>
            <a:noFill/>
          </a:ln>
        </p:spPr>
        <p:txBody>
          <a:bodyPr rtlCol="0" anchor="ctr"/>
          <a:lstStyle/>
          <a:p>
            <a:pPr algn="ctr"/>
            <a:endParaRPr/>
          </a:p>
        </p:txBody>
      </p:sp>
      <p:sp>
        <p:nvSpPr>
          <p:cNvPr id="43" name="TextBox 42"/>
          <p:cNvSpPr txBox="1"/>
          <p:nvPr/>
        </p:nvSpPr>
        <p:spPr>
          <a:xfrm>
            <a:off x="6766560" y="4919472"/>
            <a:ext cx="4297680" cy="320040"/>
          </a:xfrm>
          <a:prstGeom prst="rect">
            <a:avLst/>
          </a:prstGeom>
          <a:noFill/>
        </p:spPr>
        <p:txBody>
          <a:bodyPr wrap="square" lIns="0" tIns="0" rIns="0" bIns="0" anchor="t">
            <a:spAutoFit/>
          </a:bodyPr>
          <a:lstStyle/>
          <a:p>
            <a:pPr algn="l"/>
            <a:r>
              <a:rPr sz="1300" b="1">
                <a:solidFill>
                  <a:srgbClr val="B5472E"/>
                </a:solidFill>
                <a:latin typeface="Aptos"/>
              </a:rPr>
              <a:t>LIMITATIONS</a:t>
            </a:r>
          </a:p>
        </p:txBody>
      </p:sp>
      <p:sp>
        <p:nvSpPr>
          <p:cNvPr id="44" name="TextBox 43"/>
          <p:cNvSpPr txBox="1"/>
          <p:nvPr/>
        </p:nvSpPr>
        <p:spPr>
          <a:xfrm>
            <a:off x="6766560" y="5248656"/>
            <a:ext cx="4297680" cy="777240"/>
          </a:xfrm>
          <a:prstGeom prst="rect">
            <a:avLst/>
          </a:prstGeom>
          <a:noFill/>
        </p:spPr>
        <p:txBody>
          <a:bodyPr wrap="square" lIns="0" tIns="0" rIns="0" bIns="0" anchor="t">
            <a:spAutoFit/>
          </a:bodyPr>
          <a:lstStyle/>
          <a:p>
            <a:pPr algn="l"/>
            <a:r>
              <a:rPr sz="1400" b="0" dirty="0">
                <a:solidFill>
                  <a:srgbClr val="1F2A27"/>
                </a:solidFill>
                <a:latin typeface="Aptos"/>
              </a:rPr>
              <a:t>Single case; death 3 days after PEG; staging not completed; short follow-up.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_wide_landscape_graphic_design_background_scene_1_batch_1.png"/>
          <p:cNvPicPr>
            <a:picLocks noChangeAspect="1"/>
          </p:cNvPicPr>
          <p:nvPr/>
        </p:nvPicPr>
        <p:blipFill>
          <a:blip r:embed="rId3"/>
          <a:stretch>
            <a:fillRect/>
          </a:stretch>
        </p:blipFill>
        <p:spPr>
          <a:xfrm>
            <a:off x="0" y="0"/>
            <a:ext cx="12191695" cy="6858000"/>
          </a:xfrm>
          <a:prstGeom prst="rect">
            <a:avLst/>
          </a:prstGeom>
        </p:spPr>
      </p:pic>
      <p:sp>
        <p:nvSpPr>
          <p:cNvPr id="4" name="Rounded Rectangle 3"/>
          <p:cNvSpPr/>
          <p:nvPr/>
        </p:nvSpPr>
        <p:spPr>
          <a:xfrm>
            <a:off x="667512" y="1371600"/>
            <a:ext cx="5806440" cy="3017520"/>
          </a:xfrm>
          <a:prstGeom prst="roundRect">
            <a:avLst/>
          </a:prstGeom>
          <a:solidFill>
            <a:srgbClr val="FFFFFF"/>
          </a:solidFill>
          <a:ln w="19050">
            <a:solidFill>
              <a:srgbClr val="C79532"/>
            </a:solidFill>
          </a:ln>
        </p:spPr>
        <p:style>
          <a:lnRef idx="1">
            <a:schemeClr val="accent1"/>
          </a:lnRef>
          <a:fillRef idx="3">
            <a:schemeClr val="accent1"/>
          </a:fillRef>
          <a:effectRef idx="2">
            <a:schemeClr val="accent1"/>
          </a:effectRef>
          <a:fontRef idx="minor">
            <a:schemeClr val="lt1"/>
          </a:fontRef>
        </p:style>
        <p:txBody>
          <a:bodyPr rtlCol="0" anchor="ctr"/>
          <a:lstStyle/>
          <a:p>
            <a:pPr algn="l"/>
            <a:r>
              <a:rPr sz="2500" b="1">
                <a:solidFill>
                  <a:srgbClr val="035043"/>
                </a:solidFill>
                <a:latin typeface="Aptos"/>
              </a:rPr>
              <a:t>Thank You</a:t>
            </a:r>
          </a:p>
          <a:p>
            <a:pPr algn="l"/>
            <a:r>
              <a:rPr sz="1500" b="1">
                <a:solidFill>
                  <a:srgbClr val="056050"/>
                </a:solidFill>
                <a:latin typeface="Aptos"/>
              </a:rPr>
              <a:t>Kenya Clinical Officers’ Association
28th Annual Scientific Conference 2026</a:t>
            </a:r>
          </a:p>
          <a:p>
            <a:pPr algn="l"/>
            <a:r>
              <a:rPr sz="1200" b="0">
                <a:solidFill>
                  <a:srgbClr val="545F5A"/>
                </a:solidFill>
                <a:latin typeface="Aptos"/>
              </a:rPr>
              <a:t>www.kecoa.org</a:t>
            </a:r>
          </a:p>
          <a:p>
            <a:pPr algn="l">
              <a:spcBef>
                <a:spcPts val="800"/>
              </a:spcBef>
            </a:pPr>
            <a:r>
              <a:rPr sz="1600" b="1">
                <a:solidFill>
                  <a:srgbClr val="035043"/>
                </a:solidFill>
                <a:latin typeface="Aptos"/>
              </a:rPr>
              <a:t>Questions &amp; discussion</a:t>
            </a:r>
          </a:p>
          <a:p>
            <a:pPr algn="l">
              <a:spcBef>
                <a:spcPts val="800"/>
              </a:spcBef>
            </a:pPr>
            <a:r>
              <a:rPr sz="1300" b="1">
                <a:solidFill>
                  <a:srgbClr val="1F2A27"/>
                </a:solidFill>
                <a:latin typeface="Aptos"/>
              </a:rPr>
              <a:t>Saul Nyawa Ndoro¹ · John Mlughu²</a:t>
            </a:r>
          </a:p>
          <a:p>
            <a:pPr algn="l">
              <a:spcBef>
                <a:spcPts val="800"/>
              </a:spcBef>
            </a:pPr>
            <a:r>
              <a:rPr sz="1200" b="0">
                <a:solidFill>
                  <a:srgbClr val="545F5A"/>
                </a:solidFill>
                <a:latin typeface="Aptos"/>
              </a:rPr>
              <a:t>Corresponding author: saulnyawa@gmail.com</a:t>
            </a:r>
          </a:p>
        </p:txBody>
      </p:sp>
      <p:sp>
        <p:nvSpPr>
          <p:cNvPr id="5" name="TextBox 4"/>
          <p:cNvSpPr txBox="1"/>
          <p:nvPr/>
        </p:nvSpPr>
        <p:spPr>
          <a:xfrm>
            <a:off x="868680" y="4526280"/>
            <a:ext cx="5943600" cy="594360"/>
          </a:xfrm>
          <a:prstGeom prst="rect">
            <a:avLst/>
          </a:prstGeom>
          <a:noFill/>
        </p:spPr>
        <p:txBody>
          <a:bodyPr wrap="square" lIns="18288" tIns="18288">
            <a:spAutoFit/>
          </a:bodyPr>
          <a:lstStyle/>
          <a:p>
            <a:r>
              <a:rPr sz="1300" b="1">
                <a:solidFill>
                  <a:srgbClr val="035043"/>
                </a:solidFill>
                <a:latin typeface="Aptos"/>
              </a:rPr>
              <a:t>Building Resilient Health Systems
for Universal Health Coverage</a:t>
            </a:r>
          </a:p>
        </p:txBody>
      </p:sp>
      <p:pic>
        <p:nvPicPr>
          <p:cNvPr id="6" name="Picture 5" descr="kcoa_logo_full.png"/>
          <p:cNvPicPr>
            <a:picLocks noChangeAspect="1"/>
          </p:cNvPicPr>
          <p:nvPr/>
        </p:nvPicPr>
        <p:blipFill>
          <a:blip r:embed="rId4"/>
          <a:stretch>
            <a:fillRect/>
          </a:stretch>
        </p:blipFill>
        <p:spPr>
          <a:xfrm>
            <a:off x="7269480" y="384048"/>
            <a:ext cx="4297680" cy="124358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TotalTime>
  <Words>1560</Words>
  <Application>Microsoft Office PowerPoint</Application>
  <PresentationFormat>Widescreen</PresentationFormat>
  <Paragraphs>191</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KCOA 28th Annual Scientific Conference 2026 – Professional Presentation Template</dc:title>
  <dc:subject/>
  <dc:creator/>
  <cp:keywords/>
  <dc:description>generated using python-pptx</dc:description>
  <cp:lastModifiedBy>Admin</cp:lastModifiedBy>
  <cp:revision>8</cp:revision>
  <dcterms:created xsi:type="dcterms:W3CDTF">2013-01-27T09:14:16Z</dcterms:created>
  <dcterms:modified xsi:type="dcterms:W3CDTF">2026-10-20T15:47:42Z</dcterms:modified>
  <cp:category/>
</cp:coreProperties>
</file>